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Lst>
  <p:sldSz cy="5143500" cx="9144000"/>
  <p:notesSz cx="6858000" cy="9144000"/>
  <p:embeddedFontLst>
    <p:embeddedFont>
      <p:font typeface="Roboto"/>
      <p:regular r:id="rId54"/>
      <p:bold r:id="rId55"/>
      <p:italic r:id="rId56"/>
      <p:boldItalic r:id="rId57"/>
    </p:embeddedFont>
    <p:embeddedFont>
      <p:font typeface="Merriweather"/>
      <p:regular r:id="rId58"/>
      <p:bold r:id="rId59"/>
      <p:italic r:id="rId60"/>
      <p:boldItalic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DB6ACDC-70C1-4338-8F00-6E04D8C06C0F}">
  <a:tblStyle styleId="{8DB6ACDC-70C1-4338-8F00-6E04D8C06C0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1" Type="http://schemas.openxmlformats.org/officeDocument/2006/relationships/font" Target="fonts/Merriweather-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Merriweather-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Roboto-bold.fntdata"/><Relationship Id="rId10" Type="http://schemas.openxmlformats.org/officeDocument/2006/relationships/slide" Target="slides/slide4.xml"/><Relationship Id="rId54" Type="http://schemas.openxmlformats.org/officeDocument/2006/relationships/font" Target="fonts/Roboto-regular.fntdata"/><Relationship Id="rId13" Type="http://schemas.openxmlformats.org/officeDocument/2006/relationships/slide" Target="slides/slide7.xml"/><Relationship Id="rId57" Type="http://schemas.openxmlformats.org/officeDocument/2006/relationships/font" Target="fonts/Roboto-boldItalic.fntdata"/><Relationship Id="rId12" Type="http://schemas.openxmlformats.org/officeDocument/2006/relationships/slide" Target="slides/slide6.xml"/><Relationship Id="rId56" Type="http://schemas.openxmlformats.org/officeDocument/2006/relationships/font" Target="fonts/Roboto-italic.fntdata"/><Relationship Id="rId15" Type="http://schemas.openxmlformats.org/officeDocument/2006/relationships/slide" Target="slides/slide9.xml"/><Relationship Id="rId59" Type="http://schemas.openxmlformats.org/officeDocument/2006/relationships/font" Target="fonts/Merriweather-bold.fntdata"/><Relationship Id="rId14" Type="http://schemas.openxmlformats.org/officeDocument/2006/relationships/slide" Target="slides/slide8.xml"/><Relationship Id="rId58" Type="http://schemas.openxmlformats.org/officeDocument/2006/relationships/font" Target="fonts/Merriweather-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a96697ce8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a96697ce8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a96697ce89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a96697ce89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b2e4d2ca1f_0_4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b2e4d2ca1f_0_4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b2e4d2ca1f_0_4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b2e4d2ca1f_0_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b2fec68eed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b2fec68eed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b3231d162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b3231d162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b3050547b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b3050547b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b3050547b6_0_6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b3050547b6_0_6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b3050547b6_0_7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b3050547b6_0_7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b3050547b6_0_7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b3050547b6_0_7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200">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b3050547b6_0_7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b3050547b6_0_7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adb8b439b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adb8b439b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b3050547b6_0_7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b3050547b6_0_7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b3050547b6_0_7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b3050547b6_0_7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9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b3050547b6_0_7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b3050547b6_0_7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b3050547b6_0_7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b3050547b6_0_7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b3050547b6_0_7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b3050547b6_0_7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b3050547b6_0_7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b3050547b6_0_7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3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b3050547b6_0_7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b3050547b6_0_7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b3050547b6_0_7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b3050547b6_0_7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b3050547b6_0_7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b3050547b6_0_7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b3a4b5e4f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b3a4b5e4f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b3050547b6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b3050547b6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b3a4b5e4f0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b3a4b5e4f0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highlight>
                <a:srgbClr val="FFFFFF"/>
              </a:highlight>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b3a4b5e4f0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b3a4b5e4f0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highlight>
                <a:srgbClr val="FFFFFF"/>
              </a:highlight>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b3a4b5e4f0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b3a4b5e4f0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highlight>
                <a:srgbClr val="FFFFFF"/>
              </a:highlight>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b3a4b5e4f0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b3a4b5e4f0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cae178f9a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cae178f9a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b34673a556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b34673a55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b34673a556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b34673a556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300">
              <a:solidFill>
                <a:schemeClr val="dk1"/>
              </a:solidFill>
              <a:highlight>
                <a:srgbClr val="FFFFFF"/>
              </a:highlight>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b34673a556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b34673a556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300">
              <a:solidFill>
                <a:schemeClr val="dk1"/>
              </a:solidFill>
              <a:highlight>
                <a:srgbClr val="FFFFFF"/>
              </a:highlight>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b34673a556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b34673a556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b34673a556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b34673a556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b3050547b6_0_5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b3050547b6_0_5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b34673a556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b34673a556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b34673a556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b34673a556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b34673a556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b34673a556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c094f0735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c094f0735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c1620da66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c1620da66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None/>
            </a:pPr>
            <a:r>
              <a:t/>
            </a:r>
            <a:endParaRPr sz="1200">
              <a:highlight>
                <a:srgbClr val="FFFFFF"/>
              </a:highlight>
            </a:endParaRPr>
          </a:p>
          <a:p>
            <a:pPr indent="0" lvl="0" marL="0" rtl="0" algn="l">
              <a:spcBef>
                <a:spcPts val="140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c1620da665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c1620da665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a96697ce89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a96697ce89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a96697ce89_0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a96697ce89_0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b3050547b6_0_6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b3050547b6_0_6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a96697ce89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a96697ce89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b2e4d2ca1f_0_4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b2e4d2ca1f_0_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b2e4d2ca1f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b2e4d2ca1f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b2e4d2ca1f_0_4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b2e4d2ca1f_0_4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125" y="0"/>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1" name="Google Shape;11;p2"/>
          <p:cNvSpPr txBox="1"/>
          <p:nvPr>
            <p:ph type="ctrTitle"/>
          </p:nvPr>
        </p:nvSpPr>
        <p:spPr>
          <a:xfrm>
            <a:off x="311700" y="539725"/>
            <a:ext cx="8520600" cy="12825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12" name="Google Shape;12;p2"/>
          <p:cNvSpPr txBox="1"/>
          <p:nvPr>
            <p:ph idx="1" type="subTitle"/>
          </p:nvPr>
        </p:nvSpPr>
        <p:spPr>
          <a:xfrm>
            <a:off x="311700" y="1878560"/>
            <a:ext cx="4242600" cy="738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1600"/>
              <a:buNone/>
              <a:defRPr sz="1600">
                <a:solidFill>
                  <a:schemeClr val="lt2"/>
                </a:solidFill>
              </a:defRPr>
            </a:lvl1pPr>
            <a:lvl2pPr lvl="1" rtl="0">
              <a:lnSpc>
                <a:spcPct val="100000"/>
              </a:lnSpc>
              <a:spcBef>
                <a:spcPts val="0"/>
              </a:spcBef>
              <a:spcAft>
                <a:spcPts val="0"/>
              </a:spcAft>
              <a:buClr>
                <a:schemeClr val="lt2"/>
              </a:buClr>
              <a:buSzPts val="1600"/>
              <a:buNone/>
              <a:defRPr sz="1600">
                <a:solidFill>
                  <a:schemeClr val="lt2"/>
                </a:solidFill>
              </a:defRPr>
            </a:lvl2pPr>
            <a:lvl3pPr lvl="2" rtl="0">
              <a:lnSpc>
                <a:spcPct val="100000"/>
              </a:lnSpc>
              <a:spcBef>
                <a:spcPts val="0"/>
              </a:spcBef>
              <a:spcAft>
                <a:spcPts val="0"/>
              </a:spcAft>
              <a:buClr>
                <a:schemeClr val="lt2"/>
              </a:buClr>
              <a:buSzPts val="1600"/>
              <a:buNone/>
              <a:defRPr sz="1600">
                <a:solidFill>
                  <a:schemeClr val="lt2"/>
                </a:solidFill>
              </a:defRPr>
            </a:lvl3pPr>
            <a:lvl4pPr lvl="3" rtl="0">
              <a:lnSpc>
                <a:spcPct val="100000"/>
              </a:lnSpc>
              <a:spcBef>
                <a:spcPts val="0"/>
              </a:spcBef>
              <a:spcAft>
                <a:spcPts val="0"/>
              </a:spcAft>
              <a:buClr>
                <a:schemeClr val="lt2"/>
              </a:buClr>
              <a:buSzPts val="1600"/>
              <a:buNone/>
              <a:defRPr sz="1600">
                <a:solidFill>
                  <a:schemeClr val="lt2"/>
                </a:solidFill>
              </a:defRPr>
            </a:lvl4pPr>
            <a:lvl5pPr lvl="4" rtl="0">
              <a:lnSpc>
                <a:spcPct val="100000"/>
              </a:lnSpc>
              <a:spcBef>
                <a:spcPts val="0"/>
              </a:spcBef>
              <a:spcAft>
                <a:spcPts val="0"/>
              </a:spcAft>
              <a:buClr>
                <a:schemeClr val="lt2"/>
              </a:buClr>
              <a:buSzPts val="1600"/>
              <a:buNone/>
              <a:defRPr sz="1600">
                <a:solidFill>
                  <a:schemeClr val="lt2"/>
                </a:solidFill>
              </a:defRPr>
            </a:lvl5pPr>
            <a:lvl6pPr lvl="5" rtl="0">
              <a:lnSpc>
                <a:spcPct val="100000"/>
              </a:lnSpc>
              <a:spcBef>
                <a:spcPts val="0"/>
              </a:spcBef>
              <a:spcAft>
                <a:spcPts val="0"/>
              </a:spcAft>
              <a:buClr>
                <a:schemeClr val="lt2"/>
              </a:buClr>
              <a:buSzPts val="1600"/>
              <a:buNone/>
              <a:defRPr sz="1600">
                <a:solidFill>
                  <a:schemeClr val="lt2"/>
                </a:solidFill>
              </a:defRPr>
            </a:lvl6pPr>
            <a:lvl7pPr lvl="6" rtl="0">
              <a:lnSpc>
                <a:spcPct val="100000"/>
              </a:lnSpc>
              <a:spcBef>
                <a:spcPts val="0"/>
              </a:spcBef>
              <a:spcAft>
                <a:spcPts val="0"/>
              </a:spcAft>
              <a:buClr>
                <a:schemeClr val="lt2"/>
              </a:buClr>
              <a:buSzPts val="1600"/>
              <a:buNone/>
              <a:defRPr sz="1600">
                <a:solidFill>
                  <a:schemeClr val="lt2"/>
                </a:solidFill>
              </a:defRPr>
            </a:lvl7pPr>
            <a:lvl8pPr lvl="7" rtl="0">
              <a:lnSpc>
                <a:spcPct val="100000"/>
              </a:lnSpc>
              <a:spcBef>
                <a:spcPts val="0"/>
              </a:spcBef>
              <a:spcAft>
                <a:spcPts val="0"/>
              </a:spcAft>
              <a:buClr>
                <a:schemeClr val="lt2"/>
              </a:buClr>
              <a:buSzPts val="1600"/>
              <a:buNone/>
              <a:defRPr sz="1600">
                <a:solidFill>
                  <a:schemeClr val="lt2"/>
                </a:solidFill>
              </a:defRPr>
            </a:lvl8pPr>
            <a:lvl9pPr lvl="8" rtl="0">
              <a:lnSpc>
                <a:spcPct val="100000"/>
              </a:lnSpc>
              <a:spcBef>
                <a:spcPts val="0"/>
              </a:spcBef>
              <a:spcAft>
                <a:spcPts val="0"/>
              </a:spcAft>
              <a:buClr>
                <a:schemeClr val="lt2"/>
              </a:buClr>
              <a:buSzPts val="1600"/>
              <a:buNone/>
              <a:defRPr sz="1600">
                <a:solidFill>
                  <a:schemeClr val="lt2"/>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54" name="Shape 54"/>
        <p:cNvGrpSpPr/>
        <p:nvPr/>
      </p:nvGrpSpPr>
      <p:grpSpPr>
        <a:xfrm>
          <a:off x="0" y="0"/>
          <a:ext cx="0" cy="0"/>
          <a:chOff x="0" y="0"/>
          <a:chExt cx="0" cy="0"/>
        </a:xfrm>
      </p:grpSpPr>
      <p:sp>
        <p:nvSpPr>
          <p:cNvPr id="55" name="Google Shape;55;p11"/>
          <p:cNvSpPr txBox="1"/>
          <p:nvPr>
            <p:ph hasCustomPrompt="1" type="title"/>
          </p:nvPr>
        </p:nvSpPr>
        <p:spPr>
          <a:xfrm>
            <a:off x="311750" y="831175"/>
            <a:ext cx="5334900" cy="12447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1"/>
              </a:buClr>
              <a:buSzPts val="10000"/>
              <a:buNone/>
              <a:defRPr sz="10000">
                <a:solidFill>
                  <a:schemeClr val="lt1"/>
                </a:solidFill>
              </a:defRPr>
            </a:lvl1pPr>
            <a:lvl2pPr lvl="1" rtl="0">
              <a:spcBef>
                <a:spcPts val="0"/>
              </a:spcBef>
              <a:spcAft>
                <a:spcPts val="0"/>
              </a:spcAft>
              <a:buClr>
                <a:schemeClr val="lt1"/>
              </a:buClr>
              <a:buSzPts val="10000"/>
              <a:buNone/>
              <a:defRPr sz="10000">
                <a:solidFill>
                  <a:schemeClr val="lt1"/>
                </a:solidFill>
              </a:defRPr>
            </a:lvl2pPr>
            <a:lvl3pPr lvl="2" rtl="0">
              <a:spcBef>
                <a:spcPts val="0"/>
              </a:spcBef>
              <a:spcAft>
                <a:spcPts val="0"/>
              </a:spcAft>
              <a:buClr>
                <a:schemeClr val="lt1"/>
              </a:buClr>
              <a:buSzPts val="10000"/>
              <a:buNone/>
              <a:defRPr sz="10000">
                <a:solidFill>
                  <a:schemeClr val="lt1"/>
                </a:solidFill>
              </a:defRPr>
            </a:lvl3pPr>
            <a:lvl4pPr lvl="3" rtl="0">
              <a:spcBef>
                <a:spcPts val="0"/>
              </a:spcBef>
              <a:spcAft>
                <a:spcPts val="0"/>
              </a:spcAft>
              <a:buClr>
                <a:schemeClr val="lt1"/>
              </a:buClr>
              <a:buSzPts val="10000"/>
              <a:buNone/>
              <a:defRPr sz="10000">
                <a:solidFill>
                  <a:schemeClr val="lt1"/>
                </a:solidFill>
              </a:defRPr>
            </a:lvl4pPr>
            <a:lvl5pPr lvl="4" rtl="0">
              <a:spcBef>
                <a:spcPts val="0"/>
              </a:spcBef>
              <a:spcAft>
                <a:spcPts val="0"/>
              </a:spcAft>
              <a:buClr>
                <a:schemeClr val="lt1"/>
              </a:buClr>
              <a:buSzPts val="10000"/>
              <a:buNone/>
              <a:defRPr sz="10000">
                <a:solidFill>
                  <a:schemeClr val="lt1"/>
                </a:solidFill>
              </a:defRPr>
            </a:lvl5pPr>
            <a:lvl6pPr lvl="5" rtl="0">
              <a:spcBef>
                <a:spcPts val="0"/>
              </a:spcBef>
              <a:spcAft>
                <a:spcPts val="0"/>
              </a:spcAft>
              <a:buClr>
                <a:schemeClr val="lt1"/>
              </a:buClr>
              <a:buSzPts val="10000"/>
              <a:buNone/>
              <a:defRPr sz="10000">
                <a:solidFill>
                  <a:schemeClr val="lt1"/>
                </a:solidFill>
              </a:defRPr>
            </a:lvl6pPr>
            <a:lvl7pPr lvl="6" rtl="0">
              <a:spcBef>
                <a:spcPts val="0"/>
              </a:spcBef>
              <a:spcAft>
                <a:spcPts val="0"/>
              </a:spcAft>
              <a:buClr>
                <a:schemeClr val="lt1"/>
              </a:buClr>
              <a:buSzPts val="10000"/>
              <a:buNone/>
              <a:defRPr sz="10000">
                <a:solidFill>
                  <a:schemeClr val="lt1"/>
                </a:solidFill>
              </a:defRPr>
            </a:lvl7pPr>
            <a:lvl8pPr lvl="7" rtl="0">
              <a:spcBef>
                <a:spcPts val="0"/>
              </a:spcBef>
              <a:spcAft>
                <a:spcPts val="0"/>
              </a:spcAft>
              <a:buClr>
                <a:schemeClr val="lt1"/>
              </a:buClr>
              <a:buSzPts val="10000"/>
              <a:buNone/>
              <a:defRPr sz="10000">
                <a:solidFill>
                  <a:schemeClr val="lt1"/>
                </a:solidFill>
              </a:defRPr>
            </a:lvl8pPr>
            <a:lvl9pPr lvl="8" rtl="0">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p:nvPr>
            <p:ph idx="1" type="body"/>
          </p:nvPr>
        </p:nvSpPr>
        <p:spPr>
          <a:xfrm>
            <a:off x="311700" y="2121425"/>
            <a:ext cx="5334900" cy="9426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chemeClr val="accent2"/>
              </a:buClr>
              <a:buSzPts val="1300"/>
              <a:buChar char="●"/>
              <a:defRPr>
                <a:solidFill>
                  <a:schemeClr val="accent2"/>
                </a:solidFill>
              </a:defRPr>
            </a:lvl1pPr>
            <a:lvl2pPr indent="-298450" lvl="1" marL="914400" rtl="0">
              <a:spcBef>
                <a:spcPts val="1600"/>
              </a:spcBef>
              <a:spcAft>
                <a:spcPts val="0"/>
              </a:spcAft>
              <a:buClr>
                <a:schemeClr val="accent2"/>
              </a:buClr>
              <a:buSzPts val="1100"/>
              <a:buChar char="○"/>
              <a:defRPr>
                <a:solidFill>
                  <a:schemeClr val="accent2"/>
                </a:solidFill>
              </a:defRPr>
            </a:lvl2pPr>
            <a:lvl3pPr indent="-298450" lvl="2" marL="1371600" rtl="0">
              <a:spcBef>
                <a:spcPts val="1600"/>
              </a:spcBef>
              <a:spcAft>
                <a:spcPts val="0"/>
              </a:spcAft>
              <a:buClr>
                <a:schemeClr val="accent2"/>
              </a:buClr>
              <a:buSzPts val="1100"/>
              <a:buChar char="■"/>
              <a:defRPr>
                <a:solidFill>
                  <a:schemeClr val="accent2"/>
                </a:solidFill>
              </a:defRPr>
            </a:lvl3pPr>
            <a:lvl4pPr indent="-298450" lvl="3" marL="1828800" rtl="0">
              <a:spcBef>
                <a:spcPts val="1600"/>
              </a:spcBef>
              <a:spcAft>
                <a:spcPts val="0"/>
              </a:spcAft>
              <a:buClr>
                <a:schemeClr val="accent2"/>
              </a:buClr>
              <a:buSzPts val="1100"/>
              <a:buChar char="●"/>
              <a:defRPr>
                <a:solidFill>
                  <a:schemeClr val="accent2"/>
                </a:solidFill>
              </a:defRPr>
            </a:lvl4pPr>
            <a:lvl5pPr indent="-298450" lvl="4" marL="2286000" rtl="0">
              <a:spcBef>
                <a:spcPts val="1600"/>
              </a:spcBef>
              <a:spcAft>
                <a:spcPts val="0"/>
              </a:spcAft>
              <a:buClr>
                <a:schemeClr val="accent2"/>
              </a:buClr>
              <a:buSzPts val="1100"/>
              <a:buChar char="○"/>
              <a:defRPr>
                <a:solidFill>
                  <a:schemeClr val="accent2"/>
                </a:solidFill>
              </a:defRPr>
            </a:lvl5pPr>
            <a:lvl6pPr indent="-298450" lvl="5" marL="2743200" rtl="0">
              <a:spcBef>
                <a:spcPts val="1600"/>
              </a:spcBef>
              <a:spcAft>
                <a:spcPts val="0"/>
              </a:spcAft>
              <a:buClr>
                <a:schemeClr val="accent2"/>
              </a:buClr>
              <a:buSzPts val="1100"/>
              <a:buChar char="■"/>
              <a:defRPr>
                <a:solidFill>
                  <a:schemeClr val="accent2"/>
                </a:solidFill>
              </a:defRPr>
            </a:lvl6pPr>
            <a:lvl7pPr indent="-298450" lvl="6" marL="3200400" rtl="0">
              <a:spcBef>
                <a:spcPts val="1600"/>
              </a:spcBef>
              <a:spcAft>
                <a:spcPts val="0"/>
              </a:spcAft>
              <a:buClr>
                <a:schemeClr val="accent2"/>
              </a:buClr>
              <a:buSzPts val="1100"/>
              <a:buChar char="●"/>
              <a:defRPr>
                <a:solidFill>
                  <a:schemeClr val="accent2"/>
                </a:solidFill>
              </a:defRPr>
            </a:lvl7pPr>
            <a:lvl8pPr indent="-298450" lvl="7" marL="3657600" rtl="0">
              <a:spcBef>
                <a:spcPts val="1600"/>
              </a:spcBef>
              <a:spcAft>
                <a:spcPts val="0"/>
              </a:spcAft>
              <a:buClr>
                <a:schemeClr val="accent2"/>
              </a:buClr>
              <a:buSzPts val="1100"/>
              <a:buChar char="○"/>
              <a:defRPr>
                <a:solidFill>
                  <a:schemeClr val="accent2"/>
                </a:solidFill>
              </a:defRPr>
            </a:lvl8pPr>
            <a:lvl9pPr indent="-298450" lvl="8" marL="4114800" rtl="0">
              <a:spcBef>
                <a:spcPts val="1600"/>
              </a:spcBef>
              <a:spcAft>
                <a:spcPts val="1600"/>
              </a:spcAft>
              <a:buClr>
                <a:schemeClr val="accent2"/>
              </a:buClr>
              <a:buSzPts val="1100"/>
              <a:buChar char="■"/>
              <a:defRPr>
                <a:solidFill>
                  <a:schemeClr val="accent2"/>
                </a:solidFill>
              </a:defRPr>
            </a:lvl9pPr>
          </a:lstStyle>
          <a:p/>
        </p:txBody>
      </p:sp>
      <p:sp>
        <p:nvSpPr>
          <p:cNvPr id="57" name="Google Shape;5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8" name="Shape 58"/>
        <p:cNvGrpSpPr/>
        <p:nvPr/>
      </p:nvGrpSpPr>
      <p:grpSpPr>
        <a:xfrm>
          <a:off x="0" y="0"/>
          <a:ext cx="0" cy="0"/>
          <a:chOff x="0" y="0"/>
          <a:chExt cx="0" cy="0"/>
        </a:xfrm>
      </p:grpSpPr>
      <p:sp>
        <p:nvSpPr>
          <p:cNvPr id="59" name="Google Shape;5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AUTOLAYOUT">
    <p:bg>
      <p:bgPr>
        <a:solidFill>
          <a:srgbClr val="FFFFFF"/>
        </a:solidFill>
      </p:bgPr>
    </p:bg>
    <p:spTree>
      <p:nvGrpSpPr>
        <p:cNvPr id="60" name="Shape 60"/>
        <p:cNvGrpSpPr/>
        <p:nvPr/>
      </p:nvGrpSpPr>
      <p:grpSpPr>
        <a:xfrm>
          <a:off x="0" y="0"/>
          <a:ext cx="0" cy="0"/>
          <a:chOff x="0" y="0"/>
          <a:chExt cx="0" cy="0"/>
        </a:xfrm>
      </p:grpSpPr>
      <p:sp>
        <p:nvSpPr>
          <p:cNvPr id="61" name="Google Shape;61;p13"/>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2" name="Google Shape;62;p13"/>
          <p:cNvCxnSpPr/>
          <p:nvPr/>
        </p:nvCxnSpPr>
        <p:spPr>
          <a:xfrm>
            <a:off x="4670716" y="1490914"/>
            <a:ext cx="463200" cy="0"/>
          </a:xfrm>
          <a:prstGeom prst="straightConnector1">
            <a:avLst/>
          </a:prstGeom>
          <a:noFill/>
          <a:ln cap="flat" cmpd="sng" w="38100">
            <a:solidFill>
              <a:schemeClr val="accent5"/>
            </a:solidFill>
            <a:prstDash val="solid"/>
            <a:round/>
            <a:headEnd len="sm" w="sm" type="none"/>
            <a:tailEnd len="sm" w="sm" type="none"/>
          </a:ln>
        </p:spPr>
      </p:cxnSp>
      <p:sp>
        <p:nvSpPr>
          <p:cNvPr id="63" name="Google Shape;63;p13"/>
          <p:cNvSpPr txBox="1"/>
          <p:nvPr>
            <p:ph type="title"/>
          </p:nvPr>
        </p:nvSpPr>
        <p:spPr>
          <a:xfrm>
            <a:off x="4571775" y="1777150"/>
            <a:ext cx="4021800" cy="744300"/>
          </a:xfrm>
          <a:prstGeom prst="rect">
            <a:avLst/>
          </a:prstGeom>
          <a:noFill/>
        </p:spPr>
        <p:txBody>
          <a:bodyPr anchorCtr="0" anchor="b" bIns="91425" lIns="91425" spcFirstLastPara="1" rIns="91425" wrap="square" tIns="91425">
            <a:noAutofit/>
          </a:bodyPr>
          <a:lstStyle>
            <a:lvl1pPr lvl="0" rtl="0" algn="l">
              <a:lnSpc>
                <a:spcPct val="100000"/>
              </a:lnSpc>
              <a:spcBef>
                <a:spcPts val="0"/>
              </a:spcBef>
              <a:spcAft>
                <a:spcPts val="0"/>
              </a:spcAft>
              <a:buClr>
                <a:schemeClr val="dk1"/>
              </a:buClr>
              <a:buSzPts val="2400"/>
              <a:buNone/>
              <a:defRPr b="1" sz="2400">
                <a:solidFill>
                  <a:schemeClr val="dk1"/>
                </a:solidFill>
              </a:defRPr>
            </a:lvl1pPr>
            <a:lvl2pPr lvl="1" rtl="0" algn="l">
              <a:lnSpc>
                <a:spcPct val="100000"/>
              </a:lnSpc>
              <a:spcBef>
                <a:spcPts val="0"/>
              </a:spcBef>
              <a:spcAft>
                <a:spcPts val="0"/>
              </a:spcAft>
              <a:buClr>
                <a:schemeClr val="dk1"/>
              </a:buClr>
              <a:buSzPts val="2400"/>
              <a:buNone/>
              <a:defRPr b="1" sz="2400">
                <a:solidFill>
                  <a:schemeClr val="dk1"/>
                </a:solidFill>
              </a:defRPr>
            </a:lvl2pPr>
            <a:lvl3pPr lvl="2" rtl="0" algn="l">
              <a:lnSpc>
                <a:spcPct val="100000"/>
              </a:lnSpc>
              <a:spcBef>
                <a:spcPts val="0"/>
              </a:spcBef>
              <a:spcAft>
                <a:spcPts val="0"/>
              </a:spcAft>
              <a:buClr>
                <a:schemeClr val="dk1"/>
              </a:buClr>
              <a:buSzPts val="2400"/>
              <a:buNone/>
              <a:defRPr b="1" sz="2400">
                <a:solidFill>
                  <a:schemeClr val="dk1"/>
                </a:solidFill>
              </a:defRPr>
            </a:lvl3pPr>
            <a:lvl4pPr lvl="3" rtl="0" algn="l">
              <a:lnSpc>
                <a:spcPct val="100000"/>
              </a:lnSpc>
              <a:spcBef>
                <a:spcPts val="0"/>
              </a:spcBef>
              <a:spcAft>
                <a:spcPts val="0"/>
              </a:spcAft>
              <a:buClr>
                <a:schemeClr val="dk1"/>
              </a:buClr>
              <a:buSzPts val="2400"/>
              <a:buNone/>
              <a:defRPr b="1" sz="2400">
                <a:solidFill>
                  <a:schemeClr val="dk1"/>
                </a:solidFill>
              </a:defRPr>
            </a:lvl4pPr>
            <a:lvl5pPr lvl="4" rtl="0" algn="l">
              <a:lnSpc>
                <a:spcPct val="100000"/>
              </a:lnSpc>
              <a:spcBef>
                <a:spcPts val="0"/>
              </a:spcBef>
              <a:spcAft>
                <a:spcPts val="0"/>
              </a:spcAft>
              <a:buClr>
                <a:schemeClr val="dk1"/>
              </a:buClr>
              <a:buSzPts val="2400"/>
              <a:buNone/>
              <a:defRPr b="1" sz="2400">
                <a:solidFill>
                  <a:schemeClr val="dk1"/>
                </a:solidFill>
              </a:defRPr>
            </a:lvl5pPr>
            <a:lvl6pPr lvl="5" rtl="0" algn="l">
              <a:lnSpc>
                <a:spcPct val="100000"/>
              </a:lnSpc>
              <a:spcBef>
                <a:spcPts val="0"/>
              </a:spcBef>
              <a:spcAft>
                <a:spcPts val="0"/>
              </a:spcAft>
              <a:buClr>
                <a:schemeClr val="dk1"/>
              </a:buClr>
              <a:buSzPts val="2400"/>
              <a:buNone/>
              <a:defRPr b="1" sz="2400">
                <a:solidFill>
                  <a:schemeClr val="dk1"/>
                </a:solidFill>
              </a:defRPr>
            </a:lvl6pPr>
            <a:lvl7pPr lvl="6" rtl="0" algn="l">
              <a:lnSpc>
                <a:spcPct val="100000"/>
              </a:lnSpc>
              <a:spcBef>
                <a:spcPts val="0"/>
              </a:spcBef>
              <a:spcAft>
                <a:spcPts val="0"/>
              </a:spcAft>
              <a:buClr>
                <a:schemeClr val="dk1"/>
              </a:buClr>
              <a:buSzPts val="2400"/>
              <a:buNone/>
              <a:defRPr b="1" sz="2400">
                <a:solidFill>
                  <a:schemeClr val="dk1"/>
                </a:solidFill>
              </a:defRPr>
            </a:lvl7pPr>
            <a:lvl8pPr lvl="7" rtl="0" algn="l">
              <a:lnSpc>
                <a:spcPct val="100000"/>
              </a:lnSpc>
              <a:spcBef>
                <a:spcPts val="0"/>
              </a:spcBef>
              <a:spcAft>
                <a:spcPts val="0"/>
              </a:spcAft>
              <a:buClr>
                <a:schemeClr val="dk1"/>
              </a:buClr>
              <a:buSzPts val="2400"/>
              <a:buNone/>
              <a:defRPr b="1" sz="2400">
                <a:solidFill>
                  <a:schemeClr val="dk1"/>
                </a:solidFill>
              </a:defRPr>
            </a:lvl8pPr>
            <a:lvl9pPr lvl="8" rtl="0" algn="l">
              <a:lnSpc>
                <a:spcPct val="100000"/>
              </a:lnSpc>
              <a:spcBef>
                <a:spcPts val="0"/>
              </a:spcBef>
              <a:spcAft>
                <a:spcPts val="0"/>
              </a:spcAft>
              <a:buClr>
                <a:schemeClr val="dk1"/>
              </a:buClr>
              <a:buSzPts val="2400"/>
              <a:buNone/>
              <a:defRPr b="1" sz="2400">
                <a:solidFill>
                  <a:schemeClr val="dk1"/>
                </a:solidFill>
              </a:defRPr>
            </a:lvl9pPr>
          </a:lstStyle>
          <a:p/>
        </p:txBody>
      </p:sp>
      <p:sp>
        <p:nvSpPr>
          <p:cNvPr id="64" name="Google Shape;64;p13"/>
          <p:cNvSpPr txBox="1"/>
          <p:nvPr>
            <p:ph idx="1" type="body"/>
          </p:nvPr>
        </p:nvSpPr>
        <p:spPr>
          <a:xfrm>
            <a:off x="4572000" y="2598725"/>
            <a:ext cx="3835500" cy="1804200"/>
          </a:xfrm>
          <a:prstGeom prst="rect">
            <a:avLst/>
          </a:prstGeom>
          <a:noFill/>
        </p:spPr>
        <p:txBody>
          <a:bodyPr anchorCtr="0" anchor="t" bIns="91425" lIns="91425" spcFirstLastPara="1" rIns="91425" wrap="square" tIns="91425">
            <a:noAutofit/>
          </a:bodyPr>
          <a:lstStyle>
            <a:lvl1pPr indent="-330200" lvl="0" marL="457200" rtl="0" algn="l">
              <a:lnSpc>
                <a:spcPct val="115000"/>
              </a:lnSpc>
              <a:spcBef>
                <a:spcPts val="0"/>
              </a:spcBef>
              <a:spcAft>
                <a:spcPts val="0"/>
              </a:spcAft>
              <a:buClr>
                <a:schemeClr val="dk2"/>
              </a:buClr>
              <a:buSzPts val="1600"/>
              <a:buChar char="●"/>
              <a:defRPr sz="1600">
                <a:solidFill>
                  <a:schemeClr val="dk2"/>
                </a:solidFill>
              </a:defRPr>
            </a:lvl1pPr>
            <a:lvl2pPr indent="-298450" lvl="1" marL="914400" rtl="0" algn="l">
              <a:lnSpc>
                <a:spcPct val="115000"/>
              </a:lnSpc>
              <a:spcBef>
                <a:spcPts val="1600"/>
              </a:spcBef>
              <a:spcAft>
                <a:spcPts val="0"/>
              </a:spcAft>
              <a:buClr>
                <a:schemeClr val="dk2"/>
              </a:buClr>
              <a:buSzPts val="1100"/>
              <a:buChar char="○"/>
              <a:defRPr sz="1400">
                <a:solidFill>
                  <a:schemeClr val="dk2"/>
                </a:solidFill>
              </a:defRPr>
            </a:lvl2pPr>
            <a:lvl3pPr indent="-298450" lvl="2" marL="1371600" rtl="0" algn="l">
              <a:lnSpc>
                <a:spcPct val="115000"/>
              </a:lnSpc>
              <a:spcBef>
                <a:spcPts val="1600"/>
              </a:spcBef>
              <a:spcAft>
                <a:spcPts val="0"/>
              </a:spcAft>
              <a:buClr>
                <a:schemeClr val="dk2"/>
              </a:buClr>
              <a:buSzPts val="1100"/>
              <a:buChar char="■"/>
              <a:defRPr sz="1400">
                <a:solidFill>
                  <a:schemeClr val="dk2"/>
                </a:solidFill>
              </a:defRPr>
            </a:lvl3pPr>
            <a:lvl4pPr indent="-298450" lvl="3" marL="1828800" rtl="0" algn="l">
              <a:lnSpc>
                <a:spcPct val="115000"/>
              </a:lnSpc>
              <a:spcBef>
                <a:spcPts val="1600"/>
              </a:spcBef>
              <a:spcAft>
                <a:spcPts val="0"/>
              </a:spcAft>
              <a:buClr>
                <a:schemeClr val="dk2"/>
              </a:buClr>
              <a:buSzPts val="1100"/>
              <a:buChar char="●"/>
              <a:defRPr sz="1400">
                <a:solidFill>
                  <a:schemeClr val="dk2"/>
                </a:solidFill>
              </a:defRPr>
            </a:lvl4pPr>
            <a:lvl5pPr indent="-298450" lvl="4" marL="2286000" rtl="0" algn="l">
              <a:lnSpc>
                <a:spcPct val="115000"/>
              </a:lnSpc>
              <a:spcBef>
                <a:spcPts val="1600"/>
              </a:spcBef>
              <a:spcAft>
                <a:spcPts val="0"/>
              </a:spcAft>
              <a:buClr>
                <a:schemeClr val="dk2"/>
              </a:buClr>
              <a:buSzPts val="1100"/>
              <a:buChar char="○"/>
              <a:defRPr sz="1400">
                <a:solidFill>
                  <a:schemeClr val="dk2"/>
                </a:solidFill>
              </a:defRPr>
            </a:lvl5pPr>
            <a:lvl6pPr indent="-298450" lvl="5" marL="2743200" rtl="0" algn="l">
              <a:lnSpc>
                <a:spcPct val="115000"/>
              </a:lnSpc>
              <a:spcBef>
                <a:spcPts val="1600"/>
              </a:spcBef>
              <a:spcAft>
                <a:spcPts val="0"/>
              </a:spcAft>
              <a:buClr>
                <a:schemeClr val="dk2"/>
              </a:buClr>
              <a:buSzPts val="1100"/>
              <a:buChar char="■"/>
              <a:defRPr sz="1400">
                <a:solidFill>
                  <a:schemeClr val="dk2"/>
                </a:solidFill>
              </a:defRPr>
            </a:lvl6pPr>
            <a:lvl7pPr indent="-298450" lvl="6" marL="3200400" rtl="0" algn="l">
              <a:lnSpc>
                <a:spcPct val="115000"/>
              </a:lnSpc>
              <a:spcBef>
                <a:spcPts val="1600"/>
              </a:spcBef>
              <a:spcAft>
                <a:spcPts val="0"/>
              </a:spcAft>
              <a:buClr>
                <a:schemeClr val="dk2"/>
              </a:buClr>
              <a:buSzPts val="1100"/>
              <a:buChar char="●"/>
              <a:defRPr sz="1400">
                <a:solidFill>
                  <a:schemeClr val="dk2"/>
                </a:solidFill>
              </a:defRPr>
            </a:lvl7pPr>
            <a:lvl8pPr indent="-298450" lvl="7" marL="3657600" rtl="0" algn="l">
              <a:lnSpc>
                <a:spcPct val="115000"/>
              </a:lnSpc>
              <a:spcBef>
                <a:spcPts val="1600"/>
              </a:spcBef>
              <a:spcAft>
                <a:spcPts val="0"/>
              </a:spcAft>
              <a:buClr>
                <a:schemeClr val="dk2"/>
              </a:buClr>
              <a:buSzPts val="1100"/>
              <a:buChar char="○"/>
              <a:defRPr sz="1400">
                <a:solidFill>
                  <a:schemeClr val="dk2"/>
                </a:solidFill>
              </a:defRPr>
            </a:lvl8pPr>
            <a:lvl9pPr indent="-298450" lvl="8" marL="4114800" rtl="0" algn="l">
              <a:lnSpc>
                <a:spcPct val="115000"/>
              </a:lnSpc>
              <a:spcBef>
                <a:spcPts val="1600"/>
              </a:spcBef>
              <a:spcAft>
                <a:spcPts val="1600"/>
              </a:spcAft>
              <a:buClr>
                <a:schemeClr val="dk2"/>
              </a:buClr>
              <a:buSzPts val="1100"/>
              <a:buChar char="■"/>
              <a:defRPr sz="1400">
                <a:solidFill>
                  <a:schemeClr val="dk2"/>
                </a:solidFill>
              </a:defRPr>
            </a:lvl9pPr>
          </a:lstStyle>
          <a:p/>
        </p:txBody>
      </p:sp>
      <p:sp>
        <p:nvSpPr>
          <p:cNvPr id="65" name="Google Shape;65;p13"/>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rtl="0" algn="r">
              <a:lnSpc>
                <a:spcPct val="100000"/>
              </a:lnSpc>
              <a:spcAft>
                <a:spcPts val="0"/>
              </a:spcAft>
              <a:buNone/>
              <a:defRPr sz="1000">
                <a:solidFill>
                  <a:schemeClr val="dk2"/>
                </a:solidFill>
              </a:defRPr>
            </a:lvl1pPr>
            <a:lvl2pPr lvl="1" rtl="0" algn="r">
              <a:lnSpc>
                <a:spcPct val="100000"/>
              </a:lnSpc>
              <a:spcAft>
                <a:spcPts val="0"/>
              </a:spcAft>
              <a:buNone/>
              <a:defRPr sz="1000">
                <a:solidFill>
                  <a:schemeClr val="dk2"/>
                </a:solidFill>
              </a:defRPr>
            </a:lvl2pPr>
            <a:lvl3pPr lvl="2" rtl="0" algn="r">
              <a:lnSpc>
                <a:spcPct val="100000"/>
              </a:lnSpc>
              <a:spcAft>
                <a:spcPts val="0"/>
              </a:spcAft>
              <a:buNone/>
              <a:defRPr sz="1000">
                <a:solidFill>
                  <a:schemeClr val="dk2"/>
                </a:solidFill>
              </a:defRPr>
            </a:lvl3pPr>
            <a:lvl4pPr lvl="3" rtl="0" algn="r">
              <a:lnSpc>
                <a:spcPct val="100000"/>
              </a:lnSpc>
              <a:spcAft>
                <a:spcPts val="0"/>
              </a:spcAft>
              <a:buNone/>
              <a:defRPr sz="1000">
                <a:solidFill>
                  <a:schemeClr val="dk2"/>
                </a:solidFill>
              </a:defRPr>
            </a:lvl4pPr>
            <a:lvl5pPr lvl="4" rtl="0" algn="r">
              <a:lnSpc>
                <a:spcPct val="100000"/>
              </a:lnSpc>
              <a:spcAft>
                <a:spcPts val="0"/>
              </a:spcAft>
              <a:buNone/>
              <a:defRPr sz="1000">
                <a:solidFill>
                  <a:schemeClr val="dk2"/>
                </a:solidFill>
              </a:defRPr>
            </a:lvl5pPr>
            <a:lvl6pPr lvl="5" rtl="0" algn="r">
              <a:lnSpc>
                <a:spcPct val="100000"/>
              </a:lnSpc>
              <a:spcAft>
                <a:spcPts val="0"/>
              </a:spcAft>
              <a:buNone/>
              <a:defRPr sz="1000">
                <a:solidFill>
                  <a:schemeClr val="dk2"/>
                </a:solidFill>
              </a:defRPr>
            </a:lvl6pPr>
            <a:lvl7pPr lvl="6" rtl="0" algn="r">
              <a:lnSpc>
                <a:spcPct val="100000"/>
              </a:lnSpc>
              <a:spcAft>
                <a:spcPts val="0"/>
              </a:spcAft>
              <a:buNone/>
              <a:defRPr sz="1000">
                <a:solidFill>
                  <a:schemeClr val="dk2"/>
                </a:solidFill>
              </a:defRPr>
            </a:lvl7pPr>
            <a:lvl8pPr lvl="7" rtl="0" algn="r">
              <a:lnSpc>
                <a:spcPct val="100000"/>
              </a:lnSpc>
              <a:spcAft>
                <a:spcPts val="0"/>
              </a:spcAft>
              <a:buNone/>
              <a:defRPr sz="1000">
                <a:solidFill>
                  <a:schemeClr val="dk2"/>
                </a:solidFill>
              </a:defRPr>
            </a:lvl8pPr>
            <a:lvl9pPr lvl="8" rtl="0"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AUTOLAYOUT_2">
    <p:bg>
      <p:bgPr>
        <a:solidFill>
          <a:srgbClr val="FFFFFF"/>
        </a:solidFill>
      </p:bgPr>
    </p:bg>
    <p:spTree>
      <p:nvGrpSpPr>
        <p:cNvPr id="66" name="Shape 66"/>
        <p:cNvGrpSpPr/>
        <p:nvPr/>
      </p:nvGrpSpPr>
      <p:grpSpPr>
        <a:xfrm>
          <a:off x="0" y="0"/>
          <a:ext cx="0" cy="0"/>
          <a:chOff x="0" y="0"/>
          <a:chExt cx="0" cy="0"/>
        </a:xfrm>
      </p:grpSpPr>
      <p:sp>
        <p:nvSpPr>
          <p:cNvPr id="67" name="Google Shape;67;p14"/>
          <p:cNvSpPr/>
          <p:nvPr/>
        </p:nvSpPr>
        <p:spPr>
          <a:xfrm>
            <a:off x="0" y="0"/>
            <a:ext cx="9144000" cy="5143500"/>
          </a:xfrm>
          <a:prstGeom prst="rect">
            <a:avLst/>
          </a:prstGeom>
          <a:solidFill>
            <a:schemeClr val="dk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4"/>
          <p:cNvSpPr/>
          <p:nvPr/>
        </p:nvSpPr>
        <p:spPr>
          <a:xfrm>
            <a:off x="181125" y="181125"/>
            <a:ext cx="8795400" cy="4781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4"/>
          <p:cNvSpPr txBox="1"/>
          <p:nvPr>
            <p:ph type="title"/>
          </p:nvPr>
        </p:nvSpPr>
        <p:spPr>
          <a:xfrm>
            <a:off x="811650" y="799739"/>
            <a:ext cx="6458400" cy="1479900"/>
          </a:xfrm>
          <a:prstGeom prst="rect">
            <a:avLst/>
          </a:prstGeom>
          <a:noFill/>
        </p:spPr>
        <p:txBody>
          <a:bodyPr anchorCtr="0" anchor="b" bIns="91425" lIns="91425" spcFirstLastPara="1" rIns="91425" wrap="square" tIns="91425">
            <a:noAutofit/>
          </a:bodyPr>
          <a:lstStyle>
            <a:lvl1pPr lvl="0" rtl="0" algn="l">
              <a:lnSpc>
                <a:spcPct val="100000"/>
              </a:lnSpc>
              <a:spcBef>
                <a:spcPts val="0"/>
              </a:spcBef>
              <a:spcAft>
                <a:spcPts val="0"/>
              </a:spcAft>
              <a:buClr>
                <a:schemeClr val="dk1"/>
              </a:buClr>
              <a:buSzPts val="3600"/>
              <a:buNone/>
              <a:defRPr b="1" sz="3600">
                <a:solidFill>
                  <a:schemeClr val="dk1"/>
                </a:solidFill>
              </a:defRPr>
            </a:lvl1pPr>
            <a:lvl2pPr lvl="1" rtl="0" algn="l">
              <a:lnSpc>
                <a:spcPct val="100000"/>
              </a:lnSpc>
              <a:spcBef>
                <a:spcPts val="0"/>
              </a:spcBef>
              <a:spcAft>
                <a:spcPts val="0"/>
              </a:spcAft>
              <a:buClr>
                <a:schemeClr val="dk1"/>
              </a:buClr>
              <a:buSzPts val="3600"/>
              <a:buNone/>
              <a:defRPr b="1" sz="3600">
                <a:solidFill>
                  <a:schemeClr val="dk1"/>
                </a:solidFill>
              </a:defRPr>
            </a:lvl2pPr>
            <a:lvl3pPr lvl="2" rtl="0" algn="l">
              <a:lnSpc>
                <a:spcPct val="100000"/>
              </a:lnSpc>
              <a:spcBef>
                <a:spcPts val="0"/>
              </a:spcBef>
              <a:spcAft>
                <a:spcPts val="0"/>
              </a:spcAft>
              <a:buClr>
                <a:schemeClr val="dk1"/>
              </a:buClr>
              <a:buSzPts val="3600"/>
              <a:buNone/>
              <a:defRPr b="1" sz="3600">
                <a:solidFill>
                  <a:schemeClr val="dk1"/>
                </a:solidFill>
              </a:defRPr>
            </a:lvl3pPr>
            <a:lvl4pPr lvl="3" rtl="0" algn="l">
              <a:lnSpc>
                <a:spcPct val="100000"/>
              </a:lnSpc>
              <a:spcBef>
                <a:spcPts val="0"/>
              </a:spcBef>
              <a:spcAft>
                <a:spcPts val="0"/>
              </a:spcAft>
              <a:buClr>
                <a:schemeClr val="dk1"/>
              </a:buClr>
              <a:buSzPts val="3600"/>
              <a:buNone/>
              <a:defRPr b="1" sz="3600">
                <a:solidFill>
                  <a:schemeClr val="dk1"/>
                </a:solidFill>
              </a:defRPr>
            </a:lvl4pPr>
            <a:lvl5pPr lvl="4" rtl="0" algn="l">
              <a:lnSpc>
                <a:spcPct val="100000"/>
              </a:lnSpc>
              <a:spcBef>
                <a:spcPts val="0"/>
              </a:spcBef>
              <a:spcAft>
                <a:spcPts val="0"/>
              </a:spcAft>
              <a:buClr>
                <a:schemeClr val="dk1"/>
              </a:buClr>
              <a:buSzPts val="3600"/>
              <a:buNone/>
              <a:defRPr b="1" sz="3600">
                <a:solidFill>
                  <a:schemeClr val="dk1"/>
                </a:solidFill>
              </a:defRPr>
            </a:lvl5pPr>
            <a:lvl6pPr lvl="5" rtl="0" algn="l">
              <a:lnSpc>
                <a:spcPct val="100000"/>
              </a:lnSpc>
              <a:spcBef>
                <a:spcPts val="0"/>
              </a:spcBef>
              <a:spcAft>
                <a:spcPts val="0"/>
              </a:spcAft>
              <a:buClr>
                <a:schemeClr val="dk1"/>
              </a:buClr>
              <a:buSzPts val="3600"/>
              <a:buNone/>
              <a:defRPr b="1" sz="3600">
                <a:solidFill>
                  <a:schemeClr val="dk1"/>
                </a:solidFill>
              </a:defRPr>
            </a:lvl6pPr>
            <a:lvl7pPr lvl="6" rtl="0" algn="l">
              <a:lnSpc>
                <a:spcPct val="100000"/>
              </a:lnSpc>
              <a:spcBef>
                <a:spcPts val="0"/>
              </a:spcBef>
              <a:spcAft>
                <a:spcPts val="0"/>
              </a:spcAft>
              <a:buClr>
                <a:schemeClr val="dk1"/>
              </a:buClr>
              <a:buSzPts val="3600"/>
              <a:buNone/>
              <a:defRPr b="1" sz="3600">
                <a:solidFill>
                  <a:schemeClr val="dk1"/>
                </a:solidFill>
              </a:defRPr>
            </a:lvl7pPr>
            <a:lvl8pPr lvl="7" rtl="0" algn="l">
              <a:lnSpc>
                <a:spcPct val="100000"/>
              </a:lnSpc>
              <a:spcBef>
                <a:spcPts val="0"/>
              </a:spcBef>
              <a:spcAft>
                <a:spcPts val="0"/>
              </a:spcAft>
              <a:buClr>
                <a:schemeClr val="dk1"/>
              </a:buClr>
              <a:buSzPts val="3600"/>
              <a:buNone/>
              <a:defRPr b="1" sz="3600">
                <a:solidFill>
                  <a:schemeClr val="dk1"/>
                </a:solidFill>
              </a:defRPr>
            </a:lvl8pPr>
            <a:lvl9pPr lvl="8" rtl="0" algn="l">
              <a:lnSpc>
                <a:spcPct val="100000"/>
              </a:lnSpc>
              <a:spcBef>
                <a:spcPts val="0"/>
              </a:spcBef>
              <a:spcAft>
                <a:spcPts val="0"/>
              </a:spcAft>
              <a:buClr>
                <a:schemeClr val="dk1"/>
              </a:buClr>
              <a:buSzPts val="3600"/>
              <a:buNone/>
              <a:defRPr b="1" sz="3600">
                <a:solidFill>
                  <a:schemeClr val="dk1"/>
                </a:solidFill>
              </a:defRPr>
            </a:lvl9pPr>
          </a:lstStyle>
          <a:p/>
        </p:txBody>
      </p:sp>
      <p:sp>
        <p:nvSpPr>
          <p:cNvPr id="70" name="Google Shape;70;p14"/>
          <p:cNvSpPr txBox="1"/>
          <p:nvPr>
            <p:ph idx="1" type="body"/>
          </p:nvPr>
        </p:nvSpPr>
        <p:spPr>
          <a:xfrm>
            <a:off x="811650" y="2432039"/>
            <a:ext cx="6458400" cy="2037600"/>
          </a:xfrm>
          <a:prstGeom prst="rect">
            <a:avLst/>
          </a:prstGeom>
          <a:noFill/>
        </p:spPr>
        <p:txBody>
          <a:bodyPr anchorCtr="0" anchor="t" bIns="91425" lIns="91425" spcFirstLastPara="1" rIns="91425" wrap="square" tIns="91425">
            <a:noAutofit/>
          </a:bodyPr>
          <a:lstStyle>
            <a:lvl1pPr indent="-330200" lvl="0" marL="457200" rtl="0" algn="l">
              <a:lnSpc>
                <a:spcPct val="115000"/>
              </a:lnSpc>
              <a:spcBef>
                <a:spcPts val="0"/>
              </a:spcBef>
              <a:spcAft>
                <a:spcPts val="0"/>
              </a:spcAft>
              <a:buClr>
                <a:schemeClr val="dk2"/>
              </a:buClr>
              <a:buSzPts val="1600"/>
              <a:buChar char="●"/>
              <a:defRPr sz="1600">
                <a:solidFill>
                  <a:schemeClr val="dk2"/>
                </a:solidFill>
              </a:defRPr>
            </a:lvl1pPr>
            <a:lvl2pPr indent="-298450" lvl="1" marL="914400" rtl="0" algn="l">
              <a:lnSpc>
                <a:spcPct val="115000"/>
              </a:lnSpc>
              <a:spcBef>
                <a:spcPts val="1600"/>
              </a:spcBef>
              <a:spcAft>
                <a:spcPts val="0"/>
              </a:spcAft>
              <a:buClr>
                <a:schemeClr val="dk2"/>
              </a:buClr>
              <a:buSzPts val="1100"/>
              <a:buChar char="○"/>
              <a:defRPr sz="1400">
                <a:solidFill>
                  <a:schemeClr val="dk2"/>
                </a:solidFill>
              </a:defRPr>
            </a:lvl2pPr>
            <a:lvl3pPr indent="-298450" lvl="2" marL="1371600" rtl="0" algn="l">
              <a:lnSpc>
                <a:spcPct val="115000"/>
              </a:lnSpc>
              <a:spcBef>
                <a:spcPts val="1600"/>
              </a:spcBef>
              <a:spcAft>
                <a:spcPts val="0"/>
              </a:spcAft>
              <a:buClr>
                <a:schemeClr val="dk2"/>
              </a:buClr>
              <a:buSzPts val="1100"/>
              <a:buChar char="■"/>
              <a:defRPr sz="1400">
                <a:solidFill>
                  <a:schemeClr val="dk2"/>
                </a:solidFill>
              </a:defRPr>
            </a:lvl3pPr>
            <a:lvl4pPr indent="-298450" lvl="3" marL="1828800" rtl="0" algn="l">
              <a:lnSpc>
                <a:spcPct val="115000"/>
              </a:lnSpc>
              <a:spcBef>
                <a:spcPts val="1600"/>
              </a:spcBef>
              <a:spcAft>
                <a:spcPts val="0"/>
              </a:spcAft>
              <a:buClr>
                <a:schemeClr val="dk2"/>
              </a:buClr>
              <a:buSzPts val="1100"/>
              <a:buChar char="●"/>
              <a:defRPr sz="1400">
                <a:solidFill>
                  <a:schemeClr val="dk2"/>
                </a:solidFill>
              </a:defRPr>
            </a:lvl4pPr>
            <a:lvl5pPr indent="-298450" lvl="4" marL="2286000" rtl="0" algn="l">
              <a:lnSpc>
                <a:spcPct val="115000"/>
              </a:lnSpc>
              <a:spcBef>
                <a:spcPts val="1600"/>
              </a:spcBef>
              <a:spcAft>
                <a:spcPts val="0"/>
              </a:spcAft>
              <a:buClr>
                <a:schemeClr val="dk2"/>
              </a:buClr>
              <a:buSzPts val="1100"/>
              <a:buChar char="○"/>
              <a:defRPr sz="1400">
                <a:solidFill>
                  <a:schemeClr val="dk2"/>
                </a:solidFill>
              </a:defRPr>
            </a:lvl5pPr>
            <a:lvl6pPr indent="-298450" lvl="5" marL="2743200" rtl="0" algn="l">
              <a:lnSpc>
                <a:spcPct val="115000"/>
              </a:lnSpc>
              <a:spcBef>
                <a:spcPts val="1600"/>
              </a:spcBef>
              <a:spcAft>
                <a:spcPts val="0"/>
              </a:spcAft>
              <a:buClr>
                <a:schemeClr val="dk2"/>
              </a:buClr>
              <a:buSzPts val="1100"/>
              <a:buChar char="■"/>
              <a:defRPr sz="1400">
                <a:solidFill>
                  <a:schemeClr val="dk2"/>
                </a:solidFill>
              </a:defRPr>
            </a:lvl6pPr>
            <a:lvl7pPr indent="-298450" lvl="6" marL="3200400" rtl="0" algn="l">
              <a:lnSpc>
                <a:spcPct val="115000"/>
              </a:lnSpc>
              <a:spcBef>
                <a:spcPts val="1600"/>
              </a:spcBef>
              <a:spcAft>
                <a:spcPts val="0"/>
              </a:spcAft>
              <a:buClr>
                <a:schemeClr val="dk2"/>
              </a:buClr>
              <a:buSzPts val="1100"/>
              <a:buChar char="●"/>
              <a:defRPr sz="1400">
                <a:solidFill>
                  <a:schemeClr val="dk2"/>
                </a:solidFill>
              </a:defRPr>
            </a:lvl7pPr>
            <a:lvl8pPr indent="-298450" lvl="7" marL="3657600" rtl="0" algn="l">
              <a:lnSpc>
                <a:spcPct val="115000"/>
              </a:lnSpc>
              <a:spcBef>
                <a:spcPts val="1600"/>
              </a:spcBef>
              <a:spcAft>
                <a:spcPts val="0"/>
              </a:spcAft>
              <a:buClr>
                <a:schemeClr val="dk2"/>
              </a:buClr>
              <a:buSzPts val="1100"/>
              <a:buChar char="○"/>
              <a:defRPr sz="1400">
                <a:solidFill>
                  <a:schemeClr val="dk2"/>
                </a:solidFill>
              </a:defRPr>
            </a:lvl8pPr>
            <a:lvl9pPr indent="-298450" lvl="8" marL="4114800" rtl="0" algn="l">
              <a:lnSpc>
                <a:spcPct val="115000"/>
              </a:lnSpc>
              <a:spcBef>
                <a:spcPts val="1600"/>
              </a:spcBef>
              <a:spcAft>
                <a:spcPts val="1600"/>
              </a:spcAft>
              <a:buClr>
                <a:schemeClr val="dk2"/>
              </a:buClr>
              <a:buSzPts val="1100"/>
              <a:buChar char="■"/>
              <a:defRPr sz="1400">
                <a:solidFill>
                  <a:schemeClr val="dk2"/>
                </a:solidFill>
              </a:defRPr>
            </a:lvl9pPr>
          </a:lstStyle>
          <a:p/>
        </p:txBody>
      </p:sp>
      <p:sp>
        <p:nvSpPr>
          <p:cNvPr id="71" name="Google Shape;71;p14"/>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rtl="0" algn="r">
              <a:lnSpc>
                <a:spcPct val="100000"/>
              </a:lnSpc>
              <a:spcAft>
                <a:spcPts val="0"/>
              </a:spcAft>
              <a:buNone/>
              <a:defRPr sz="1000">
                <a:solidFill>
                  <a:schemeClr val="dk2"/>
                </a:solidFill>
              </a:defRPr>
            </a:lvl1pPr>
            <a:lvl2pPr lvl="1" rtl="0" algn="r">
              <a:lnSpc>
                <a:spcPct val="100000"/>
              </a:lnSpc>
              <a:spcAft>
                <a:spcPts val="0"/>
              </a:spcAft>
              <a:buNone/>
              <a:defRPr sz="1000">
                <a:solidFill>
                  <a:schemeClr val="dk2"/>
                </a:solidFill>
              </a:defRPr>
            </a:lvl2pPr>
            <a:lvl3pPr lvl="2" rtl="0" algn="r">
              <a:lnSpc>
                <a:spcPct val="100000"/>
              </a:lnSpc>
              <a:spcAft>
                <a:spcPts val="0"/>
              </a:spcAft>
              <a:buNone/>
              <a:defRPr sz="1000">
                <a:solidFill>
                  <a:schemeClr val="dk2"/>
                </a:solidFill>
              </a:defRPr>
            </a:lvl3pPr>
            <a:lvl4pPr lvl="3" rtl="0" algn="r">
              <a:lnSpc>
                <a:spcPct val="100000"/>
              </a:lnSpc>
              <a:spcAft>
                <a:spcPts val="0"/>
              </a:spcAft>
              <a:buNone/>
              <a:defRPr sz="1000">
                <a:solidFill>
                  <a:schemeClr val="dk2"/>
                </a:solidFill>
              </a:defRPr>
            </a:lvl4pPr>
            <a:lvl5pPr lvl="4" rtl="0" algn="r">
              <a:lnSpc>
                <a:spcPct val="100000"/>
              </a:lnSpc>
              <a:spcAft>
                <a:spcPts val="0"/>
              </a:spcAft>
              <a:buNone/>
              <a:defRPr sz="1000">
                <a:solidFill>
                  <a:schemeClr val="dk2"/>
                </a:solidFill>
              </a:defRPr>
            </a:lvl5pPr>
            <a:lvl6pPr lvl="5" rtl="0" algn="r">
              <a:lnSpc>
                <a:spcPct val="100000"/>
              </a:lnSpc>
              <a:spcAft>
                <a:spcPts val="0"/>
              </a:spcAft>
              <a:buNone/>
              <a:defRPr sz="1000">
                <a:solidFill>
                  <a:schemeClr val="dk2"/>
                </a:solidFill>
              </a:defRPr>
            </a:lvl6pPr>
            <a:lvl7pPr lvl="6" rtl="0" algn="r">
              <a:lnSpc>
                <a:spcPct val="100000"/>
              </a:lnSpc>
              <a:spcAft>
                <a:spcPts val="0"/>
              </a:spcAft>
              <a:buNone/>
              <a:defRPr sz="1000">
                <a:solidFill>
                  <a:schemeClr val="dk2"/>
                </a:solidFill>
              </a:defRPr>
            </a:lvl7pPr>
            <a:lvl8pPr lvl="7" rtl="0" algn="r">
              <a:lnSpc>
                <a:spcPct val="100000"/>
              </a:lnSpc>
              <a:spcAft>
                <a:spcPts val="0"/>
              </a:spcAft>
              <a:buNone/>
              <a:defRPr sz="1000">
                <a:solidFill>
                  <a:schemeClr val="dk2"/>
                </a:solidFill>
              </a:defRPr>
            </a:lvl8pPr>
            <a:lvl9pPr lvl="8" rtl="0"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14" name="Shape 14"/>
        <p:cNvGrpSpPr/>
        <p:nvPr/>
      </p:nvGrpSpPr>
      <p:grpSpPr>
        <a:xfrm>
          <a:off x="0" y="0"/>
          <a:ext cx="0" cy="0"/>
          <a:chOff x="0" y="0"/>
          <a:chExt cx="0" cy="0"/>
        </a:xfrm>
      </p:grpSpPr>
      <p:sp>
        <p:nvSpPr>
          <p:cNvPr id="15" name="Google Shape;15;p3"/>
          <p:cNvSpPr/>
          <p:nvPr/>
        </p:nvSpPr>
        <p:spPr>
          <a:xfrm>
            <a:off x="0" y="48099"/>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rect b="b" l="l" r="r" t="t"/>
            <a:pathLst>
              <a:path extrusionOk="0" h="175924" w="365770">
                <a:moveTo>
                  <a:pt x="0" y="0"/>
                </a:moveTo>
                <a:lnTo>
                  <a:pt x="365770" y="0"/>
                </a:lnTo>
                <a:lnTo>
                  <a:pt x="365760" y="70914"/>
                </a:lnTo>
                <a:lnTo>
                  <a:pt x="0" y="175924"/>
                </a:lnTo>
                <a:close/>
              </a:path>
            </a:pathLst>
          </a:custGeom>
          <a:solidFill>
            <a:schemeClr val="accent3"/>
          </a:solidFill>
          <a:ln>
            <a:noFill/>
          </a:ln>
        </p:spPr>
      </p:sp>
      <p:sp>
        <p:nvSpPr>
          <p:cNvPr id="17" name="Google Shape;17;p3"/>
          <p:cNvSpPr txBox="1"/>
          <p:nvPr>
            <p:ph type="title"/>
          </p:nvPr>
        </p:nvSpPr>
        <p:spPr>
          <a:xfrm>
            <a:off x="311700" y="539725"/>
            <a:ext cx="8520600" cy="12825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p:nvPr/>
        </p:nvSpPr>
        <p:spPr>
          <a:xfrm>
            <a:off x="0" y="44125"/>
            <a:ext cx="4313625" cy="4399375"/>
          </a:xfrm>
          <a:custGeom>
            <a:rect b="b" l="l" r="r" t="t"/>
            <a:pathLst>
              <a:path extrusionOk="0" h="175975" w="172545">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rect b="b" l="l" r="r" t="t"/>
            <a:pathLst>
              <a:path extrusionOk="0" h="175824" w="172676">
                <a:moveTo>
                  <a:pt x="0" y="6"/>
                </a:moveTo>
                <a:lnTo>
                  <a:pt x="172676" y="0"/>
                </a:lnTo>
                <a:lnTo>
                  <a:pt x="172562" y="126442"/>
                </a:lnTo>
                <a:lnTo>
                  <a:pt x="0" y="175824"/>
                </a:lnTo>
                <a:close/>
              </a:path>
            </a:pathLst>
          </a:custGeom>
          <a:solidFill>
            <a:schemeClr val="dk1"/>
          </a:solidFill>
          <a:ln>
            <a:noFill/>
          </a:ln>
        </p:spPr>
      </p:sp>
      <p:sp>
        <p:nvSpPr>
          <p:cNvPr id="23" name="Google Shape;23;p4"/>
          <p:cNvSpPr txBox="1"/>
          <p:nvPr>
            <p:ph type="title"/>
          </p:nvPr>
        </p:nvSpPr>
        <p:spPr>
          <a:xfrm>
            <a:off x="311725" y="500925"/>
            <a:ext cx="3706500" cy="2508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24" name="Google Shape;24;p4"/>
          <p:cNvSpPr txBox="1"/>
          <p:nvPr>
            <p:ph idx="1" type="body"/>
          </p:nvPr>
        </p:nvSpPr>
        <p:spPr>
          <a:xfrm>
            <a:off x="4644675" y="500925"/>
            <a:ext cx="4166400" cy="40986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25" name="Google Shape;25;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5"/>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29" name="Google Shape;29;p5"/>
          <p:cNvSpPr txBox="1"/>
          <p:nvPr>
            <p:ph idx="1" type="body"/>
          </p:nvPr>
        </p:nvSpPr>
        <p:spPr>
          <a:xfrm>
            <a:off x="311700" y="1505700"/>
            <a:ext cx="3999900" cy="30762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30" name="Google Shape;30;p5"/>
          <p:cNvSpPr txBox="1"/>
          <p:nvPr>
            <p:ph idx="2" type="body"/>
          </p:nvPr>
        </p:nvSpPr>
        <p:spPr>
          <a:xfrm>
            <a:off x="4832400" y="1505700"/>
            <a:ext cx="3999900" cy="30762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31" name="Google Shape;31;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35" name="Google Shape;35;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txBox="1"/>
          <p:nvPr>
            <p:ph type="title"/>
          </p:nvPr>
        </p:nvSpPr>
        <p:spPr>
          <a:xfrm>
            <a:off x="311725" y="500925"/>
            <a:ext cx="3127500" cy="1829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39" name="Google Shape;39;p7"/>
          <p:cNvSpPr txBox="1"/>
          <p:nvPr>
            <p:ph idx="1" type="body"/>
          </p:nvPr>
        </p:nvSpPr>
        <p:spPr>
          <a:xfrm>
            <a:off x="311700" y="2390650"/>
            <a:ext cx="3127500" cy="22980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chemeClr val="accent2"/>
              </a:buClr>
              <a:buSzPts val="1300"/>
              <a:buChar char="●"/>
              <a:defRPr>
                <a:solidFill>
                  <a:schemeClr val="accent2"/>
                </a:solidFill>
              </a:defRPr>
            </a:lvl1pPr>
            <a:lvl2pPr indent="-298450" lvl="1" marL="914400" rtl="0">
              <a:spcBef>
                <a:spcPts val="1600"/>
              </a:spcBef>
              <a:spcAft>
                <a:spcPts val="0"/>
              </a:spcAft>
              <a:buClr>
                <a:schemeClr val="accent2"/>
              </a:buClr>
              <a:buSzPts val="1100"/>
              <a:buChar char="○"/>
              <a:defRPr>
                <a:solidFill>
                  <a:schemeClr val="accent2"/>
                </a:solidFill>
              </a:defRPr>
            </a:lvl2pPr>
            <a:lvl3pPr indent="-298450" lvl="2" marL="1371600" rtl="0">
              <a:spcBef>
                <a:spcPts val="1600"/>
              </a:spcBef>
              <a:spcAft>
                <a:spcPts val="0"/>
              </a:spcAft>
              <a:buClr>
                <a:schemeClr val="accent2"/>
              </a:buClr>
              <a:buSzPts val="1100"/>
              <a:buChar char="■"/>
              <a:defRPr>
                <a:solidFill>
                  <a:schemeClr val="accent2"/>
                </a:solidFill>
              </a:defRPr>
            </a:lvl3pPr>
            <a:lvl4pPr indent="-298450" lvl="3" marL="1828800" rtl="0">
              <a:spcBef>
                <a:spcPts val="1600"/>
              </a:spcBef>
              <a:spcAft>
                <a:spcPts val="0"/>
              </a:spcAft>
              <a:buClr>
                <a:schemeClr val="accent2"/>
              </a:buClr>
              <a:buSzPts val="1100"/>
              <a:buChar char="●"/>
              <a:defRPr>
                <a:solidFill>
                  <a:schemeClr val="accent2"/>
                </a:solidFill>
              </a:defRPr>
            </a:lvl4pPr>
            <a:lvl5pPr indent="-298450" lvl="4" marL="2286000" rtl="0">
              <a:spcBef>
                <a:spcPts val="1600"/>
              </a:spcBef>
              <a:spcAft>
                <a:spcPts val="0"/>
              </a:spcAft>
              <a:buClr>
                <a:schemeClr val="accent2"/>
              </a:buClr>
              <a:buSzPts val="1100"/>
              <a:buChar char="○"/>
              <a:defRPr>
                <a:solidFill>
                  <a:schemeClr val="accent2"/>
                </a:solidFill>
              </a:defRPr>
            </a:lvl5pPr>
            <a:lvl6pPr indent="-298450" lvl="5" marL="2743200" rtl="0">
              <a:spcBef>
                <a:spcPts val="1600"/>
              </a:spcBef>
              <a:spcAft>
                <a:spcPts val="0"/>
              </a:spcAft>
              <a:buClr>
                <a:schemeClr val="accent2"/>
              </a:buClr>
              <a:buSzPts val="1100"/>
              <a:buChar char="■"/>
              <a:defRPr>
                <a:solidFill>
                  <a:schemeClr val="accent2"/>
                </a:solidFill>
              </a:defRPr>
            </a:lvl6pPr>
            <a:lvl7pPr indent="-298450" lvl="6" marL="3200400" rtl="0">
              <a:spcBef>
                <a:spcPts val="1600"/>
              </a:spcBef>
              <a:spcAft>
                <a:spcPts val="0"/>
              </a:spcAft>
              <a:buClr>
                <a:schemeClr val="accent2"/>
              </a:buClr>
              <a:buSzPts val="1100"/>
              <a:buChar char="●"/>
              <a:defRPr>
                <a:solidFill>
                  <a:schemeClr val="accent2"/>
                </a:solidFill>
              </a:defRPr>
            </a:lvl7pPr>
            <a:lvl8pPr indent="-298450" lvl="7" marL="3657600" rtl="0">
              <a:spcBef>
                <a:spcPts val="1600"/>
              </a:spcBef>
              <a:spcAft>
                <a:spcPts val="0"/>
              </a:spcAft>
              <a:buClr>
                <a:schemeClr val="accent2"/>
              </a:buClr>
              <a:buSzPts val="1100"/>
              <a:buChar char="○"/>
              <a:defRPr>
                <a:solidFill>
                  <a:schemeClr val="accent2"/>
                </a:solidFill>
              </a:defRPr>
            </a:lvl8pPr>
            <a:lvl9pPr indent="-298450" lvl="8" marL="4114800" rtl="0">
              <a:spcBef>
                <a:spcPts val="1600"/>
              </a:spcBef>
              <a:spcAft>
                <a:spcPts val="1600"/>
              </a:spcAft>
              <a:buClr>
                <a:schemeClr val="accent2"/>
              </a:buClr>
              <a:buSzPts val="1100"/>
              <a:buChar char="■"/>
              <a:defRPr>
                <a:solidFill>
                  <a:schemeClr val="accent2"/>
                </a:solidFill>
              </a:defRPr>
            </a:lvl9pPr>
          </a:lstStyle>
          <a:p/>
        </p:txBody>
      </p:sp>
      <p:sp>
        <p:nvSpPr>
          <p:cNvPr id="40" name="Google Shape;40;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41" name="Shape 41"/>
        <p:cNvGrpSpPr/>
        <p:nvPr/>
      </p:nvGrpSpPr>
      <p:grpSpPr>
        <a:xfrm>
          <a:off x="0" y="0"/>
          <a:ext cx="0" cy="0"/>
          <a:chOff x="0" y="0"/>
          <a:chExt cx="0" cy="0"/>
        </a:xfrm>
      </p:grpSpPr>
      <p:sp>
        <p:nvSpPr>
          <p:cNvPr id="42" name="Google Shape;42;p8"/>
          <p:cNvSpPr txBox="1"/>
          <p:nvPr>
            <p:ph type="title"/>
          </p:nvPr>
        </p:nvSpPr>
        <p:spPr>
          <a:xfrm>
            <a:off x="311675" y="798600"/>
            <a:ext cx="6247800" cy="35463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43" name="Google Shape;43;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4"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9"/>
          <p:cNvSpPr txBox="1"/>
          <p:nvPr>
            <p:ph type="title"/>
          </p:nvPr>
        </p:nvSpPr>
        <p:spPr>
          <a:xfrm>
            <a:off x="311300" y="500925"/>
            <a:ext cx="3704400" cy="2049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47" name="Google Shape;47;p9"/>
          <p:cNvSpPr txBox="1"/>
          <p:nvPr>
            <p:ph idx="1" type="subTitle"/>
          </p:nvPr>
        </p:nvSpPr>
        <p:spPr>
          <a:xfrm>
            <a:off x="304800" y="2626725"/>
            <a:ext cx="3704400" cy="926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2"/>
              </a:buClr>
              <a:buSzPts val="1600"/>
              <a:buNone/>
              <a:defRPr sz="1600">
                <a:solidFill>
                  <a:schemeClr val="accent2"/>
                </a:solidFill>
              </a:defRPr>
            </a:lvl1pPr>
            <a:lvl2pPr lvl="1" rtl="0">
              <a:lnSpc>
                <a:spcPct val="100000"/>
              </a:lnSpc>
              <a:spcBef>
                <a:spcPts val="0"/>
              </a:spcBef>
              <a:spcAft>
                <a:spcPts val="0"/>
              </a:spcAft>
              <a:buClr>
                <a:schemeClr val="accent2"/>
              </a:buClr>
              <a:buSzPts val="1600"/>
              <a:buNone/>
              <a:defRPr sz="1600">
                <a:solidFill>
                  <a:schemeClr val="accent2"/>
                </a:solidFill>
              </a:defRPr>
            </a:lvl2pPr>
            <a:lvl3pPr lvl="2" rtl="0">
              <a:lnSpc>
                <a:spcPct val="100000"/>
              </a:lnSpc>
              <a:spcBef>
                <a:spcPts val="0"/>
              </a:spcBef>
              <a:spcAft>
                <a:spcPts val="0"/>
              </a:spcAft>
              <a:buClr>
                <a:schemeClr val="accent2"/>
              </a:buClr>
              <a:buSzPts val="1600"/>
              <a:buNone/>
              <a:defRPr sz="1600">
                <a:solidFill>
                  <a:schemeClr val="accent2"/>
                </a:solidFill>
              </a:defRPr>
            </a:lvl3pPr>
            <a:lvl4pPr lvl="3" rtl="0">
              <a:lnSpc>
                <a:spcPct val="100000"/>
              </a:lnSpc>
              <a:spcBef>
                <a:spcPts val="0"/>
              </a:spcBef>
              <a:spcAft>
                <a:spcPts val="0"/>
              </a:spcAft>
              <a:buClr>
                <a:schemeClr val="accent2"/>
              </a:buClr>
              <a:buSzPts val="1600"/>
              <a:buNone/>
              <a:defRPr sz="1600">
                <a:solidFill>
                  <a:schemeClr val="accent2"/>
                </a:solidFill>
              </a:defRPr>
            </a:lvl4pPr>
            <a:lvl5pPr lvl="4" rtl="0">
              <a:lnSpc>
                <a:spcPct val="100000"/>
              </a:lnSpc>
              <a:spcBef>
                <a:spcPts val="0"/>
              </a:spcBef>
              <a:spcAft>
                <a:spcPts val="0"/>
              </a:spcAft>
              <a:buClr>
                <a:schemeClr val="accent2"/>
              </a:buClr>
              <a:buSzPts val="1600"/>
              <a:buNone/>
              <a:defRPr sz="1600">
                <a:solidFill>
                  <a:schemeClr val="accent2"/>
                </a:solidFill>
              </a:defRPr>
            </a:lvl5pPr>
            <a:lvl6pPr lvl="5" rtl="0">
              <a:lnSpc>
                <a:spcPct val="100000"/>
              </a:lnSpc>
              <a:spcBef>
                <a:spcPts val="0"/>
              </a:spcBef>
              <a:spcAft>
                <a:spcPts val="0"/>
              </a:spcAft>
              <a:buClr>
                <a:schemeClr val="accent2"/>
              </a:buClr>
              <a:buSzPts val="1600"/>
              <a:buNone/>
              <a:defRPr sz="1600">
                <a:solidFill>
                  <a:schemeClr val="accent2"/>
                </a:solidFill>
              </a:defRPr>
            </a:lvl6pPr>
            <a:lvl7pPr lvl="6" rtl="0">
              <a:lnSpc>
                <a:spcPct val="100000"/>
              </a:lnSpc>
              <a:spcBef>
                <a:spcPts val="0"/>
              </a:spcBef>
              <a:spcAft>
                <a:spcPts val="0"/>
              </a:spcAft>
              <a:buClr>
                <a:schemeClr val="accent2"/>
              </a:buClr>
              <a:buSzPts val="1600"/>
              <a:buNone/>
              <a:defRPr sz="1600">
                <a:solidFill>
                  <a:schemeClr val="accent2"/>
                </a:solidFill>
              </a:defRPr>
            </a:lvl7pPr>
            <a:lvl8pPr lvl="7" rtl="0">
              <a:lnSpc>
                <a:spcPct val="100000"/>
              </a:lnSpc>
              <a:spcBef>
                <a:spcPts val="0"/>
              </a:spcBef>
              <a:spcAft>
                <a:spcPts val="0"/>
              </a:spcAft>
              <a:buClr>
                <a:schemeClr val="accent2"/>
              </a:buClr>
              <a:buSzPts val="1600"/>
              <a:buNone/>
              <a:defRPr sz="1600">
                <a:solidFill>
                  <a:schemeClr val="accent2"/>
                </a:solidFill>
              </a:defRPr>
            </a:lvl8pPr>
            <a:lvl9pPr lvl="8" rtl="0">
              <a:lnSpc>
                <a:spcPct val="100000"/>
              </a:lnSpc>
              <a:spcBef>
                <a:spcPts val="0"/>
              </a:spcBef>
              <a:spcAft>
                <a:spcPts val="0"/>
              </a:spcAft>
              <a:buClr>
                <a:schemeClr val="accent2"/>
              </a:buClr>
              <a:buSzPts val="1600"/>
              <a:buNone/>
              <a:defRPr sz="1600">
                <a:solidFill>
                  <a:schemeClr val="accent2"/>
                </a:solidFill>
              </a:defRPr>
            </a:lvl9pPr>
          </a:lstStyle>
          <a:p/>
        </p:txBody>
      </p:sp>
      <p:sp>
        <p:nvSpPr>
          <p:cNvPr id="48" name="Google Shape;48;p9"/>
          <p:cNvSpPr txBox="1"/>
          <p:nvPr>
            <p:ph idx="2" type="body"/>
          </p:nvPr>
        </p:nvSpPr>
        <p:spPr>
          <a:xfrm>
            <a:off x="4879025" y="500925"/>
            <a:ext cx="3954000" cy="41115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49" name="Google Shape;49;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0"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0"/>
          <p:cNvSpPr txBox="1"/>
          <p:nvPr>
            <p:ph idx="1" type="body"/>
          </p:nvPr>
        </p:nvSpPr>
        <p:spPr>
          <a:xfrm>
            <a:off x="311700" y="4521400"/>
            <a:ext cx="7979400" cy="4605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p:txBody>
      </p:sp>
      <p:sp>
        <p:nvSpPr>
          <p:cNvPr id="53" name="Google Shape;5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radig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rtl="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indent="-298450" lvl="1" marL="91440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indent="-298450" lvl="2" marL="137160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indent="-298450" lvl="3" marL="182880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indent="-298450" lvl="4" marL="228600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indent="-298450" lvl="5" marL="274320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indent="-298450" lvl="6" marL="320040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indent="-298450" lvl="7" marL="365760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indent="-298450" lvl="8" marL="4114800" rtl="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Roboto"/>
                <a:ea typeface="Roboto"/>
                <a:cs typeface="Roboto"/>
                <a:sym typeface="Roboto"/>
              </a:defRPr>
            </a:lvl1pPr>
            <a:lvl2pPr lvl="1" rtl="0" algn="r">
              <a:buNone/>
              <a:defRPr sz="1000">
                <a:solidFill>
                  <a:schemeClr val="dk2"/>
                </a:solidFill>
                <a:latin typeface="Roboto"/>
                <a:ea typeface="Roboto"/>
                <a:cs typeface="Roboto"/>
                <a:sym typeface="Roboto"/>
              </a:defRPr>
            </a:lvl2pPr>
            <a:lvl3pPr lvl="2" rtl="0" algn="r">
              <a:buNone/>
              <a:defRPr sz="1000">
                <a:solidFill>
                  <a:schemeClr val="dk2"/>
                </a:solidFill>
                <a:latin typeface="Roboto"/>
                <a:ea typeface="Roboto"/>
                <a:cs typeface="Roboto"/>
                <a:sym typeface="Roboto"/>
              </a:defRPr>
            </a:lvl3pPr>
            <a:lvl4pPr lvl="3" rtl="0" algn="r">
              <a:buNone/>
              <a:defRPr sz="1000">
                <a:solidFill>
                  <a:schemeClr val="dk2"/>
                </a:solidFill>
                <a:latin typeface="Roboto"/>
                <a:ea typeface="Roboto"/>
                <a:cs typeface="Roboto"/>
                <a:sym typeface="Roboto"/>
              </a:defRPr>
            </a:lvl4pPr>
            <a:lvl5pPr lvl="4" rtl="0" algn="r">
              <a:buNone/>
              <a:defRPr sz="1000">
                <a:solidFill>
                  <a:schemeClr val="dk2"/>
                </a:solidFill>
                <a:latin typeface="Roboto"/>
                <a:ea typeface="Roboto"/>
                <a:cs typeface="Roboto"/>
                <a:sym typeface="Roboto"/>
              </a:defRPr>
            </a:lvl5pPr>
            <a:lvl6pPr lvl="5" rtl="0" algn="r">
              <a:buNone/>
              <a:defRPr sz="1000">
                <a:solidFill>
                  <a:schemeClr val="dk2"/>
                </a:solidFill>
                <a:latin typeface="Roboto"/>
                <a:ea typeface="Roboto"/>
                <a:cs typeface="Roboto"/>
                <a:sym typeface="Roboto"/>
              </a:defRPr>
            </a:lvl6pPr>
            <a:lvl7pPr lvl="6" rtl="0" algn="r">
              <a:buNone/>
              <a:defRPr sz="1000">
                <a:solidFill>
                  <a:schemeClr val="dk2"/>
                </a:solidFill>
                <a:latin typeface="Roboto"/>
                <a:ea typeface="Roboto"/>
                <a:cs typeface="Roboto"/>
                <a:sym typeface="Roboto"/>
              </a:defRPr>
            </a:lvl7pPr>
            <a:lvl8pPr lvl="7" rtl="0" algn="r">
              <a:buNone/>
              <a:defRPr sz="1000">
                <a:solidFill>
                  <a:schemeClr val="dk2"/>
                </a:solidFill>
                <a:latin typeface="Roboto"/>
                <a:ea typeface="Roboto"/>
                <a:cs typeface="Roboto"/>
                <a:sym typeface="Roboto"/>
              </a:defRPr>
            </a:lvl8pPr>
            <a:lvl9pPr lvl="8" rtl="0" algn="r">
              <a:buNone/>
              <a:defRPr sz="1000">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7.gif"/><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7.gif"/><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7.gif"/><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7.gif"/><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7.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0.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0.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5.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5.gif"/><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5.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9.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8.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8.gif"/><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8.gif"/><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8.gif"/><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8.gif"/><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23.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hyperlink" Target="https://ivrs.iowa.gov/" TargetMode="Externa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40.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22.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20.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8.gif"/><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6.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6.gif"/><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2.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6.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1.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31.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29.g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29.gif"/><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48.g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48.g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5.gi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44.gi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39.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5"/>
          <p:cNvSpPr txBox="1"/>
          <p:nvPr>
            <p:ph type="ctrTitle"/>
          </p:nvPr>
        </p:nvSpPr>
        <p:spPr>
          <a:xfrm>
            <a:off x="311700" y="539725"/>
            <a:ext cx="8520600" cy="128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1C4587"/>
                </a:solidFill>
              </a:rPr>
              <a:t>Supported Employment</a:t>
            </a:r>
            <a:endParaRPr>
              <a:solidFill>
                <a:srgbClr val="1C4587"/>
              </a:solidFill>
            </a:endParaRPr>
          </a:p>
          <a:p>
            <a:pPr indent="0" lvl="0" marL="0" rtl="0" algn="l">
              <a:spcBef>
                <a:spcPts val="0"/>
              </a:spcBef>
              <a:spcAft>
                <a:spcPts val="0"/>
              </a:spcAft>
              <a:buNone/>
            </a:pPr>
            <a:r>
              <a:rPr lang="en">
                <a:solidFill>
                  <a:srgbClr val="1C4587"/>
                </a:solidFill>
              </a:rPr>
              <a:t>Documentation of Services Training</a:t>
            </a:r>
            <a:endParaRPr>
              <a:solidFill>
                <a:srgbClr val="1C4587"/>
              </a:solidFill>
            </a:endParaRPr>
          </a:p>
        </p:txBody>
      </p:sp>
      <p:sp>
        <p:nvSpPr>
          <p:cNvPr id="77" name="Google Shape;77;p15"/>
          <p:cNvSpPr txBox="1"/>
          <p:nvPr/>
        </p:nvSpPr>
        <p:spPr>
          <a:xfrm>
            <a:off x="6726125" y="3152875"/>
            <a:ext cx="2106000" cy="163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Roboto"/>
                <a:ea typeface="Roboto"/>
                <a:cs typeface="Roboto"/>
                <a:sym typeface="Roboto"/>
              </a:rPr>
              <a:t>Vienna Hoang</a:t>
            </a:r>
            <a:endParaRPr sz="1800">
              <a:solidFill>
                <a:srgbClr val="FFFFFF"/>
              </a:solidFill>
              <a:latin typeface="Roboto"/>
              <a:ea typeface="Roboto"/>
              <a:cs typeface="Roboto"/>
              <a:sym typeface="Roboto"/>
            </a:endParaRPr>
          </a:p>
          <a:p>
            <a:pPr indent="0" lvl="0" marL="0" rtl="0" algn="l">
              <a:spcBef>
                <a:spcPts val="0"/>
              </a:spcBef>
              <a:spcAft>
                <a:spcPts val="0"/>
              </a:spcAft>
              <a:buNone/>
            </a:pPr>
            <a:r>
              <a:rPr lang="en" sz="1800">
                <a:solidFill>
                  <a:srgbClr val="FFFFFF"/>
                </a:solidFill>
                <a:latin typeface="Roboto"/>
                <a:ea typeface="Roboto"/>
                <a:cs typeface="Roboto"/>
                <a:sym typeface="Roboto"/>
              </a:rPr>
              <a:t>IVRS Resource Manager</a:t>
            </a:r>
            <a:endParaRPr sz="1800">
              <a:solidFill>
                <a:srgbClr val="FFFFFF"/>
              </a:solidFill>
              <a:latin typeface="Roboto"/>
              <a:ea typeface="Roboto"/>
              <a:cs typeface="Roboto"/>
              <a:sym typeface="Roboto"/>
            </a:endParaRPr>
          </a:p>
          <a:p>
            <a:pPr indent="0" lvl="0" marL="0" rtl="0" algn="l">
              <a:spcBef>
                <a:spcPts val="0"/>
              </a:spcBef>
              <a:spcAft>
                <a:spcPts val="0"/>
              </a:spcAft>
              <a:buNone/>
            </a:pPr>
            <a:r>
              <a:t/>
            </a:r>
            <a:endParaRPr sz="1800">
              <a:solidFill>
                <a:srgbClr val="FFFFFF"/>
              </a:solidFill>
              <a:latin typeface="Roboto"/>
              <a:ea typeface="Roboto"/>
              <a:cs typeface="Roboto"/>
              <a:sym typeface="Roboto"/>
            </a:endParaRPr>
          </a:p>
          <a:p>
            <a:pPr indent="0" lvl="0" marL="0" rtl="0" algn="l">
              <a:spcBef>
                <a:spcPts val="0"/>
              </a:spcBef>
              <a:spcAft>
                <a:spcPts val="0"/>
              </a:spcAft>
              <a:buNone/>
            </a:pPr>
            <a:r>
              <a:rPr lang="en" sz="1800">
                <a:solidFill>
                  <a:srgbClr val="FFFFFF"/>
                </a:solidFill>
                <a:latin typeface="Roboto"/>
                <a:ea typeface="Roboto"/>
                <a:cs typeface="Roboto"/>
                <a:sym typeface="Roboto"/>
              </a:rPr>
              <a:t>2021</a:t>
            </a:r>
            <a:endParaRPr sz="1800">
              <a:solidFill>
                <a:srgbClr val="FFFFFF"/>
              </a:solidFill>
              <a:latin typeface="Roboto"/>
              <a:ea typeface="Roboto"/>
              <a:cs typeface="Roboto"/>
              <a:sym typeface="Roboto"/>
            </a:endParaRPr>
          </a:p>
          <a:p>
            <a:pPr indent="0" lvl="0" marL="0" rtl="0" algn="l">
              <a:spcBef>
                <a:spcPts val="0"/>
              </a:spcBef>
              <a:spcAft>
                <a:spcPts val="0"/>
              </a:spcAft>
              <a:buNone/>
            </a:pPr>
            <a:r>
              <a:t/>
            </a:r>
            <a:endParaRPr>
              <a:solidFill>
                <a:srgbClr val="FFFFFF"/>
              </a:solidFill>
              <a:latin typeface="Roboto"/>
              <a:ea typeface="Roboto"/>
              <a:cs typeface="Roboto"/>
              <a:sym typeface="Roboto"/>
            </a:endParaRPr>
          </a:p>
        </p:txBody>
      </p:sp>
      <p:pic>
        <p:nvPicPr>
          <p:cNvPr id="78" name="Google Shape;78;p15"/>
          <p:cNvPicPr preferRelativeResize="0"/>
          <p:nvPr/>
        </p:nvPicPr>
        <p:blipFill rotWithShape="1">
          <a:blip r:embed="rId3">
            <a:alphaModFix/>
          </a:blip>
          <a:srcRect b="337" l="0" r="0" t="347"/>
          <a:stretch/>
        </p:blipFill>
        <p:spPr>
          <a:xfrm>
            <a:off x="413425" y="2361550"/>
            <a:ext cx="4405200" cy="24297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4"/>
          <p:cNvSpPr txBox="1"/>
          <p:nvPr>
            <p:ph type="title"/>
          </p:nvPr>
        </p:nvSpPr>
        <p:spPr>
          <a:xfrm>
            <a:off x="311725" y="500925"/>
            <a:ext cx="3706500" cy="70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Discovery</a:t>
            </a:r>
            <a:endParaRPr/>
          </a:p>
        </p:txBody>
      </p:sp>
      <p:pic>
        <p:nvPicPr>
          <p:cNvPr id="140" name="Google Shape;140;p24"/>
          <p:cNvPicPr preferRelativeResize="0"/>
          <p:nvPr/>
        </p:nvPicPr>
        <p:blipFill rotWithShape="1">
          <a:blip r:embed="rId3">
            <a:alphaModFix/>
          </a:blip>
          <a:srcRect b="0" l="14843" r="14843" t="0"/>
          <a:stretch/>
        </p:blipFill>
        <p:spPr>
          <a:xfrm>
            <a:off x="606125" y="1856934"/>
            <a:ext cx="3117700" cy="3117674"/>
          </a:xfrm>
          <a:prstGeom prst="rect">
            <a:avLst/>
          </a:prstGeom>
          <a:noFill/>
          <a:ln>
            <a:noFill/>
          </a:ln>
        </p:spPr>
      </p:pic>
      <p:pic>
        <p:nvPicPr>
          <p:cNvPr id="141" name="Google Shape;141;p24"/>
          <p:cNvPicPr preferRelativeResize="0"/>
          <p:nvPr/>
        </p:nvPicPr>
        <p:blipFill>
          <a:blip r:embed="rId4">
            <a:alphaModFix/>
          </a:blip>
          <a:stretch>
            <a:fillRect/>
          </a:stretch>
        </p:blipFill>
        <p:spPr>
          <a:xfrm>
            <a:off x="4315200" y="0"/>
            <a:ext cx="4828799"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5"/>
          <p:cNvSpPr txBox="1"/>
          <p:nvPr>
            <p:ph type="title"/>
          </p:nvPr>
        </p:nvSpPr>
        <p:spPr>
          <a:xfrm>
            <a:off x="311725" y="500925"/>
            <a:ext cx="3706500" cy="70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Discovery</a:t>
            </a:r>
            <a:endParaRPr/>
          </a:p>
        </p:txBody>
      </p:sp>
      <p:pic>
        <p:nvPicPr>
          <p:cNvPr id="147" name="Google Shape;147;p25"/>
          <p:cNvPicPr preferRelativeResize="0"/>
          <p:nvPr/>
        </p:nvPicPr>
        <p:blipFill rotWithShape="1">
          <a:blip r:embed="rId3">
            <a:alphaModFix/>
          </a:blip>
          <a:srcRect b="0" l="14843" r="14843" t="0"/>
          <a:stretch/>
        </p:blipFill>
        <p:spPr>
          <a:xfrm>
            <a:off x="606125" y="1856934"/>
            <a:ext cx="3117700" cy="3117674"/>
          </a:xfrm>
          <a:prstGeom prst="rect">
            <a:avLst/>
          </a:prstGeom>
          <a:noFill/>
          <a:ln>
            <a:noFill/>
          </a:ln>
        </p:spPr>
      </p:pic>
      <p:pic>
        <p:nvPicPr>
          <p:cNvPr id="148" name="Google Shape;148;p25"/>
          <p:cNvPicPr preferRelativeResize="0"/>
          <p:nvPr/>
        </p:nvPicPr>
        <p:blipFill>
          <a:blip r:embed="rId4">
            <a:alphaModFix/>
          </a:blip>
          <a:stretch>
            <a:fillRect/>
          </a:stretch>
        </p:blipFill>
        <p:spPr>
          <a:xfrm>
            <a:off x="4324225" y="0"/>
            <a:ext cx="4819775" cy="51435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6"/>
          <p:cNvSpPr txBox="1"/>
          <p:nvPr>
            <p:ph type="title"/>
          </p:nvPr>
        </p:nvSpPr>
        <p:spPr>
          <a:xfrm>
            <a:off x="311725" y="500925"/>
            <a:ext cx="3706500" cy="70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Discovery</a:t>
            </a:r>
            <a:endParaRPr/>
          </a:p>
        </p:txBody>
      </p:sp>
      <p:pic>
        <p:nvPicPr>
          <p:cNvPr id="154" name="Google Shape;154;p26"/>
          <p:cNvPicPr preferRelativeResize="0"/>
          <p:nvPr/>
        </p:nvPicPr>
        <p:blipFill rotWithShape="1">
          <a:blip r:embed="rId3">
            <a:alphaModFix/>
          </a:blip>
          <a:srcRect b="0" l="14843" r="14843" t="0"/>
          <a:stretch/>
        </p:blipFill>
        <p:spPr>
          <a:xfrm>
            <a:off x="606125" y="1856934"/>
            <a:ext cx="3117700" cy="3117674"/>
          </a:xfrm>
          <a:prstGeom prst="rect">
            <a:avLst/>
          </a:prstGeom>
          <a:noFill/>
          <a:ln>
            <a:noFill/>
          </a:ln>
        </p:spPr>
      </p:pic>
      <p:pic>
        <p:nvPicPr>
          <p:cNvPr id="155" name="Google Shape;155;p26"/>
          <p:cNvPicPr preferRelativeResize="0"/>
          <p:nvPr/>
        </p:nvPicPr>
        <p:blipFill>
          <a:blip r:embed="rId4">
            <a:alphaModFix/>
          </a:blip>
          <a:stretch>
            <a:fillRect/>
          </a:stretch>
        </p:blipFill>
        <p:spPr>
          <a:xfrm>
            <a:off x="4332425" y="0"/>
            <a:ext cx="4811575"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7"/>
          <p:cNvSpPr txBox="1"/>
          <p:nvPr>
            <p:ph type="title"/>
          </p:nvPr>
        </p:nvSpPr>
        <p:spPr>
          <a:xfrm>
            <a:off x="311725" y="500925"/>
            <a:ext cx="3706500" cy="70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Discovery</a:t>
            </a:r>
            <a:endParaRPr/>
          </a:p>
        </p:txBody>
      </p:sp>
      <p:pic>
        <p:nvPicPr>
          <p:cNvPr id="161" name="Google Shape;161;p27"/>
          <p:cNvPicPr preferRelativeResize="0"/>
          <p:nvPr/>
        </p:nvPicPr>
        <p:blipFill rotWithShape="1">
          <a:blip r:embed="rId3">
            <a:alphaModFix/>
          </a:blip>
          <a:srcRect b="0" l="14843" r="14843" t="0"/>
          <a:stretch/>
        </p:blipFill>
        <p:spPr>
          <a:xfrm>
            <a:off x="606125" y="1856934"/>
            <a:ext cx="3117700" cy="3117674"/>
          </a:xfrm>
          <a:prstGeom prst="rect">
            <a:avLst/>
          </a:prstGeom>
          <a:noFill/>
          <a:ln>
            <a:noFill/>
          </a:ln>
        </p:spPr>
      </p:pic>
      <p:pic>
        <p:nvPicPr>
          <p:cNvPr id="162" name="Google Shape;162;p27"/>
          <p:cNvPicPr preferRelativeResize="0"/>
          <p:nvPr/>
        </p:nvPicPr>
        <p:blipFill>
          <a:blip r:embed="rId4">
            <a:alphaModFix/>
          </a:blip>
          <a:stretch>
            <a:fillRect/>
          </a:stretch>
        </p:blipFill>
        <p:spPr>
          <a:xfrm>
            <a:off x="4332450" y="0"/>
            <a:ext cx="4811550" cy="5110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8"/>
          <p:cNvSpPr txBox="1"/>
          <p:nvPr>
            <p:ph type="title"/>
          </p:nvPr>
        </p:nvSpPr>
        <p:spPr>
          <a:xfrm>
            <a:off x="311725" y="500925"/>
            <a:ext cx="3706500" cy="70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Discovery</a:t>
            </a:r>
            <a:endParaRPr/>
          </a:p>
        </p:txBody>
      </p:sp>
      <p:pic>
        <p:nvPicPr>
          <p:cNvPr id="168" name="Google Shape;168;p28"/>
          <p:cNvPicPr preferRelativeResize="0"/>
          <p:nvPr/>
        </p:nvPicPr>
        <p:blipFill rotWithShape="1">
          <a:blip r:embed="rId3">
            <a:alphaModFix/>
          </a:blip>
          <a:srcRect b="0" l="14843" r="14843" t="0"/>
          <a:stretch/>
        </p:blipFill>
        <p:spPr>
          <a:xfrm>
            <a:off x="606125" y="1856934"/>
            <a:ext cx="3117700" cy="3117674"/>
          </a:xfrm>
          <a:prstGeom prst="rect">
            <a:avLst/>
          </a:prstGeom>
          <a:noFill/>
          <a:ln>
            <a:noFill/>
          </a:ln>
        </p:spPr>
      </p:pic>
      <p:sp>
        <p:nvSpPr>
          <p:cNvPr id="169" name="Google Shape;169;p28"/>
          <p:cNvSpPr txBox="1"/>
          <p:nvPr/>
        </p:nvSpPr>
        <p:spPr>
          <a:xfrm>
            <a:off x="4327975" y="433725"/>
            <a:ext cx="4861200" cy="257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Roboto"/>
                <a:ea typeface="Roboto"/>
                <a:cs typeface="Roboto"/>
                <a:sym typeface="Roboto"/>
              </a:rPr>
              <a:t>5 Key Aspects for the Documentation of Discovery Services</a:t>
            </a:r>
            <a:endParaRPr b="1">
              <a:latin typeface="Roboto"/>
              <a:ea typeface="Roboto"/>
              <a:cs typeface="Roboto"/>
              <a:sym typeface="Roboto"/>
            </a:endParaRPr>
          </a:p>
          <a:p>
            <a:pPr indent="-317500" lvl="0" marL="457200" rtl="0" algn="l">
              <a:lnSpc>
                <a:spcPct val="115000"/>
              </a:lnSpc>
              <a:spcBef>
                <a:spcPts val="1000"/>
              </a:spcBef>
              <a:spcAft>
                <a:spcPts val="0"/>
              </a:spcAft>
              <a:buSzPts val="1400"/>
              <a:buFont typeface="Roboto"/>
              <a:buAutoNum type="arabicPeriod"/>
            </a:pPr>
            <a:r>
              <a:rPr lang="en">
                <a:latin typeface="Roboto"/>
                <a:ea typeface="Roboto"/>
                <a:cs typeface="Roboto"/>
                <a:sym typeface="Roboto"/>
              </a:rPr>
              <a:t>Answered - were all of the questions answered?</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AutoNum type="arabicPeriod"/>
            </a:pPr>
            <a:r>
              <a:rPr lang="en">
                <a:latin typeface="Roboto"/>
                <a:ea typeface="Roboto"/>
                <a:cs typeface="Roboto"/>
                <a:sym typeface="Roboto"/>
              </a:rPr>
              <a:t>Detailed -  does the report provide enough details?</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AutoNum type="arabicPeriod"/>
            </a:pPr>
            <a:r>
              <a:rPr lang="en">
                <a:latin typeface="Roboto"/>
                <a:ea typeface="Roboto"/>
                <a:cs typeface="Roboto"/>
                <a:sym typeface="Roboto"/>
              </a:rPr>
              <a:t>Itemized - do the # of hours detailed in narrative match # of hours claimed</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AutoNum type="arabicPeriod"/>
            </a:pPr>
            <a:r>
              <a:rPr lang="en">
                <a:latin typeface="Roboto"/>
                <a:ea typeface="Roboto"/>
                <a:cs typeface="Roboto"/>
                <a:sym typeface="Roboto"/>
              </a:rPr>
              <a:t>Unanswered - what wasn’t answered &amp; new questions?</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AutoNum type="arabicPeriod"/>
            </a:pPr>
            <a:r>
              <a:rPr lang="en">
                <a:latin typeface="Roboto"/>
                <a:ea typeface="Roboto"/>
                <a:cs typeface="Roboto"/>
                <a:sym typeface="Roboto"/>
              </a:rPr>
              <a:t>Recommendations - ES’s insight &amp; expert opinion</a:t>
            </a:r>
            <a:endParaRPr>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9"/>
          <p:cNvSpPr txBox="1"/>
          <p:nvPr>
            <p:ph type="title"/>
          </p:nvPr>
        </p:nvSpPr>
        <p:spPr>
          <a:xfrm>
            <a:off x="311725" y="480300"/>
            <a:ext cx="3706500" cy="633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What is next for JC?</a:t>
            </a:r>
            <a:endParaRPr/>
          </a:p>
        </p:txBody>
      </p:sp>
      <p:pic>
        <p:nvPicPr>
          <p:cNvPr id="175" name="Google Shape;175;p29"/>
          <p:cNvPicPr preferRelativeResize="0"/>
          <p:nvPr/>
        </p:nvPicPr>
        <p:blipFill rotWithShape="1">
          <a:blip r:embed="rId3">
            <a:alphaModFix/>
          </a:blip>
          <a:srcRect b="0" l="28797" r="28802" t="0"/>
          <a:stretch/>
        </p:blipFill>
        <p:spPr>
          <a:xfrm>
            <a:off x="606125" y="1856934"/>
            <a:ext cx="3117700" cy="3117675"/>
          </a:xfrm>
          <a:prstGeom prst="rect">
            <a:avLst/>
          </a:prstGeom>
          <a:noFill/>
          <a:ln>
            <a:noFill/>
          </a:ln>
        </p:spPr>
      </p:pic>
      <p:sp>
        <p:nvSpPr>
          <p:cNvPr id="176" name="Google Shape;176;p29"/>
          <p:cNvSpPr txBox="1"/>
          <p:nvPr/>
        </p:nvSpPr>
        <p:spPr>
          <a:xfrm>
            <a:off x="4678425" y="480300"/>
            <a:ext cx="4165500" cy="4494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latin typeface="Roboto"/>
                <a:ea typeface="Roboto"/>
                <a:cs typeface="Roboto"/>
                <a:sym typeface="Roboto"/>
              </a:rPr>
              <a:t>JC &amp; team are still not sure what JC wants to do or can do?</a:t>
            </a:r>
            <a:endParaRPr b="1" sz="1800">
              <a:latin typeface="Roboto"/>
              <a:ea typeface="Roboto"/>
              <a:cs typeface="Roboto"/>
              <a:sym typeface="Roboto"/>
            </a:endParaRPr>
          </a:p>
          <a:p>
            <a:pPr indent="-330200" lvl="0" marL="457200" rtl="0" algn="l">
              <a:lnSpc>
                <a:spcPct val="100000"/>
              </a:lnSpc>
              <a:spcBef>
                <a:spcPts val="1000"/>
              </a:spcBef>
              <a:spcAft>
                <a:spcPts val="0"/>
              </a:spcAft>
              <a:buSzPts val="1600"/>
              <a:buFont typeface="Roboto"/>
              <a:buChar char="●"/>
            </a:pPr>
            <a:r>
              <a:rPr lang="en" sz="1600">
                <a:latin typeface="Roboto"/>
                <a:ea typeface="Roboto"/>
                <a:cs typeface="Roboto"/>
                <a:sym typeface="Roboto"/>
              </a:rPr>
              <a:t>Section III Vocational Assessment/Preparation/Training Services</a:t>
            </a:r>
            <a:endParaRPr sz="1600">
              <a:latin typeface="Roboto"/>
              <a:ea typeface="Roboto"/>
              <a:cs typeface="Roboto"/>
              <a:sym typeface="Roboto"/>
            </a:endParaRPr>
          </a:p>
          <a:p>
            <a:pPr indent="-330200" lvl="0" marL="457200" rtl="0" algn="l">
              <a:lnSpc>
                <a:spcPct val="100000"/>
              </a:lnSpc>
              <a:spcBef>
                <a:spcPts val="0"/>
              </a:spcBef>
              <a:spcAft>
                <a:spcPts val="0"/>
              </a:spcAft>
              <a:buSzPts val="1600"/>
              <a:buFont typeface="Roboto"/>
              <a:buChar char="●"/>
            </a:pPr>
            <a:r>
              <a:rPr lang="en" sz="1600">
                <a:latin typeface="Roboto"/>
                <a:ea typeface="Roboto"/>
                <a:cs typeface="Roboto"/>
                <a:sym typeface="Roboto"/>
              </a:rPr>
              <a:t>Occupational Skills Training</a:t>
            </a:r>
            <a:endParaRPr sz="1600">
              <a:latin typeface="Roboto"/>
              <a:ea typeface="Roboto"/>
              <a:cs typeface="Roboto"/>
              <a:sym typeface="Roboto"/>
            </a:endParaRPr>
          </a:p>
          <a:p>
            <a:pPr indent="0" lvl="0" marL="0" rtl="0" algn="l">
              <a:lnSpc>
                <a:spcPct val="100000"/>
              </a:lnSpc>
              <a:spcBef>
                <a:spcPts val="1000"/>
              </a:spcBef>
              <a:spcAft>
                <a:spcPts val="0"/>
              </a:spcAft>
              <a:buNone/>
            </a:pPr>
            <a:r>
              <a:rPr b="1" lang="en" sz="1800">
                <a:latin typeface="Roboto"/>
                <a:ea typeface="Roboto"/>
                <a:cs typeface="Roboto"/>
                <a:sym typeface="Roboto"/>
              </a:rPr>
              <a:t>JC &amp; team are ready for job development</a:t>
            </a:r>
            <a:r>
              <a:rPr b="1" lang="en" sz="1800">
                <a:latin typeface="Roboto"/>
                <a:ea typeface="Roboto"/>
                <a:cs typeface="Roboto"/>
                <a:sym typeface="Roboto"/>
              </a:rPr>
              <a:t>?</a:t>
            </a:r>
            <a:endParaRPr b="1" sz="1800">
              <a:latin typeface="Roboto"/>
              <a:ea typeface="Roboto"/>
              <a:cs typeface="Roboto"/>
              <a:sym typeface="Roboto"/>
            </a:endParaRPr>
          </a:p>
          <a:p>
            <a:pPr indent="-330200" lvl="0" marL="457200" rtl="0" algn="l">
              <a:lnSpc>
                <a:spcPct val="100000"/>
              </a:lnSpc>
              <a:spcBef>
                <a:spcPts val="1000"/>
              </a:spcBef>
              <a:spcAft>
                <a:spcPts val="0"/>
              </a:spcAft>
              <a:buSzPts val="1600"/>
              <a:buFont typeface="Roboto"/>
              <a:buChar char="●"/>
            </a:pPr>
            <a:r>
              <a:rPr lang="en" sz="1600">
                <a:latin typeface="Roboto"/>
                <a:ea typeface="Roboto"/>
                <a:cs typeface="Roboto"/>
                <a:sym typeface="Roboto"/>
              </a:rPr>
              <a:t>Section IV Supported Employment Placement Agreement (SEPA)</a:t>
            </a:r>
            <a:endParaRPr sz="1600">
              <a:latin typeface="Roboto"/>
              <a:ea typeface="Roboto"/>
              <a:cs typeface="Roboto"/>
              <a:sym typeface="Roboto"/>
            </a:endParaRPr>
          </a:p>
          <a:p>
            <a:pPr indent="-330200" lvl="0" marL="457200" rtl="0" algn="l">
              <a:lnSpc>
                <a:spcPct val="100000"/>
              </a:lnSpc>
              <a:spcBef>
                <a:spcPts val="0"/>
              </a:spcBef>
              <a:spcAft>
                <a:spcPts val="0"/>
              </a:spcAft>
              <a:buSzPts val="1600"/>
              <a:buFont typeface="Roboto"/>
              <a:buChar char="●"/>
            </a:pPr>
            <a:r>
              <a:rPr lang="en" sz="1600">
                <a:latin typeface="Roboto"/>
                <a:ea typeface="Roboto"/>
                <a:cs typeface="Roboto"/>
                <a:sym typeface="Roboto"/>
              </a:rPr>
              <a:t>Job Development Log</a:t>
            </a:r>
            <a:endParaRPr sz="1600">
              <a:latin typeface="Roboto"/>
              <a:ea typeface="Roboto"/>
              <a:cs typeface="Roboto"/>
              <a:sym typeface="Roboto"/>
            </a:endParaRPr>
          </a:p>
          <a:p>
            <a:pPr indent="-330200" lvl="0" marL="457200" rtl="0" algn="l">
              <a:lnSpc>
                <a:spcPct val="100000"/>
              </a:lnSpc>
              <a:spcBef>
                <a:spcPts val="0"/>
              </a:spcBef>
              <a:spcAft>
                <a:spcPts val="0"/>
              </a:spcAft>
              <a:buSzPts val="1600"/>
              <a:buFont typeface="Roboto"/>
              <a:buChar char="●"/>
            </a:pPr>
            <a:r>
              <a:rPr lang="en" sz="1600">
                <a:latin typeface="Roboto"/>
                <a:ea typeface="Roboto"/>
                <a:cs typeface="Roboto"/>
                <a:sym typeface="Roboto"/>
              </a:rPr>
              <a:t>Job Development Monthly Report Form</a:t>
            </a:r>
            <a:endParaRPr sz="1600">
              <a:latin typeface="Roboto"/>
              <a:ea typeface="Roboto"/>
              <a:cs typeface="Roboto"/>
              <a:sym typeface="Roboto"/>
            </a:endParaRPr>
          </a:p>
          <a:p>
            <a:pPr indent="-330200" lvl="0" marL="457200" rtl="0" algn="l">
              <a:lnSpc>
                <a:spcPct val="100000"/>
              </a:lnSpc>
              <a:spcBef>
                <a:spcPts val="0"/>
              </a:spcBef>
              <a:spcAft>
                <a:spcPts val="0"/>
              </a:spcAft>
              <a:buSzPts val="1600"/>
              <a:buFont typeface="Roboto"/>
              <a:buChar char="●"/>
            </a:pPr>
            <a:r>
              <a:rPr lang="en" sz="1600">
                <a:latin typeface="Roboto"/>
                <a:ea typeface="Roboto"/>
                <a:cs typeface="Roboto"/>
                <a:sym typeface="Roboto"/>
              </a:rPr>
              <a:t>Job Analysis Form</a:t>
            </a:r>
            <a:endParaRPr sz="1600">
              <a:latin typeface="Roboto"/>
              <a:ea typeface="Roboto"/>
              <a:cs typeface="Roboto"/>
              <a:sym typeface="Roboto"/>
            </a:endParaRPr>
          </a:p>
          <a:p>
            <a:pPr indent="-330200" lvl="0" marL="457200" rtl="0" algn="l">
              <a:lnSpc>
                <a:spcPct val="100000"/>
              </a:lnSpc>
              <a:spcBef>
                <a:spcPts val="0"/>
              </a:spcBef>
              <a:spcAft>
                <a:spcPts val="0"/>
              </a:spcAft>
              <a:buSzPts val="1600"/>
              <a:buFont typeface="Roboto"/>
              <a:buChar char="●"/>
            </a:pPr>
            <a:r>
              <a:rPr lang="en" sz="1600">
                <a:latin typeface="Roboto"/>
                <a:ea typeface="Roboto"/>
                <a:cs typeface="Roboto"/>
                <a:sym typeface="Roboto"/>
              </a:rPr>
              <a:t>Plan for Natural Supports Form</a:t>
            </a:r>
            <a:endParaRPr sz="1600">
              <a:latin typeface="Roboto"/>
              <a:ea typeface="Roboto"/>
              <a:cs typeface="Roboto"/>
              <a:sym typeface="Roboto"/>
            </a:endParaRPr>
          </a:p>
          <a:p>
            <a:pPr indent="0" lvl="0" marL="0" rtl="0" algn="l">
              <a:lnSpc>
                <a:spcPct val="115000"/>
              </a:lnSpc>
              <a:spcBef>
                <a:spcPts val="0"/>
              </a:spcBef>
              <a:spcAft>
                <a:spcPts val="0"/>
              </a:spcAft>
              <a:buNone/>
            </a:pPr>
            <a:r>
              <a:t/>
            </a:r>
            <a:endParaRPr b="1">
              <a:latin typeface="Roboto"/>
              <a:ea typeface="Roboto"/>
              <a:cs typeface="Roboto"/>
              <a:sym typeface="Roboto"/>
            </a:endParaRPr>
          </a:p>
          <a:p>
            <a:pPr indent="0" lvl="0" marL="0" rtl="0" algn="l">
              <a:lnSpc>
                <a:spcPct val="115000"/>
              </a:lnSpc>
              <a:spcBef>
                <a:spcPts val="2000"/>
              </a:spcBef>
              <a:spcAft>
                <a:spcPts val="2000"/>
              </a:spcAft>
              <a:buNone/>
            </a:pPr>
            <a:r>
              <a:t/>
            </a:r>
            <a:endParaRPr b="1">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0"/>
          <p:cNvSpPr txBox="1"/>
          <p:nvPr>
            <p:ph type="title"/>
          </p:nvPr>
        </p:nvSpPr>
        <p:spPr>
          <a:xfrm>
            <a:off x="311300" y="500925"/>
            <a:ext cx="3704400" cy="109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a:t>Section III Vocational Assessment/Preperation/Training Services</a:t>
            </a:r>
            <a:endParaRPr sz="2200"/>
          </a:p>
        </p:txBody>
      </p:sp>
      <p:pic>
        <p:nvPicPr>
          <p:cNvPr id="182" name="Google Shape;182;p30"/>
          <p:cNvPicPr preferRelativeResize="0"/>
          <p:nvPr/>
        </p:nvPicPr>
        <p:blipFill>
          <a:blip r:embed="rId3">
            <a:alphaModFix/>
          </a:blip>
          <a:stretch>
            <a:fillRect/>
          </a:stretch>
        </p:blipFill>
        <p:spPr>
          <a:xfrm>
            <a:off x="4357275" y="0"/>
            <a:ext cx="4745450" cy="5143501"/>
          </a:xfrm>
          <a:prstGeom prst="rect">
            <a:avLst/>
          </a:prstGeom>
          <a:noFill/>
          <a:ln>
            <a:noFill/>
          </a:ln>
        </p:spPr>
      </p:pic>
      <p:sp>
        <p:nvSpPr>
          <p:cNvPr id="183" name="Google Shape;183;p30"/>
          <p:cNvSpPr txBox="1"/>
          <p:nvPr>
            <p:ph idx="1" type="subTitle"/>
          </p:nvPr>
        </p:nvSpPr>
        <p:spPr>
          <a:xfrm>
            <a:off x="304800" y="1927525"/>
            <a:ext cx="3704400" cy="2195400"/>
          </a:xfrm>
          <a:prstGeom prst="rect">
            <a:avLst/>
          </a:prstGeom>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SzPts val="1600"/>
              <a:buChar char="●"/>
            </a:pPr>
            <a:r>
              <a:rPr lang="en"/>
              <a:t>Workplace Readiness Assessment (WRA)</a:t>
            </a:r>
            <a:endParaRPr/>
          </a:p>
          <a:p>
            <a:pPr indent="-330200" lvl="0" marL="457200" rtl="0" algn="l">
              <a:lnSpc>
                <a:spcPct val="115000"/>
              </a:lnSpc>
              <a:spcBef>
                <a:spcPts val="0"/>
              </a:spcBef>
              <a:spcAft>
                <a:spcPts val="0"/>
              </a:spcAft>
              <a:buSzPts val="1600"/>
              <a:buChar char="●"/>
            </a:pPr>
            <a:r>
              <a:rPr lang="en"/>
              <a:t>Job Shadow</a:t>
            </a:r>
            <a:endParaRPr/>
          </a:p>
          <a:p>
            <a:pPr indent="-330200" lvl="0" marL="457200" rtl="0" algn="l">
              <a:lnSpc>
                <a:spcPct val="115000"/>
              </a:lnSpc>
              <a:spcBef>
                <a:spcPts val="0"/>
              </a:spcBef>
              <a:spcAft>
                <a:spcPts val="0"/>
              </a:spcAft>
              <a:buSzPts val="1600"/>
              <a:buChar char="●"/>
            </a:pPr>
            <a:r>
              <a:rPr lang="en"/>
              <a:t>Career Exploration</a:t>
            </a:r>
            <a:endParaRPr/>
          </a:p>
          <a:p>
            <a:pPr indent="-330200" lvl="0" marL="457200" rtl="0" algn="l">
              <a:lnSpc>
                <a:spcPct val="115000"/>
              </a:lnSpc>
              <a:spcBef>
                <a:spcPts val="0"/>
              </a:spcBef>
              <a:spcAft>
                <a:spcPts val="0"/>
              </a:spcAft>
              <a:buSzPts val="1600"/>
              <a:buChar char="●"/>
            </a:pPr>
            <a:r>
              <a:rPr lang="en"/>
              <a:t>Work Adjustment Training (WAT)</a:t>
            </a:r>
            <a:endParaRPr/>
          </a:p>
          <a:p>
            <a:pPr indent="-330200" lvl="0" marL="457200" rtl="0" algn="l">
              <a:lnSpc>
                <a:spcPct val="115000"/>
              </a:lnSpc>
              <a:spcBef>
                <a:spcPts val="0"/>
              </a:spcBef>
              <a:spcAft>
                <a:spcPts val="0"/>
              </a:spcAft>
              <a:buSzPts val="1600"/>
              <a:buChar char="●"/>
            </a:pPr>
            <a:r>
              <a:rPr lang="en"/>
              <a:t>Job Search Training (aka JSST)</a:t>
            </a:r>
            <a:endParaRPr/>
          </a:p>
          <a:p>
            <a:pPr indent="-330200" lvl="0" marL="457200" rtl="0" algn="l">
              <a:lnSpc>
                <a:spcPct val="115000"/>
              </a:lnSpc>
              <a:spcBef>
                <a:spcPts val="0"/>
              </a:spcBef>
              <a:spcAft>
                <a:spcPts val="0"/>
              </a:spcAft>
              <a:buSzPts val="1600"/>
              <a:buChar char="●"/>
            </a:pPr>
            <a:r>
              <a:rPr lang="en"/>
              <a:t>Transportation Training</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1"/>
          <p:cNvSpPr txBox="1"/>
          <p:nvPr>
            <p:ph type="title"/>
          </p:nvPr>
        </p:nvSpPr>
        <p:spPr>
          <a:xfrm>
            <a:off x="311300" y="500925"/>
            <a:ext cx="3704400" cy="109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a:t>Section III Vocational Assessment/Preperation/Training Services</a:t>
            </a:r>
            <a:endParaRPr sz="2200"/>
          </a:p>
        </p:txBody>
      </p:sp>
      <p:sp>
        <p:nvSpPr>
          <p:cNvPr id="189" name="Google Shape;189;p31"/>
          <p:cNvSpPr txBox="1"/>
          <p:nvPr>
            <p:ph idx="1" type="subTitle"/>
          </p:nvPr>
        </p:nvSpPr>
        <p:spPr>
          <a:xfrm>
            <a:off x="304800" y="1927525"/>
            <a:ext cx="3704400" cy="2195400"/>
          </a:xfrm>
          <a:prstGeom prst="rect">
            <a:avLst/>
          </a:prstGeom>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SzPts val="1600"/>
              <a:buChar char="●"/>
            </a:pPr>
            <a:r>
              <a:rPr lang="en"/>
              <a:t>Workplace Readiness Assessment (WRA)</a:t>
            </a:r>
            <a:endParaRPr/>
          </a:p>
          <a:p>
            <a:pPr indent="-330200" lvl="0" marL="457200" rtl="0" algn="l">
              <a:lnSpc>
                <a:spcPct val="115000"/>
              </a:lnSpc>
              <a:spcBef>
                <a:spcPts val="0"/>
              </a:spcBef>
              <a:spcAft>
                <a:spcPts val="0"/>
              </a:spcAft>
              <a:buSzPts val="1600"/>
              <a:buChar char="●"/>
            </a:pPr>
            <a:r>
              <a:rPr lang="en"/>
              <a:t>Job Shadow</a:t>
            </a:r>
            <a:endParaRPr/>
          </a:p>
          <a:p>
            <a:pPr indent="-330200" lvl="0" marL="457200" rtl="0" algn="l">
              <a:lnSpc>
                <a:spcPct val="115000"/>
              </a:lnSpc>
              <a:spcBef>
                <a:spcPts val="0"/>
              </a:spcBef>
              <a:spcAft>
                <a:spcPts val="0"/>
              </a:spcAft>
              <a:buSzPts val="1600"/>
              <a:buChar char="●"/>
            </a:pPr>
            <a:r>
              <a:rPr lang="en"/>
              <a:t>Career Exploration</a:t>
            </a:r>
            <a:endParaRPr/>
          </a:p>
          <a:p>
            <a:pPr indent="-330200" lvl="0" marL="457200" rtl="0" algn="l">
              <a:lnSpc>
                <a:spcPct val="115000"/>
              </a:lnSpc>
              <a:spcBef>
                <a:spcPts val="0"/>
              </a:spcBef>
              <a:spcAft>
                <a:spcPts val="0"/>
              </a:spcAft>
              <a:buSzPts val="1600"/>
              <a:buChar char="●"/>
            </a:pPr>
            <a:r>
              <a:rPr lang="en"/>
              <a:t>Work Adjustment Training</a:t>
            </a:r>
            <a:endParaRPr/>
          </a:p>
          <a:p>
            <a:pPr indent="-330200" lvl="0" marL="457200" rtl="0" algn="l">
              <a:lnSpc>
                <a:spcPct val="115000"/>
              </a:lnSpc>
              <a:spcBef>
                <a:spcPts val="0"/>
              </a:spcBef>
              <a:spcAft>
                <a:spcPts val="0"/>
              </a:spcAft>
              <a:buSzPts val="1600"/>
              <a:buChar char="●"/>
            </a:pPr>
            <a:r>
              <a:rPr lang="en"/>
              <a:t>Job Search Training</a:t>
            </a:r>
            <a:endParaRPr/>
          </a:p>
          <a:p>
            <a:pPr indent="-330200" lvl="0" marL="457200" rtl="0" algn="l">
              <a:lnSpc>
                <a:spcPct val="115000"/>
              </a:lnSpc>
              <a:spcBef>
                <a:spcPts val="0"/>
              </a:spcBef>
              <a:spcAft>
                <a:spcPts val="0"/>
              </a:spcAft>
              <a:buSzPts val="1600"/>
              <a:buChar char="●"/>
            </a:pPr>
            <a:r>
              <a:rPr lang="en"/>
              <a:t>Transportation Training</a:t>
            </a:r>
            <a:endParaRPr/>
          </a:p>
        </p:txBody>
      </p:sp>
      <p:pic>
        <p:nvPicPr>
          <p:cNvPr id="190" name="Google Shape;190;p31"/>
          <p:cNvPicPr preferRelativeResize="0"/>
          <p:nvPr/>
        </p:nvPicPr>
        <p:blipFill>
          <a:blip r:embed="rId3">
            <a:alphaModFix/>
          </a:blip>
          <a:stretch>
            <a:fillRect/>
          </a:stretch>
        </p:blipFill>
        <p:spPr>
          <a:xfrm>
            <a:off x="4572000" y="0"/>
            <a:ext cx="4572000"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2"/>
          <p:cNvSpPr txBox="1"/>
          <p:nvPr>
            <p:ph type="title"/>
          </p:nvPr>
        </p:nvSpPr>
        <p:spPr>
          <a:xfrm>
            <a:off x="311725" y="480300"/>
            <a:ext cx="3706500" cy="633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What is next for JC?</a:t>
            </a:r>
            <a:endParaRPr/>
          </a:p>
        </p:txBody>
      </p:sp>
      <p:pic>
        <p:nvPicPr>
          <p:cNvPr id="196" name="Google Shape;196;p32"/>
          <p:cNvPicPr preferRelativeResize="0"/>
          <p:nvPr/>
        </p:nvPicPr>
        <p:blipFill rotWithShape="1">
          <a:blip r:embed="rId3">
            <a:alphaModFix/>
          </a:blip>
          <a:srcRect b="0" l="28797" r="28802" t="0"/>
          <a:stretch/>
        </p:blipFill>
        <p:spPr>
          <a:xfrm>
            <a:off x="606125" y="1856934"/>
            <a:ext cx="3117700" cy="3117675"/>
          </a:xfrm>
          <a:prstGeom prst="rect">
            <a:avLst/>
          </a:prstGeom>
          <a:noFill/>
          <a:ln>
            <a:noFill/>
          </a:ln>
        </p:spPr>
      </p:pic>
      <p:sp>
        <p:nvSpPr>
          <p:cNvPr id="197" name="Google Shape;197;p32"/>
          <p:cNvSpPr txBox="1"/>
          <p:nvPr/>
        </p:nvSpPr>
        <p:spPr>
          <a:xfrm>
            <a:off x="4327975" y="433725"/>
            <a:ext cx="4861200" cy="460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Roboto"/>
                <a:ea typeface="Roboto"/>
                <a:cs typeface="Roboto"/>
                <a:sym typeface="Roboto"/>
              </a:rPr>
              <a:t>5 Key Aspects for the Documentation of WRAs, WATs &amp; Transportation Training</a:t>
            </a:r>
            <a:endParaRPr b="1">
              <a:latin typeface="Roboto"/>
              <a:ea typeface="Roboto"/>
              <a:cs typeface="Roboto"/>
              <a:sym typeface="Roboto"/>
            </a:endParaRPr>
          </a:p>
          <a:p>
            <a:pPr indent="-317500" lvl="0" marL="457200" rtl="0" algn="l">
              <a:lnSpc>
                <a:spcPct val="115000"/>
              </a:lnSpc>
              <a:spcBef>
                <a:spcPts val="1000"/>
              </a:spcBef>
              <a:spcAft>
                <a:spcPts val="0"/>
              </a:spcAft>
              <a:buSzPts val="1400"/>
              <a:buFont typeface="Roboto"/>
              <a:buAutoNum type="arabicPeriod"/>
            </a:pPr>
            <a:r>
              <a:rPr lang="en">
                <a:latin typeface="Roboto"/>
                <a:ea typeface="Roboto"/>
                <a:cs typeface="Roboto"/>
                <a:sym typeface="Roboto"/>
              </a:rPr>
              <a:t>Answered - were all of the questions answered through the hands on experiences?</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AutoNum type="arabicPeriod"/>
            </a:pPr>
            <a:r>
              <a:rPr lang="en">
                <a:latin typeface="Roboto"/>
                <a:ea typeface="Roboto"/>
                <a:cs typeface="Roboto"/>
                <a:sym typeface="Roboto"/>
              </a:rPr>
              <a:t>Detailed -  does the report provide enough details?</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AutoNum type="arabicPeriod"/>
            </a:pPr>
            <a:r>
              <a:rPr lang="en">
                <a:latin typeface="Roboto"/>
                <a:ea typeface="Roboto"/>
                <a:cs typeface="Roboto"/>
                <a:sym typeface="Roboto"/>
              </a:rPr>
              <a:t>Itemized - do the # of hours detailed in narrative match # of hours claimed</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AutoNum type="arabicPeriod"/>
            </a:pPr>
            <a:r>
              <a:rPr lang="en">
                <a:latin typeface="Roboto"/>
                <a:ea typeface="Roboto"/>
                <a:cs typeface="Roboto"/>
                <a:sym typeface="Roboto"/>
              </a:rPr>
              <a:t>Unanswered - what wasn’t answered &amp; new questions?</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AutoNum type="arabicPeriod"/>
            </a:pPr>
            <a:r>
              <a:rPr lang="en">
                <a:latin typeface="Roboto"/>
                <a:ea typeface="Roboto"/>
                <a:cs typeface="Roboto"/>
                <a:sym typeface="Roboto"/>
              </a:rPr>
              <a:t>Recommendations - ES’s insight &amp; expert opinion</a:t>
            </a:r>
            <a:endParaRPr>
              <a:latin typeface="Roboto"/>
              <a:ea typeface="Roboto"/>
              <a:cs typeface="Roboto"/>
              <a:sym typeface="Roboto"/>
            </a:endParaRPr>
          </a:p>
          <a:p>
            <a:pPr indent="0" lvl="0" marL="0" rtl="0" algn="l">
              <a:lnSpc>
                <a:spcPct val="115000"/>
              </a:lnSpc>
              <a:spcBef>
                <a:spcPts val="0"/>
              </a:spcBef>
              <a:spcAft>
                <a:spcPts val="0"/>
              </a:spcAft>
              <a:buNone/>
            </a:pPr>
            <a:r>
              <a:t/>
            </a:r>
            <a:endParaRPr>
              <a:latin typeface="Roboto"/>
              <a:ea typeface="Roboto"/>
              <a:cs typeface="Roboto"/>
              <a:sym typeface="Roboto"/>
            </a:endParaRPr>
          </a:p>
          <a:p>
            <a:pPr indent="0" lvl="0" marL="0" rtl="0" algn="l">
              <a:lnSpc>
                <a:spcPct val="115000"/>
              </a:lnSpc>
              <a:spcBef>
                <a:spcPts val="0"/>
              </a:spcBef>
              <a:spcAft>
                <a:spcPts val="0"/>
              </a:spcAft>
              <a:buNone/>
            </a:pPr>
            <a:r>
              <a:rPr b="1" lang="en">
                <a:latin typeface="Roboto"/>
                <a:ea typeface="Roboto"/>
                <a:cs typeface="Roboto"/>
                <a:sym typeface="Roboto"/>
              </a:rPr>
              <a:t>Key Aspects for the documentation of Job Shadows, Career Explorations &amp; Job Search Training</a:t>
            </a:r>
            <a:endParaRPr b="1">
              <a:latin typeface="Roboto"/>
              <a:ea typeface="Roboto"/>
              <a:cs typeface="Roboto"/>
              <a:sym typeface="Roboto"/>
            </a:endParaRPr>
          </a:p>
          <a:p>
            <a:pPr indent="-317500" lvl="0" marL="457200" rtl="0" algn="l">
              <a:lnSpc>
                <a:spcPct val="115000"/>
              </a:lnSpc>
              <a:spcBef>
                <a:spcPts val="0"/>
              </a:spcBef>
              <a:spcAft>
                <a:spcPts val="0"/>
              </a:spcAft>
              <a:buSzPts val="1400"/>
              <a:buFont typeface="Roboto"/>
              <a:buAutoNum type="arabicPeriod"/>
            </a:pPr>
            <a:r>
              <a:rPr lang="en">
                <a:latin typeface="Roboto"/>
                <a:ea typeface="Roboto"/>
                <a:cs typeface="Roboto"/>
                <a:sym typeface="Roboto"/>
              </a:rPr>
              <a:t>Answered - what were all of JC’s questions for the employer, the answers &amp; JC’s reactions to those answers?</a:t>
            </a:r>
            <a:endParaRPr>
              <a:latin typeface="Roboto"/>
              <a:ea typeface="Roboto"/>
              <a:cs typeface="Roboto"/>
              <a:sym typeface="Roboto"/>
            </a:endParaRPr>
          </a:p>
          <a:p>
            <a:pPr indent="0" lvl="0" marL="0" rtl="0" algn="l">
              <a:lnSpc>
                <a:spcPct val="115000"/>
              </a:lnSpc>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3"/>
          <p:cNvSpPr txBox="1"/>
          <p:nvPr>
            <p:ph type="title"/>
          </p:nvPr>
        </p:nvSpPr>
        <p:spPr>
          <a:xfrm>
            <a:off x="311725" y="480300"/>
            <a:ext cx="3706500" cy="109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Occupational Skills Training</a:t>
            </a:r>
            <a:endParaRPr/>
          </a:p>
        </p:txBody>
      </p:sp>
      <p:pic>
        <p:nvPicPr>
          <p:cNvPr id="203" name="Google Shape;203;p33"/>
          <p:cNvPicPr preferRelativeResize="0"/>
          <p:nvPr/>
        </p:nvPicPr>
        <p:blipFill rotWithShape="1">
          <a:blip r:embed="rId3">
            <a:alphaModFix/>
          </a:blip>
          <a:srcRect b="0" l="11402" r="11395" t="0"/>
          <a:stretch/>
        </p:blipFill>
        <p:spPr>
          <a:xfrm>
            <a:off x="606125" y="1856934"/>
            <a:ext cx="3117700" cy="3117675"/>
          </a:xfrm>
          <a:prstGeom prst="rect">
            <a:avLst/>
          </a:prstGeom>
          <a:noFill/>
          <a:ln>
            <a:noFill/>
          </a:ln>
        </p:spPr>
      </p:pic>
      <p:sp>
        <p:nvSpPr>
          <p:cNvPr id="204" name="Google Shape;204;p33"/>
          <p:cNvSpPr txBox="1"/>
          <p:nvPr/>
        </p:nvSpPr>
        <p:spPr>
          <a:xfrm>
            <a:off x="4328000" y="598650"/>
            <a:ext cx="4861200" cy="3117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700">
                <a:latin typeface="Roboto"/>
                <a:ea typeface="Roboto"/>
                <a:cs typeface="Roboto"/>
                <a:sym typeface="Roboto"/>
              </a:rPr>
              <a:t>Purpose</a:t>
            </a:r>
            <a:endParaRPr sz="1700">
              <a:latin typeface="Roboto"/>
              <a:ea typeface="Roboto"/>
              <a:cs typeface="Roboto"/>
              <a:sym typeface="Roboto"/>
            </a:endParaRPr>
          </a:p>
          <a:p>
            <a:pPr indent="0" lvl="0" marL="0" rtl="0" algn="l">
              <a:lnSpc>
                <a:spcPct val="115000"/>
              </a:lnSpc>
              <a:spcBef>
                <a:spcPts val="1000"/>
              </a:spcBef>
              <a:spcAft>
                <a:spcPts val="0"/>
              </a:spcAft>
              <a:buNone/>
            </a:pPr>
            <a:r>
              <a:rPr lang="en" sz="1650">
                <a:highlight>
                  <a:srgbClr val="FFFFFF"/>
                </a:highlight>
              </a:rPr>
              <a:t>The purpose of Occupational Skills Training (OST) is to assist a job candidate in developing specific work skills. Training may occur in partnership with a business or industry, or CRP providing the training. OST is designed to enhance the candidates’ ability to do a potential job identified in the community and also provide strategies on job retention skills.</a:t>
            </a:r>
            <a:endParaRPr sz="1700">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6"/>
          <p:cNvSpPr txBox="1"/>
          <p:nvPr>
            <p:ph type="title"/>
          </p:nvPr>
        </p:nvSpPr>
        <p:spPr>
          <a:xfrm>
            <a:off x="311725" y="500925"/>
            <a:ext cx="3706500" cy="250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Documentation is a Part of the Process</a:t>
            </a:r>
            <a:endParaRPr/>
          </a:p>
        </p:txBody>
      </p:sp>
      <p:sp>
        <p:nvSpPr>
          <p:cNvPr id="84" name="Google Shape;84;p16"/>
          <p:cNvSpPr txBox="1"/>
          <p:nvPr>
            <p:ph idx="1" type="body"/>
          </p:nvPr>
        </p:nvSpPr>
        <p:spPr>
          <a:xfrm>
            <a:off x="4644675" y="500925"/>
            <a:ext cx="4166400" cy="409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Forms assist with the process and gathering information, they are NOT the process</a:t>
            </a:r>
            <a:endParaRPr/>
          </a:p>
          <a:p>
            <a:pPr indent="0" lvl="0" marL="0" rtl="0" algn="l">
              <a:spcBef>
                <a:spcPts val="1600"/>
              </a:spcBef>
              <a:spcAft>
                <a:spcPts val="0"/>
              </a:spcAft>
              <a:buNone/>
            </a:pPr>
            <a:r>
              <a:rPr lang="en"/>
              <a:t>Guidelines are set in place by IVRS and RSA however the JC,  IVRS and the CRP relationship drives the process</a:t>
            </a:r>
            <a:endParaRPr/>
          </a:p>
          <a:p>
            <a:pPr indent="0" lvl="0" marL="0" rtl="0" algn="l">
              <a:spcBef>
                <a:spcPts val="1600"/>
              </a:spcBef>
              <a:spcAft>
                <a:spcPts val="0"/>
              </a:spcAft>
              <a:buNone/>
            </a:pPr>
            <a:r>
              <a:rPr lang="en"/>
              <a:t>Services and procedures are individualized to meet the needs of the individuals served</a:t>
            </a:r>
            <a:endParaRPr/>
          </a:p>
          <a:p>
            <a:pPr indent="0" lvl="0" marL="0" rtl="0" algn="l">
              <a:spcBef>
                <a:spcPts val="1600"/>
              </a:spcBef>
              <a:spcAft>
                <a:spcPts val="1600"/>
              </a:spcAft>
              <a:buNone/>
            </a:pPr>
            <a:r>
              <a:rPr lang="en"/>
              <a:t>Documentation must be in the case file to show the story of the IVRS case file and are there not only to benefit IVRS but also the individuals served.  </a:t>
            </a:r>
            <a:endParaRPr/>
          </a:p>
        </p:txBody>
      </p:sp>
      <p:pic>
        <p:nvPicPr>
          <p:cNvPr id="85" name="Google Shape;85;p16"/>
          <p:cNvPicPr preferRelativeResize="0"/>
          <p:nvPr/>
        </p:nvPicPr>
        <p:blipFill rotWithShape="1">
          <a:blip r:embed="rId3">
            <a:alphaModFix/>
          </a:blip>
          <a:srcRect b="0" l="14302" r="14294" t="0"/>
          <a:stretch/>
        </p:blipFill>
        <p:spPr>
          <a:xfrm>
            <a:off x="606125" y="1856934"/>
            <a:ext cx="3117700" cy="31176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4"/>
          <p:cNvSpPr txBox="1"/>
          <p:nvPr>
            <p:ph type="title"/>
          </p:nvPr>
        </p:nvSpPr>
        <p:spPr>
          <a:xfrm>
            <a:off x="311725" y="480300"/>
            <a:ext cx="3706500" cy="109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Occupational Skills Training</a:t>
            </a:r>
            <a:endParaRPr/>
          </a:p>
        </p:txBody>
      </p:sp>
      <p:pic>
        <p:nvPicPr>
          <p:cNvPr id="210" name="Google Shape;210;p34"/>
          <p:cNvPicPr preferRelativeResize="0"/>
          <p:nvPr/>
        </p:nvPicPr>
        <p:blipFill rotWithShape="1">
          <a:blip r:embed="rId3">
            <a:alphaModFix/>
          </a:blip>
          <a:srcRect b="0" l="11402" r="11395" t="0"/>
          <a:stretch/>
        </p:blipFill>
        <p:spPr>
          <a:xfrm>
            <a:off x="606125" y="1856934"/>
            <a:ext cx="3117700" cy="3117675"/>
          </a:xfrm>
          <a:prstGeom prst="rect">
            <a:avLst/>
          </a:prstGeom>
          <a:noFill/>
          <a:ln>
            <a:noFill/>
          </a:ln>
        </p:spPr>
      </p:pic>
      <p:pic>
        <p:nvPicPr>
          <p:cNvPr id="211" name="Google Shape;211;p34"/>
          <p:cNvPicPr preferRelativeResize="0"/>
          <p:nvPr/>
        </p:nvPicPr>
        <p:blipFill>
          <a:blip r:embed="rId4">
            <a:alphaModFix/>
          </a:blip>
          <a:stretch>
            <a:fillRect/>
          </a:stretch>
        </p:blipFill>
        <p:spPr>
          <a:xfrm>
            <a:off x="4335550" y="0"/>
            <a:ext cx="4808450" cy="5143501"/>
          </a:xfrm>
          <a:prstGeom prst="rect">
            <a:avLst/>
          </a:prstGeom>
          <a:noFill/>
          <a:ln>
            <a:noFill/>
          </a:ln>
        </p:spPr>
      </p:pic>
      <p:sp>
        <p:nvSpPr>
          <p:cNvPr id="212" name="Google Shape;212;p34"/>
          <p:cNvSpPr/>
          <p:nvPr/>
        </p:nvSpPr>
        <p:spPr>
          <a:xfrm>
            <a:off x="5135450" y="856475"/>
            <a:ext cx="420300" cy="123600"/>
          </a:xfrm>
          <a:prstGeom prst="lef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34"/>
          <p:cNvSpPr/>
          <p:nvPr/>
        </p:nvSpPr>
        <p:spPr>
          <a:xfrm>
            <a:off x="5555750" y="1635450"/>
            <a:ext cx="478800" cy="123600"/>
          </a:xfrm>
          <a:prstGeom prst="leftArrow">
            <a:avLst>
              <a:gd fmla="val 50000" name="adj1"/>
              <a:gd fmla="val 50000" name="adj2"/>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34"/>
          <p:cNvSpPr/>
          <p:nvPr/>
        </p:nvSpPr>
        <p:spPr>
          <a:xfrm>
            <a:off x="6500375" y="2313100"/>
            <a:ext cx="478800" cy="123600"/>
          </a:xfrm>
          <a:prstGeom prst="leftArrow">
            <a:avLst>
              <a:gd fmla="val 50000" name="adj1"/>
              <a:gd fmla="val 50000" name="adj2"/>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12"/>
                                        </p:tgtEl>
                                        <p:attrNameLst>
                                          <p:attrName>style.visibility</p:attrName>
                                        </p:attrNameLst>
                                      </p:cBhvr>
                                      <p:to>
                                        <p:strVal val="visible"/>
                                      </p:to>
                                    </p:set>
                                    <p:anim calcmode="lin" valueType="num">
                                      <p:cBhvr additive="base">
                                        <p:cTn dur="1000"/>
                                        <p:tgtEl>
                                          <p:spTgt spid="21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13"/>
                                        </p:tgtEl>
                                        <p:attrNameLst>
                                          <p:attrName>style.visibility</p:attrName>
                                        </p:attrNameLst>
                                      </p:cBhvr>
                                      <p:to>
                                        <p:strVal val="visible"/>
                                      </p:to>
                                    </p:set>
                                    <p:anim calcmode="lin" valueType="num">
                                      <p:cBhvr additive="base">
                                        <p:cTn dur="1000"/>
                                        <p:tgtEl>
                                          <p:spTgt spid="213"/>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14"/>
                                        </p:tgtEl>
                                        <p:attrNameLst>
                                          <p:attrName>style.visibility</p:attrName>
                                        </p:attrNameLst>
                                      </p:cBhvr>
                                      <p:to>
                                        <p:strVal val="visible"/>
                                      </p:to>
                                    </p:set>
                                    <p:anim calcmode="lin" valueType="num">
                                      <p:cBhvr additive="base">
                                        <p:cTn dur="1000"/>
                                        <p:tgtEl>
                                          <p:spTgt spid="21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5"/>
          <p:cNvSpPr txBox="1"/>
          <p:nvPr>
            <p:ph type="title"/>
          </p:nvPr>
        </p:nvSpPr>
        <p:spPr>
          <a:xfrm>
            <a:off x="311725" y="480300"/>
            <a:ext cx="3706500" cy="109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Occupational Skills Training</a:t>
            </a:r>
            <a:endParaRPr/>
          </a:p>
        </p:txBody>
      </p:sp>
      <p:sp>
        <p:nvSpPr>
          <p:cNvPr id="220" name="Google Shape;220;p35"/>
          <p:cNvSpPr txBox="1"/>
          <p:nvPr/>
        </p:nvSpPr>
        <p:spPr>
          <a:xfrm>
            <a:off x="4327975" y="433725"/>
            <a:ext cx="4861200" cy="460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Roboto"/>
                <a:ea typeface="Roboto"/>
                <a:cs typeface="Roboto"/>
                <a:sym typeface="Roboto"/>
              </a:rPr>
              <a:t>5 Key Aspects for the Documentation of OSTs</a:t>
            </a:r>
            <a:endParaRPr b="1">
              <a:latin typeface="Roboto"/>
              <a:ea typeface="Roboto"/>
              <a:cs typeface="Roboto"/>
              <a:sym typeface="Roboto"/>
            </a:endParaRPr>
          </a:p>
          <a:p>
            <a:pPr indent="-317500" lvl="0" marL="457200" rtl="0" algn="l">
              <a:lnSpc>
                <a:spcPct val="115000"/>
              </a:lnSpc>
              <a:spcBef>
                <a:spcPts val="1000"/>
              </a:spcBef>
              <a:spcAft>
                <a:spcPts val="0"/>
              </a:spcAft>
              <a:buSzPts val="1400"/>
              <a:buFont typeface="Roboto"/>
              <a:buAutoNum type="arabicPeriod"/>
            </a:pPr>
            <a:r>
              <a:rPr lang="en">
                <a:latin typeface="Roboto"/>
                <a:ea typeface="Roboto"/>
                <a:cs typeface="Roboto"/>
                <a:sym typeface="Roboto"/>
              </a:rPr>
              <a:t>Answered - were all of the questions answered through the hands on experiences?</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AutoNum type="arabicPeriod"/>
            </a:pPr>
            <a:r>
              <a:rPr lang="en">
                <a:latin typeface="Roboto"/>
                <a:ea typeface="Roboto"/>
                <a:cs typeface="Roboto"/>
                <a:sym typeface="Roboto"/>
              </a:rPr>
              <a:t>Detailed -  does the report provide enough details?</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AutoNum type="arabicPeriod"/>
            </a:pPr>
            <a:r>
              <a:rPr lang="en">
                <a:latin typeface="Roboto"/>
                <a:ea typeface="Roboto"/>
                <a:cs typeface="Roboto"/>
                <a:sym typeface="Roboto"/>
              </a:rPr>
              <a:t>Itemized - do the # of hours detailed in narrative match # of hours claimed</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AutoNum type="arabicPeriod"/>
            </a:pPr>
            <a:r>
              <a:rPr lang="en">
                <a:latin typeface="Roboto"/>
                <a:ea typeface="Roboto"/>
                <a:cs typeface="Roboto"/>
                <a:sym typeface="Roboto"/>
              </a:rPr>
              <a:t>Unanswered - what wasn’t answered &amp; new questions?</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AutoNum type="arabicPeriod"/>
            </a:pPr>
            <a:r>
              <a:rPr lang="en">
                <a:latin typeface="Roboto"/>
                <a:ea typeface="Roboto"/>
                <a:cs typeface="Roboto"/>
                <a:sym typeface="Roboto"/>
              </a:rPr>
              <a:t>Recommendations - ES’s insight &amp; expert opinion</a:t>
            </a:r>
            <a:endParaRPr>
              <a:latin typeface="Roboto"/>
              <a:ea typeface="Roboto"/>
              <a:cs typeface="Roboto"/>
              <a:sym typeface="Roboto"/>
            </a:endParaRPr>
          </a:p>
          <a:p>
            <a:pPr indent="0" lvl="0" marL="0" rtl="0" algn="l">
              <a:lnSpc>
                <a:spcPct val="115000"/>
              </a:lnSpc>
              <a:spcBef>
                <a:spcPts val="0"/>
              </a:spcBef>
              <a:spcAft>
                <a:spcPts val="0"/>
              </a:spcAft>
              <a:buNone/>
            </a:pPr>
            <a:r>
              <a:t/>
            </a:r>
            <a:endParaRPr>
              <a:latin typeface="Roboto"/>
              <a:ea typeface="Roboto"/>
              <a:cs typeface="Roboto"/>
              <a:sym typeface="Roboto"/>
            </a:endParaRPr>
          </a:p>
          <a:p>
            <a:pPr indent="0" lvl="0" marL="0" rtl="0" algn="l">
              <a:lnSpc>
                <a:spcPct val="115000"/>
              </a:lnSpc>
              <a:spcBef>
                <a:spcPts val="0"/>
              </a:spcBef>
              <a:spcAft>
                <a:spcPts val="0"/>
              </a:spcAft>
              <a:buNone/>
            </a:pPr>
            <a:r>
              <a:rPr lang="en">
                <a:latin typeface="Roboto"/>
                <a:ea typeface="Roboto"/>
                <a:cs typeface="Roboto"/>
                <a:sym typeface="Roboto"/>
              </a:rPr>
              <a:t>Other documentation:</a:t>
            </a:r>
            <a:endParaRPr>
              <a:latin typeface="Roboto"/>
              <a:ea typeface="Roboto"/>
              <a:cs typeface="Roboto"/>
              <a:sym typeface="Roboto"/>
            </a:endParaRPr>
          </a:p>
          <a:p>
            <a:pPr indent="0" lvl="0" marL="0" rtl="0" algn="l">
              <a:lnSpc>
                <a:spcPct val="115000"/>
              </a:lnSpc>
              <a:spcBef>
                <a:spcPts val="0"/>
              </a:spcBef>
              <a:spcAft>
                <a:spcPts val="0"/>
              </a:spcAft>
              <a:buNone/>
            </a:pPr>
            <a:r>
              <a:rPr lang="en">
                <a:latin typeface="Roboto"/>
                <a:ea typeface="Roboto"/>
                <a:cs typeface="Roboto"/>
                <a:sym typeface="Roboto"/>
              </a:rPr>
              <a:t>Certificates of completion</a:t>
            </a:r>
            <a:endParaRPr>
              <a:latin typeface="Roboto"/>
              <a:ea typeface="Roboto"/>
              <a:cs typeface="Roboto"/>
              <a:sym typeface="Roboto"/>
            </a:endParaRPr>
          </a:p>
          <a:p>
            <a:pPr indent="0" lvl="0" marL="0" rtl="0" algn="l">
              <a:lnSpc>
                <a:spcPct val="115000"/>
              </a:lnSpc>
              <a:spcBef>
                <a:spcPts val="0"/>
              </a:spcBef>
              <a:spcAft>
                <a:spcPts val="0"/>
              </a:spcAft>
              <a:buNone/>
            </a:pPr>
            <a:r>
              <a:rPr lang="en">
                <a:latin typeface="Roboto"/>
                <a:ea typeface="Roboto"/>
                <a:cs typeface="Roboto"/>
                <a:sym typeface="Roboto"/>
              </a:rPr>
              <a:t>Industry recognized certifications</a:t>
            </a:r>
            <a:endParaRPr>
              <a:latin typeface="Roboto"/>
              <a:ea typeface="Roboto"/>
              <a:cs typeface="Roboto"/>
              <a:sym typeface="Roboto"/>
            </a:endParaRPr>
          </a:p>
        </p:txBody>
      </p:sp>
      <p:pic>
        <p:nvPicPr>
          <p:cNvPr id="221" name="Google Shape;221;p35"/>
          <p:cNvPicPr preferRelativeResize="0"/>
          <p:nvPr/>
        </p:nvPicPr>
        <p:blipFill rotWithShape="1">
          <a:blip r:embed="rId3">
            <a:alphaModFix/>
          </a:blip>
          <a:srcRect b="0" l="11402" r="11395" t="0"/>
          <a:stretch/>
        </p:blipFill>
        <p:spPr>
          <a:xfrm>
            <a:off x="606125" y="1856934"/>
            <a:ext cx="3117700" cy="31176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6"/>
          <p:cNvSpPr txBox="1"/>
          <p:nvPr>
            <p:ph type="title"/>
          </p:nvPr>
        </p:nvSpPr>
        <p:spPr>
          <a:xfrm>
            <a:off x="311725" y="480300"/>
            <a:ext cx="3706500" cy="109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Comprehensive Vocational Evaluations</a:t>
            </a:r>
            <a:endParaRPr sz="2400"/>
          </a:p>
        </p:txBody>
      </p:sp>
      <p:pic>
        <p:nvPicPr>
          <p:cNvPr id="227" name="Google Shape;227;p36"/>
          <p:cNvPicPr preferRelativeResize="0"/>
          <p:nvPr/>
        </p:nvPicPr>
        <p:blipFill rotWithShape="1">
          <a:blip r:embed="rId3">
            <a:alphaModFix/>
          </a:blip>
          <a:srcRect b="10000" l="0" r="0" t="10000"/>
          <a:stretch/>
        </p:blipFill>
        <p:spPr>
          <a:xfrm>
            <a:off x="606125" y="1856934"/>
            <a:ext cx="3117700" cy="3117674"/>
          </a:xfrm>
          <a:prstGeom prst="rect">
            <a:avLst/>
          </a:prstGeom>
          <a:noFill/>
          <a:ln>
            <a:noFill/>
          </a:ln>
        </p:spPr>
      </p:pic>
      <p:sp>
        <p:nvSpPr>
          <p:cNvPr id="228" name="Google Shape;228;p36"/>
          <p:cNvSpPr txBox="1"/>
          <p:nvPr/>
        </p:nvSpPr>
        <p:spPr>
          <a:xfrm>
            <a:off x="4327975" y="433725"/>
            <a:ext cx="4861200" cy="460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Roboto"/>
                <a:ea typeface="Roboto"/>
                <a:cs typeface="Roboto"/>
                <a:sym typeface="Roboto"/>
              </a:rPr>
              <a:t>5 Key Aspects for the Documentation of Comp Voc Evals</a:t>
            </a:r>
            <a:endParaRPr b="1">
              <a:latin typeface="Roboto"/>
              <a:ea typeface="Roboto"/>
              <a:cs typeface="Roboto"/>
              <a:sym typeface="Roboto"/>
            </a:endParaRPr>
          </a:p>
          <a:p>
            <a:pPr indent="-317500" lvl="0" marL="457200" rtl="0" algn="l">
              <a:lnSpc>
                <a:spcPct val="115000"/>
              </a:lnSpc>
              <a:spcBef>
                <a:spcPts val="1000"/>
              </a:spcBef>
              <a:spcAft>
                <a:spcPts val="0"/>
              </a:spcAft>
              <a:buSzPts val="1400"/>
              <a:buFont typeface="Roboto"/>
              <a:buAutoNum type="arabicPeriod"/>
            </a:pPr>
            <a:r>
              <a:rPr lang="en">
                <a:latin typeface="Roboto"/>
                <a:ea typeface="Roboto"/>
                <a:cs typeface="Roboto"/>
                <a:sym typeface="Roboto"/>
              </a:rPr>
              <a:t>Answered - were all of the questions answered?</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AutoNum type="arabicPeriod"/>
            </a:pPr>
            <a:r>
              <a:rPr lang="en">
                <a:latin typeface="Roboto"/>
                <a:ea typeface="Roboto"/>
                <a:cs typeface="Roboto"/>
                <a:sym typeface="Roboto"/>
              </a:rPr>
              <a:t>Detailed -  does the report provide enough details?</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AutoNum type="arabicPeriod"/>
            </a:pPr>
            <a:r>
              <a:rPr lang="en">
                <a:latin typeface="Roboto"/>
                <a:ea typeface="Roboto"/>
                <a:cs typeface="Roboto"/>
                <a:sym typeface="Roboto"/>
              </a:rPr>
              <a:t>Itemized - do the # of hours detailed in narrative match # of hours claimed</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AutoNum type="arabicPeriod"/>
            </a:pPr>
            <a:r>
              <a:rPr lang="en">
                <a:latin typeface="Roboto"/>
                <a:ea typeface="Roboto"/>
                <a:cs typeface="Roboto"/>
                <a:sym typeface="Roboto"/>
              </a:rPr>
              <a:t>Unanswered - what wasn’t answered &amp; new questions?</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AutoNum type="arabicPeriod"/>
            </a:pPr>
            <a:r>
              <a:rPr lang="en">
                <a:latin typeface="Roboto"/>
                <a:ea typeface="Roboto"/>
                <a:cs typeface="Roboto"/>
                <a:sym typeface="Roboto"/>
              </a:rPr>
              <a:t>Recommendations - ES’s insight &amp; expert opinion</a:t>
            </a:r>
            <a:endParaRPr>
              <a:latin typeface="Roboto"/>
              <a:ea typeface="Roboto"/>
              <a:cs typeface="Roboto"/>
              <a:sym typeface="Roboto"/>
            </a:endParaRPr>
          </a:p>
          <a:p>
            <a:pPr indent="0" lvl="0" marL="0" rtl="0" algn="l">
              <a:lnSpc>
                <a:spcPct val="115000"/>
              </a:lnSpc>
              <a:spcBef>
                <a:spcPts val="0"/>
              </a:spcBef>
              <a:spcAft>
                <a:spcPts val="0"/>
              </a:spcAft>
              <a:buNone/>
            </a:pPr>
            <a:r>
              <a:t/>
            </a:r>
            <a:endParaRPr>
              <a:latin typeface="Roboto"/>
              <a:ea typeface="Roboto"/>
              <a:cs typeface="Roboto"/>
              <a:sym typeface="Roboto"/>
            </a:endParaRPr>
          </a:p>
          <a:p>
            <a:pPr indent="0" lvl="0" marL="0" rtl="0" algn="l">
              <a:lnSpc>
                <a:spcPct val="115000"/>
              </a:lnSpc>
              <a:spcBef>
                <a:spcPts val="0"/>
              </a:spcBef>
              <a:spcAft>
                <a:spcPts val="0"/>
              </a:spcAft>
              <a:buNone/>
            </a:pPr>
            <a:r>
              <a:rPr lang="en">
                <a:latin typeface="Roboto"/>
                <a:ea typeface="Roboto"/>
                <a:cs typeface="Roboto"/>
                <a:sym typeface="Roboto"/>
              </a:rPr>
              <a:t>Other documents:</a:t>
            </a:r>
            <a:endParaRPr>
              <a:latin typeface="Roboto"/>
              <a:ea typeface="Roboto"/>
              <a:cs typeface="Roboto"/>
              <a:sym typeface="Roboto"/>
            </a:endParaRPr>
          </a:p>
          <a:p>
            <a:pPr indent="0" lvl="0" marL="0" rtl="0" algn="l">
              <a:lnSpc>
                <a:spcPct val="115000"/>
              </a:lnSpc>
              <a:spcBef>
                <a:spcPts val="0"/>
              </a:spcBef>
              <a:spcAft>
                <a:spcPts val="0"/>
              </a:spcAft>
              <a:buNone/>
            </a:pPr>
            <a:r>
              <a:rPr lang="en">
                <a:latin typeface="Roboto"/>
                <a:ea typeface="Roboto"/>
                <a:cs typeface="Roboto"/>
                <a:sym typeface="Roboto"/>
              </a:rPr>
              <a:t>Tests</a:t>
            </a:r>
            <a:endParaRPr>
              <a:latin typeface="Roboto"/>
              <a:ea typeface="Roboto"/>
              <a:cs typeface="Roboto"/>
              <a:sym typeface="Roboto"/>
            </a:endParaRPr>
          </a:p>
          <a:p>
            <a:pPr indent="0" lvl="0" marL="0" rtl="0" algn="l">
              <a:lnSpc>
                <a:spcPct val="115000"/>
              </a:lnSpc>
              <a:spcBef>
                <a:spcPts val="0"/>
              </a:spcBef>
              <a:spcAft>
                <a:spcPts val="0"/>
              </a:spcAft>
              <a:buNone/>
            </a:pPr>
            <a:r>
              <a:rPr lang="en">
                <a:latin typeface="Roboto"/>
                <a:ea typeface="Roboto"/>
                <a:cs typeface="Roboto"/>
                <a:sym typeface="Roboto"/>
              </a:rPr>
              <a:t>Test results</a:t>
            </a:r>
            <a:endParaRPr>
              <a:latin typeface="Roboto"/>
              <a:ea typeface="Roboto"/>
              <a:cs typeface="Roboto"/>
              <a:sym typeface="Roboto"/>
            </a:endParaRPr>
          </a:p>
          <a:p>
            <a:pPr indent="0" lvl="0" marL="0" rtl="0" algn="l">
              <a:lnSpc>
                <a:spcPct val="115000"/>
              </a:lnSpc>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7"/>
          <p:cNvSpPr txBox="1"/>
          <p:nvPr>
            <p:ph type="title"/>
          </p:nvPr>
        </p:nvSpPr>
        <p:spPr>
          <a:xfrm>
            <a:off x="311725" y="500925"/>
            <a:ext cx="3706500" cy="70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Job Development</a:t>
            </a:r>
            <a:endParaRPr/>
          </a:p>
        </p:txBody>
      </p:sp>
      <p:pic>
        <p:nvPicPr>
          <p:cNvPr id="234" name="Google Shape;234;p37"/>
          <p:cNvPicPr preferRelativeResize="0"/>
          <p:nvPr/>
        </p:nvPicPr>
        <p:blipFill rotWithShape="1">
          <a:blip r:embed="rId3">
            <a:alphaModFix/>
          </a:blip>
          <a:srcRect b="0" l="22500" r="22500" t="0"/>
          <a:stretch/>
        </p:blipFill>
        <p:spPr>
          <a:xfrm>
            <a:off x="606125" y="1856934"/>
            <a:ext cx="3117700" cy="3117674"/>
          </a:xfrm>
          <a:prstGeom prst="rect">
            <a:avLst/>
          </a:prstGeom>
          <a:noFill/>
          <a:ln>
            <a:noFill/>
          </a:ln>
        </p:spPr>
      </p:pic>
      <p:sp>
        <p:nvSpPr>
          <p:cNvPr id="235" name="Google Shape;235;p37"/>
          <p:cNvSpPr txBox="1"/>
          <p:nvPr/>
        </p:nvSpPr>
        <p:spPr>
          <a:xfrm>
            <a:off x="4339575" y="608925"/>
            <a:ext cx="4752900" cy="406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Roboto"/>
                <a:ea typeface="Roboto"/>
                <a:cs typeface="Roboto"/>
                <a:sym typeface="Roboto"/>
              </a:rPr>
              <a:t>Purpose:</a:t>
            </a:r>
            <a:endParaRPr sz="1800">
              <a:latin typeface="Roboto"/>
              <a:ea typeface="Roboto"/>
              <a:cs typeface="Roboto"/>
              <a:sym typeface="Roboto"/>
            </a:endParaRPr>
          </a:p>
          <a:p>
            <a:pPr indent="-330200" lvl="0" marL="457200" rtl="0" algn="l">
              <a:lnSpc>
                <a:spcPct val="115000"/>
              </a:lnSpc>
              <a:spcBef>
                <a:spcPts val="1000"/>
              </a:spcBef>
              <a:spcAft>
                <a:spcPts val="0"/>
              </a:spcAft>
              <a:buSzPts val="1600"/>
              <a:buFont typeface="Roboto"/>
              <a:buChar char="●"/>
            </a:pPr>
            <a:r>
              <a:rPr lang="en" sz="1600">
                <a:latin typeface="Roboto"/>
                <a:ea typeface="Roboto"/>
                <a:cs typeface="Roboto"/>
                <a:sym typeface="Roboto"/>
              </a:rPr>
              <a:t>Job Candidates with the most significant disability(ies)</a:t>
            </a:r>
            <a:endParaRPr sz="1600">
              <a:latin typeface="Roboto"/>
              <a:ea typeface="Roboto"/>
              <a:cs typeface="Roboto"/>
              <a:sym typeface="Roboto"/>
            </a:endParaRPr>
          </a:p>
          <a:p>
            <a:pPr indent="-330200" lvl="0" marL="457200" rtl="0" algn="l">
              <a:lnSpc>
                <a:spcPct val="115000"/>
              </a:lnSpc>
              <a:spcBef>
                <a:spcPts val="0"/>
              </a:spcBef>
              <a:spcAft>
                <a:spcPts val="0"/>
              </a:spcAft>
              <a:buSzPts val="1600"/>
              <a:buFont typeface="Roboto"/>
              <a:buChar char="●"/>
            </a:pPr>
            <a:r>
              <a:rPr lang="en" sz="1600">
                <a:latin typeface="Roboto"/>
                <a:ea typeface="Roboto"/>
                <a:cs typeface="Roboto"/>
                <a:sym typeface="Roboto"/>
              </a:rPr>
              <a:t>Competitive Integrated Employment (CIE)</a:t>
            </a:r>
            <a:endParaRPr sz="1600">
              <a:latin typeface="Roboto"/>
              <a:ea typeface="Roboto"/>
              <a:cs typeface="Roboto"/>
              <a:sym typeface="Roboto"/>
            </a:endParaRPr>
          </a:p>
          <a:p>
            <a:pPr indent="-330200" lvl="0" marL="457200" rtl="0" algn="l">
              <a:lnSpc>
                <a:spcPct val="115000"/>
              </a:lnSpc>
              <a:spcBef>
                <a:spcPts val="0"/>
              </a:spcBef>
              <a:spcAft>
                <a:spcPts val="0"/>
              </a:spcAft>
              <a:buSzPts val="1600"/>
              <a:buFont typeface="Roboto"/>
              <a:buChar char="●"/>
            </a:pPr>
            <a:r>
              <a:rPr lang="en" sz="1600">
                <a:latin typeface="Roboto"/>
                <a:ea typeface="Roboto"/>
                <a:cs typeface="Roboto"/>
                <a:sym typeface="Roboto"/>
              </a:rPr>
              <a:t>Service is to the business customer</a:t>
            </a:r>
            <a:endParaRPr sz="1600">
              <a:latin typeface="Roboto"/>
              <a:ea typeface="Roboto"/>
              <a:cs typeface="Roboto"/>
              <a:sym typeface="Roboto"/>
            </a:endParaRPr>
          </a:p>
          <a:p>
            <a:pPr indent="0" lvl="0" marL="0" rtl="0" algn="ctr">
              <a:lnSpc>
                <a:spcPct val="115000"/>
              </a:lnSpc>
              <a:spcBef>
                <a:spcPts val="1000"/>
              </a:spcBef>
              <a:spcAft>
                <a:spcPts val="0"/>
              </a:spcAft>
              <a:buNone/>
            </a:pPr>
            <a:r>
              <a:rPr b="1" lang="en" sz="1800">
                <a:latin typeface="Roboto"/>
                <a:ea typeface="Roboto"/>
                <a:cs typeface="Roboto"/>
                <a:sym typeface="Roboto"/>
              </a:rPr>
              <a:t>Forms:</a:t>
            </a:r>
            <a:endParaRPr b="1" sz="1800">
              <a:latin typeface="Roboto"/>
              <a:ea typeface="Roboto"/>
              <a:cs typeface="Roboto"/>
              <a:sym typeface="Roboto"/>
            </a:endParaRPr>
          </a:p>
          <a:p>
            <a:pPr indent="-330200" lvl="0" marL="457200" rtl="0" algn="l">
              <a:lnSpc>
                <a:spcPct val="115000"/>
              </a:lnSpc>
              <a:spcBef>
                <a:spcPts val="1000"/>
              </a:spcBef>
              <a:spcAft>
                <a:spcPts val="0"/>
              </a:spcAft>
              <a:buSzPts val="1600"/>
              <a:buFont typeface="Roboto"/>
              <a:buChar char="●"/>
            </a:pPr>
            <a:r>
              <a:rPr lang="en" sz="1600">
                <a:latin typeface="Roboto"/>
                <a:ea typeface="Roboto"/>
                <a:cs typeface="Roboto"/>
                <a:sym typeface="Roboto"/>
              </a:rPr>
              <a:t>Supported Employment Placement Agreement (SEPA)</a:t>
            </a:r>
            <a:endParaRPr sz="1600">
              <a:latin typeface="Roboto"/>
              <a:ea typeface="Roboto"/>
              <a:cs typeface="Roboto"/>
              <a:sym typeface="Roboto"/>
            </a:endParaRPr>
          </a:p>
          <a:p>
            <a:pPr indent="-330200" lvl="0" marL="457200" rtl="0" algn="l">
              <a:lnSpc>
                <a:spcPct val="115000"/>
              </a:lnSpc>
              <a:spcBef>
                <a:spcPts val="0"/>
              </a:spcBef>
              <a:spcAft>
                <a:spcPts val="0"/>
              </a:spcAft>
              <a:buSzPts val="1600"/>
              <a:buFont typeface="Roboto"/>
              <a:buChar char="●"/>
            </a:pPr>
            <a:r>
              <a:rPr lang="en" sz="1600">
                <a:latin typeface="Roboto"/>
                <a:ea typeface="Roboto"/>
                <a:cs typeface="Roboto"/>
                <a:sym typeface="Roboto"/>
              </a:rPr>
              <a:t>Job Development Log</a:t>
            </a:r>
            <a:endParaRPr sz="1600">
              <a:latin typeface="Roboto"/>
              <a:ea typeface="Roboto"/>
              <a:cs typeface="Roboto"/>
              <a:sym typeface="Roboto"/>
            </a:endParaRPr>
          </a:p>
          <a:p>
            <a:pPr indent="-330200" lvl="0" marL="457200" rtl="0" algn="l">
              <a:lnSpc>
                <a:spcPct val="115000"/>
              </a:lnSpc>
              <a:spcBef>
                <a:spcPts val="0"/>
              </a:spcBef>
              <a:spcAft>
                <a:spcPts val="0"/>
              </a:spcAft>
              <a:buSzPts val="1600"/>
              <a:buFont typeface="Roboto"/>
              <a:buChar char="●"/>
            </a:pPr>
            <a:r>
              <a:rPr lang="en" sz="1600">
                <a:latin typeface="Roboto"/>
                <a:ea typeface="Roboto"/>
                <a:cs typeface="Roboto"/>
                <a:sym typeface="Roboto"/>
              </a:rPr>
              <a:t>Job Development Monthly Report Log</a:t>
            </a:r>
            <a:endParaRPr sz="1600">
              <a:latin typeface="Roboto"/>
              <a:ea typeface="Roboto"/>
              <a:cs typeface="Roboto"/>
              <a:sym typeface="Roboto"/>
            </a:endParaRPr>
          </a:p>
          <a:p>
            <a:pPr indent="-330200" lvl="0" marL="457200" rtl="0" algn="l">
              <a:lnSpc>
                <a:spcPct val="115000"/>
              </a:lnSpc>
              <a:spcBef>
                <a:spcPts val="0"/>
              </a:spcBef>
              <a:spcAft>
                <a:spcPts val="0"/>
              </a:spcAft>
              <a:buSzPts val="1600"/>
              <a:buFont typeface="Roboto"/>
              <a:buChar char="●"/>
            </a:pPr>
            <a:r>
              <a:rPr lang="en" sz="1600">
                <a:latin typeface="Roboto"/>
                <a:ea typeface="Roboto"/>
                <a:cs typeface="Roboto"/>
                <a:sym typeface="Roboto"/>
              </a:rPr>
              <a:t>Job Analysis Form</a:t>
            </a:r>
            <a:endParaRPr sz="1600">
              <a:latin typeface="Roboto"/>
              <a:ea typeface="Roboto"/>
              <a:cs typeface="Roboto"/>
              <a:sym typeface="Roboto"/>
            </a:endParaRPr>
          </a:p>
          <a:p>
            <a:pPr indent="-330200" lvl="0" marL="457200" rtl="0" algn="l">
              <a:lnSpc>
                <a:spcPct val="115000"/>
              </a:lnSpc>
              <a:spcBef>
                <a:spcPts val="0"/>
              </a:spcBef>
              <a:spcAft>
                <a:spcPts val="0"/>
              </a:spcAft>
              <a:buSzPts val="1600"/>
              <a:buFont typeface="Roboto"/>
              <a:buChar char="●"/>
            </a:pPr>
            <a:r>
              <a:rPr lang="en" sz="1600">
                <a:latin typeface="Roboto"/>
                <a:ea typeface="Roboto"/>
                <a:cs typeface="Roboto"/>
                <a:sym typeface="Roboto"/>
              </a:rPr>
              <a:t>Plan for Natural Supports Form</a:t>
            </a:r>
            <a:endParaRPr sz="1600">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8"/>
          <p:cNvSpPr txBox="1"/>
          <p:nvPr>
            <p:ph type="title"/>
          </p:nvPr>
        </p:nvSpPr>
        <p:spPr>
          <a:xfrm>
            <a:off x="311725" y="500925"/>
            <a:ext cx="3706500" cy="70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Job Development</a:t>
            </a:r>
            <a:endParaRPr/>
          </a:p>
        </p:txBody>
      </p:sp>
      <p:pic>
        <p:nvPicPr>
          <p:cNvPr id="241" name="Google Shape;241;p38"/>
          <p:cNvPicPr preferRelativeResize="0"/>
          <p:nvPr/>
        </p:nvPicPr>
        <p:blipFill rotWithShape="1">
          <a:blip r:embed="rId3">
            <a:alphaModFix/>
          </a:blip>
          <a:srcRect b="0" l="22500" r="22500" t="0"/>
          <a:stretch/>
        </p:blipFill>
        <p:spPr>
          <a:xfrm>
            <a:off x="606125" y="1856934"/>
            <a:ext cx="3117700" cy="3117674"/>
          </a:xfrm>
          <a:prstGeom prst="rect">
            <a:avLst/>
          </a:prstGeom>
          <a:noFill/>
          <a:ln>
            <a:noFill/>
          </a:ln>
        </p:spPr>
      </p:pic>
      <p:pic>
        <p:nvPicPr>
          <p:cNvPr id="242" name="Google Shape;242;p38"/>
          <p:cNvPicPr preferRelativeResize="0"/>
          <p:nvPr/>
        </p:nvPicPr>
        <p:blipFill>
          <a:blip r:embed="rId4">
            <a:alphaModFix/>
          </a:blip>
          <a:stretch>
            <a:fillRect/>
          </a:stretch>
        </p:blipFill>
        <p:spPr>
          <a:xfrm>
            <a:off x="4325250" y="0"/>
            <a:ext cx="4818749" cy="51434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9"/>
          <p:cNvSpPr txBox="1"/>
          <p:nvPr>
            <p:ph type="title"/>
          </p:nvPr>
        </p:nvSpPr>
        <p:spPr>
          <a:xfrm>
            <a:off x="191150" y="260700"/>
            <a:ext cx="7616400" cy="129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0000"/>
                </a:solidFill>
              </a:rPr>
              <a:t>Supported Employment Placement Agreement (SEPA)</a:t>
            </a:r>
            <a:endParaRPr>
              <a:solidFill>
                <a:srgbClr val="FF0000"/>
              </a:solidFill>
            </a:endParaRPr>
          </a:p>
        </p:txBody>
      </p:sp>
      <p:pic>
        <p:nvPicPr>
          <p:cNvPr id="248" name="Google Shape;248;p39"/>
          <p:cNvPicPr preferRelativeResize="0"/>
          <p:nvPr/>
        </p:nvPicPr>
        <p:blipFill rotWithShape="1">
          <a:blip r:embed="rId3">
            <a:alphaModFix/>
          </a:blip>
          <a:srcRect b="0" l="22500" r="22500" t="0"/>
          <a:stretch/>
        </p:blipFill>
        <p:spPr>
          <a:xfrm>
            <a:off x="606125" y="1856934"/>
            <a:ext cx="3117700" cy="3117674"/>
          </a:xfrm>
          <a:prstGeom prst="rect">
            <a:avLst/>
          </a:prstGeom>
          <a:noFill/>
          <a:ln>
            <a:noFill/>
          </a:ln>
        </p:spPr>
      </p:pic>
      <p:pic>
        <p:nvPicPr>
          <p:cNvPr id="249" name="Google Shape;249;p39"/>
          <p:cNvPicPr preferRelativeResize="0"/>
          <p:nvPr/>
        </p:nvPicPr>
        <p:blipFill>
          <a:blip r:embed="rId4">
            <a:alphaModFix/>
          </a:blip>
          <a:stretch>
            <a:fillRect/>
          </a:stretch>
        </p:blipFill>
        <p:spPr>
          <a:xfrm>
            <a:off x="4324475" y="1550700"/>
            <a:ext cx="4819525" cy="32761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40"/>
          <p:cNvPicPr preferRelativeResize="0"/>
          <p:nvPr/>
        </p:nvPicPr>
        <p:blipFill>
          <a:blip r:embed="rId3">
            <a:alphaModFix/>
          </a:blip>
          <a:stretch>
            <a:fillRect/>
          </a:stretch>
        </p:blipFill>
        <p:spPr>
          <a:xfrm>
            <a:off x="0" y="0"/>
            <a:ext cx="9143999"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41"/>
          <p:cNvSpPr txBox="1"/>
          <p:nvPr>
            <p:ph type="title"/>
          </p:nvPr>
        </p:nvSpPr>
        <p:spPr>
          <a:xfrm>
            <a:off x="311725" y="500925"/>
            <a:ext cx="3706500" cy="70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Job Development</a:t>
            </a:r>
            <a:endParaRPr/>
          </a:p>
        </p:txBody>
      </p:sp>
      <p:pic>
        <p:nvPicPr>
          <p:cNvPr id="260" name="Google Shape;260;p41"/>
          <p:cNvPicPr preferRelativeResize="0"/>
          <p:nvPr/>
        </p:nvPicPr>
        <p:blipFill rotWithShape="1">
          <a:blip r:embed="rId3">
            <a:alphaModFix/>
          </a:blip>
          <a:srcRect b="0" l="22500" r="22500" t="0"/>
          <a:stretch/>
        </p:blipFill>
        <p:spPr>
          <a:xfrm>
            <a:off x="606125" y="1856934"/>
            <a:ext cx="3117700" cy="3117674"/>
          </a:xfrm>
          <a:prstGeom prst="rect">
            <a:avLst/>
          </a:prstGeom>
          <a:noFill/>
          <a:ln>
            <a:noFill/>
          </a:ln>
        </p:spPr>
      </p:pic>
      <p:pic>
        <p:nvPicPr>
          <p:cNvPr id="261" name="Google Shape;261;p41"/>
          <p:cNvPicPr preferRelativeResize="0"/>
          <p:nvPr/>
        </p:nvPicPr>
        <p:blipFill>
          <a:blip r:embed="rId4">
            <a:alphaModFix/>
          </a:blip>
          <a:stretch>
            <a:fillRect/>
          </a:stretch>
        </p:blipFill>
        <p:spPr>
          <a:xfrm>
            <a:off x="4273500" y="0"/>
            <a:ext cx="4870500" cy="51435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42"/>
          <p:cNvSpPr txBox="1"/>
          <p:nvPr>
            <p:ph type="title"/>
          </p:nvPr>
        </p:nvSpPr>
        <p:spPr>
          <a:xfrm>
            <a:off x="311725" y="500925"/>
            <a:ext cx="3706500" cy="70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Job Analysis Report</a:t>
            </a:r>
            <a:endParaRPr/>
          </a:p>
        </p:txBody>
      </p:sp>
      <p:pic>
        <p:nvPicPr>
          <p:cNvPr id="267" name="Google Shape;267;p42"/>
          <p:cNvPicPr preferRelativeResize="0"/>
          <p:nvPr/>
        </p:nvPicPr>
        <p:blipFill rotWithShape="1">
          <a:blip r:embed="rId3">
            <a:alphaModFix/>
          </a:blip>
          <a:srcRect b="0" l="22189" r="22183" t="0"/>
          <a:stretch/>
        </p:blipFill>
        <p:spPr>
          <a:xfrm>
            <a:off x="606125" y="1856934"/>
            <a:ext cx="3117700" cy="3117674"/>
          </a:xfrm>
          <a:prstGeom prst="rect">
            <a:avLst/>
          </a:prstGeom>
          <a:noFill/>
          <a:ln>
            <a:noFill/>
          </a:ln>
        </p:spPr>
      </p:pic>
      <p:pic>
        <p:nvPicPr>
          <p:cNvPr id="268" name="Google Shape;268;p42"/>
          <p:cNvPicPr preferRelativeResize="0"/>
          <p:nvPr/>
        </p:nvPicPr>
        <p:blipFill>
          <a:blip r:embed="rId4">
            <a:alphaModFix/>
          </a:blip>
          <a:stretch>
            <a:fillRect/>
          </a:stretch>
        </p:blipFill>
        <p:spPr>
          <a:xfrm>
            <a:off x="4319000" y="71075"/>
            <a:ext cx="4825000" cy="507242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pic>
        <p:nvPicPr>
          <p:cNvPr id="273" name="Google Shape;273;p43"/>
          <p:cNvPicPr preferRelativeResize="0"/>
          <p:nvPr/>
        </p:nvPicPr>
        <p:blipFill>
          <a:blip r:embed="rId3">
            <a:alphaModFix/>
          </a:blip>
          <a:stretch>
            <a:fillRect/>
          </a:stretch>
        </p:blipFill>
        <p:spPr>
          <a:xfrm>
            <a:off x="0" y="-8050"/>
            <a:ext cx="4748150" cy="5143500"/>
          </a:xfrm>
          <a:prstGeom prst="rect">
            <a:avLst/>
          </a:prstGeom>
          <a:noFill/>
          <a:ln>
            <a:noFill/>
          </a:ln>
        </p:spPr>
      </p:pic>
      <p:pic>
        <p:nvPicPr>
          <p:cNvPr id="274" name="Google Shape;274;p43"/>
          <p:cNvPicPr preferRelativeResize="0"/>
          <p:nvPr/>
        </p:nvPicPr>
        <p:blipFill>
          <a:blip r:embed="rId4">
            <a:alphaModFix/>
          </a:blip>
          <a:stretch>
            <a:fillRect/>
          </a:stretch>
        </p:blipFill>
        <p:spPr>
          <a:xfrm>
            <a:off x="4572000" y="-1300"/>
            <a:ext cx="45720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7"/>
          <p:cNvSpPr txBox="1"/>
          <p:nvPr>
            <p:ph idx="4294967295" type="body"/>
          </p:nvPr>
        </p:nvSpPr>
        <p:spPr>
          <a:xfrm>
            <a:off x="2421625" y="0"/>
            <a:ext cx="4166400" cy="643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800" u="sng">
                <a:solidFill>
                  <a:schemeClr val="hlink"/>
                </a:solidFill>
                <a:latin typeface="Arial"/>
                <a:ea typeface="Arial"/>
                <a:cs typeface="Arial"/>
                <a:sym typeface="Arial"/>
                <a:hlinkClick r:id="rId3"/>
              </a:rPr>
              <a:t>https://ivrs.iowa.gov</a:t>
            </a:r>
            <a:endParaRPr sz="2800" u="sng">
              <a:solidFill>
                <a:schemeClr val="hlink"/>
              </a:solidFill>
              <a:latin typeface="Arial"/>
              <a:ea typeface="Arial"/>
              <a:cs typeface="Arial"/>
              <a:sym typeface="Arial"/>
            </a:endParaRPr>
          </a:p>
          <a:p>
            <a:pPr indent="0" lvl="0" marL="0" rtl="0" algn="l">
              <a:spcBef>
                <a:spcPts val="0"/>
              </a:spcBef>
              <a:spcAft>
                <a:spcPts val="1600"/>
              </a:spcAft>
              <a:buNone/>
            </a:pPr>
            <a:r>
              <a:t/>
            </a:r>
            <a:endParaRPr/>
          </a:p>
        </p:txBody>
      </p:sp>
      <p:grpSp>
        <p:nvGrpSpPr>
          <p:cNvPr id="91" name="Google Shape;91;p17"/>
          <p:cNvGrpSpPr/>
          <p:nvPr/>
        </p:nvGrpSpPr>
        <p:grpSpPr>
          <a:xfrm>
            <a:off x="152400" y="643200"/>
            <a:ext cx="8848124" cy="4347901"/>
            <a:chOff x="152400" y="643200"/>
            <a:chExt cx="8848124" cy="4347901"/>
          </a:xfrm>
        </p:grpSpPr>
        <p:pic>
          <p:nvPicPr>
            <p:cNvPr id="92" name="Google Shape;92;p17"/>
            <p:cNvPicPr preferRelativeResize="0"/>
            <p:nvPr/>
          </p:nvPicPr>
          <p:blipFill>
            <a:blip r:embed="rId4">
              <a:alphaModFix/>
            </a:blip>
            <a:stretch>
              <a:fillRect/>
            </a:stretch>
          </p:blipFill>
          <p:spPr>
            <a:xfrm>
              <a:off x="152400" y="643200"/>
              <a:ext cx="8848124" cy="4347901"/>
            </a:xfrm>
            <a:prstGeom prst="rect">
              <a:avLst/>
            </a:prstGeom>
            <a:noFill/>
            <a:ln>
              <a:noFill/>
            </a:ln>
          </p:spPr>
        </p:pic>
        <p:sp>
          <p:nvSpPr>
            <p:cNvPr id="93" name="Google Shape;93;p17"/>
            <p:cNvSpPr/>
            <p:nvPr/>
          </p:nvSpPr>
          <p:spPr>
            <a:xfrm>
              <a:off x="5059850" y="1115125"/>
              <a:ext cx="1296300" cy="7158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id="279" name="Google Shape;279;p44"/>
          <p:cNvPicPr preferRelativeResize="0"/>
          <p:nvPr/>
        </p:nvPicPr>
        <p:blipFill>
          <a:blip r:embed="rId3">
            <a:alphaModFix/>
          </a:blip>
          <a:stretch>
            <a:fillRect/>
          </a:stretch>
        </p:blipFill>
        <p:spPr>
          <a:xfrm>
            <a:off x="0" y="0"/>
            <a:ext cx="4498375" cy="5112375"/>
          </a:xfrm>
          <a:prstGeom prst="rect">
            <a:avLst/>
          </a:prstGeom>
          <a:noFill/>
          <a:ln>
            <a:noFill/>
          </a:ln>
        </p:spPr>
      </p:pic>
      <p:pic>
        <p:nvPicPr>
          <p:cNvPr id="280" name="Google Shape;280;p44"/>
          <p:cNvPicPr preferRelativeResize="0"/>
          <p:nvPr/>
        </p:nvPicPr>
        <p:blipFill>
          <a:blip r:embed="rId4">
            <a:alphaModFix/>
          </a:blip>
          <a:stretch>
            <a:fillRect/>
          </a:stretch>
        </p:blipFill>
        <p:spPr>
          <a:xfrm>
            <a:off x="4498375" y="0"/>
            <a:ext cx="4645624" cy="51123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id="285" name="Google Shape;285;p45"/>
          <p:cNvPicPr preferRelativeResize="0"/>
          <p:nvPr/>
        </p:nvPicPr>
        <p:blipFill>
          <a:blip r:embed="rId3">
            <a:alphaModFix/>
          </a:blip>
          <a:stretch>
            <a:fillRect/>
          </a:stretch>
        </p:blipFill>
        <p:spPr>
          <a:xfrm>
            <a:off x="0" y="-11425"/>
            <a:ext cx="4572001" cy="5143500"/>
          </a:xfrm>
          <a:prstGeom prst="rect">
            <a:avLst/>
          </a:prstGeom>
          <a:noFill/>
          <a:ln>
            <a:noFill/>
          </a:ln>
        </p:spPr>
      </p:pic>
      <p:pic>
        <p:nvPicPr>
          <p:cNvPr id="286" name="Google Shape;286;p45"/>
          <p:cNvPicPr preferRelativeResize="0"/>
          <p:nvPr/>
        </p:nvPicPr>
        <p:blipFill>
          <a:blip r:embed="rId4">
            <a:alphaModFix/>
          </a:blip>
          <a:stretch>
            <a:fillRect/>
          </a:stretch>
        </p:blipFill>
        <p:spPr>
          <a:xfrm>
            <a:off x="4572000" y="2350"/>
            <a:ext cx="4572000" cy="51435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id="291" name="Google Shape;291;p46"/>
          <p:cNvPicPr preferRelativeResize="0"/>
          <p:nvPr/>
        </p:nvPicPr>
        <p:blipFill>
          <a:blip r:embed="rId3">
            <a:alphaModFix/>
          </a:blip>
          <a:stretch>
            <a:fillRect/>
          </a:stretch>
        </p:blipFill>
        <p:spPr>
          <a:xfrm>
            <a:off x="0" y="0"/>
            <a:ext cx="4571999" cy="5143500"/>
          </a:xfrm>
          <a:prstGeom prst="rect">
            <a:avLst/>
          </a:prstGeom>
          <a:noFill/>
          <a:ln>
            <a:noFill/>
          </a:ln>
        </p:spPr>
      </p:pic>
      <p:pic>
        <p:nvPicPr>
          <p:cNvPr id="292" name="Google Shape;292;p46"/>
          <p:cNvPicPr preferRelativeResize="0"/>
          <p:nvPr/>
        </p:nvPicPr>
        <p:blipFill>
          <a:blip r:embed="rId4">
            <a:alphaModFix/>
          </a:blip>
          <a:stretch>
            <a:fillRect/>
          </a:stretch>
        </p:blipFill>
        <p:spPr>
          <a:xfrm>
            <a:off x="4496225" y="0"/>
            <a:ext cx="4647775" cy="51434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7"/>
          <p:cNvSpPr txBox="1"/>
          <p:nvPr>
            <p:ph type="title"/>
          </p:nvPr>
        </p:nvSpPr>
        <p:spPr>
          <a:xfrm>
            <a:off x="311725" y="500925"/>
            <a:ext cx="3706500" cy="70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Job Analysis Report</a:t>
            </a:r>
            <a:endParaRPr/>
          </a:p>
        </p:txBody>
      </p:sp>
      <p:pic>
        <p:nvPicPr>
          <p:cNvPr id="298" name="Google Shape;298;p47"/>
          <p:cNvPicPr preferRelativeResize="0"/>
          <p:nvPr/>
        </p:nvPicPr>
        <p:blipFill rotWithShape="1">
          <a:blip r:embed="rId3">
            <a:alphaModFix/>
          </a:blip>
          <a:srcRect b="0" l="22189" r="22183" t="0"/>
          <a:stretch/>
        </p:blipFill>
        <p:spPr>
          <a:xfrm>
            <a:off x="606125" y="1856934"/>
            <a:ext cx="3117700" cy="3117674"/>
          </a:xfrm>
          <a:prstGeom prst="rect">
            <a:avLst/>
          </a:prstGeom>
          <a:noFill/>
          <a:ln>
            <a:noFill/>
          </a:ln>
        </p:spPr>
      </p:pic>
      <p:pic>
        <p:nvPicPr>
          <p:cNvPr id="299" name="Google Shape;299;p47"/>
          <p:cNvPicPr preferRelativeResize="0"/>
          <p:nvPr/>
        </p:nvPicPr>
        <p:blipFill>
          <a:blip r:embed="rId4">
            <a:alphaModFix/>
          </a:blip>
          <a:stretch>
            <a:fillRect/>
          </a:stretch>
        </p:blipFill>
        <p:spPr>
          <a:xfrm>
            <a:off x="4320875" y="0"/>
            <a:ext cx="4823125" cy="5143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48"/>
          <p:cNvSpPr txBox="1"/>
          <p:nvPr>
            <p:ph type="title"/>
          </p:nvPr>
        </p:nvSpPr>
        <p:spPr>
          <a:xfrm>
            <a:off x="311725" y="500925"/>
            <a:ext cx="3706500" cy="121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Plan for Natural Supports</a:t>
            </a:r>
            <a:endParaRPr/>
          </a:p>
        </p:txBody>
      </p:sp>
      <p:pic>
        <p:nvPicPr>
          <p:cNvPr id="305" name="Google Shape;305;p48"/>
          <p:cNvPicPr preferRelativeResize="0"/>
          <p:nvPr/>
        </p:nvPicPr>
        <p:blipFill rotWithShape="1">
          <a:blip r:embed="rId3">
            <a:alphaModFix/>
          </a:blip>
          <a:srcRect b="0" l="0" r="0" t="0"/>
          <a:stretch/>
        </p:blipFill>
        <p:spPr>
          <a:xfrm>
            <a:off x="606125" y="1856934"/>
            <a:ext cx="3117700" cy="3117674"/>
          </a:xfrm>
          <a:prstGeom prst="rect">
            <a:avLst/>
          </a:prstGeom>
          <a:noFill/>
          <a:ln>
            <a:noFill/>
          </a:ln>
        </p:spPr>
      </p:pic>
      <p:sp>
        <p:nvSpPr>
          <p:cNvPr id="306" name="Google Shape;306;p48"/>
          <p:cNvSpPr txBox="1"/>
          <p:nvPr/>
        </p:nvSpPr>
        <p:spPr>
          <a:xfrm>
            <a:off x="4318450" y="0"/>
            <a:ext cx="4825500" cy="514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oboto"/>
                <a:ea typeface="Roboto"/>
                <a:cs typeface="Roboto"/>
                <a:sym typeface="Roboto"/>
              </a:rPr>
              <a:t>PLAN FOR NATURAL SUPPORTS</a:t>
            </a:r>
            <a:endParaRPr b="1">
              <a:latin typeface="Roboto"/>
              <a:ea typeface="Roboto"/>
              <a:cs typeface="Roboto"/>
              <a:sym typeface="Roboto"/>
            </a:endParaRPr>
          </a:p>
          <a:p>
            <a:pPr indent="0" lvl="0" marL="0" rtl="0" algn="l">
              <a:spcBef>
                <a:spcPts val="0"/>
              </a:spcBef>
              <a:spcAft>
                <a:spcPts val="0"/>
              </a:spcAft>
              <a:buNone/>
            </a:pPr>
            <a:r>
              <a:rPr b="1" lang="en">
                <a:latin typeface="Roboto"/>
                <a:ea typeface="Roboto"/>
                <a:cs typeface="Roboto"/>
                <a:sym typeface="Roboto"/>
              </a:rPr>
              <a:t>A plan for natural supports should document the following:</a:t>
            </a:r>
            <a:endParaRPr b="1">
              <a:latin typeface="Roboto"/>
              <a:ea typeface="Roboto"/>
              <a:cs typeface="Roboto"/>
              <a:sym typeface="Roboto"/>
            </a:endParaRPr>
          </a:p>
          <a:p>
            <a:pPr indent="-317500" lvl="0" marL="457200" rtl="0" algn="l">
              <a:spcBef>
                <a:spcPts val="0"/>
              </a:spcBef>
              <a:spcAft>
                <a:spcPts val="0"/>
              </a:spcAft>
              <a:buSzPts val="1400"/>
              <a:buFont typeface="Roboto"/>
              <a:buAutoNum type="arabicPeriod"/>
            </a:pPr>
            <a:r>
              <a:rPr lang="en">
                <a:latin typeface="Roboto"/>
                <a:ea typeface="Roboto"/>
                <a:cs typeface="Roboto"/>
                <a:sym typeface="Roboto"/>
              </a:rPr>
              <a:t>Training has been provided to the natural supports that includes:</a:t>
            </a:r>
            <a:endParaRPr>
              <a:latin typeface="Roboto"/>
              <a:ea typeface="Roboto"/>
              <a:cs typeface="Roboto"/>
              <a:sym typeface="Roboto"/>
            </a:endParaRPr>
          </a:p>
          <a:p>
            <a:pPr indent="-317500" lvl="1" marL="914400" rtl="0" algn="l">
              <a:spcBef>
                <a:spcPts val="0"/>
              </a:spcBef>
              <a:spcAft>
                <a:spcPts val="0"/>
              </a:spcAft>
              <a:buSzPts val="1400"/>
              <a:buFont typeface="Roboto"/>
              <a:buChar char="❏"/>
            </a:pPr>
            <a:r>
              <a:rPr lang="en">
                <a:latin typeface="Roboto"/>
                <a:ea typeface="Roboto"/>
                <a:cs typeface="Roboto"/>
                <a:sym typeface="Roboto"/>
              </a:rPr>
              <a:t>Disability awareness for the natural supports (best practice would include the entire work unit);</a:t>
            </a:r>
            <a:endParaRPr>
              <a:latin typeface="Roboto"/>
              <a:ea typeface="Roboto"/>
              <a:cs typeface="Roboto"/>
              <a:sym typeface="Roboto"/>
            </a:endParaRPr>
          </a:p>
          <a:p>
            <a:pPr indent="-317500" lvl="1" marL="914400" rtl="0" algn="l">
              <a:spcBef>
                <a:spcPts val="0"/>
              </a:spcBef>
              <a:spcAft>
                <a:spcPts val="0"/>
              </a:spcAft>
              <a:buSzPts val="1400"/>
              <a:buFont typeface="Roboto"/>
              <a:buChar char="❏"/>
            </a:pPr>
            <a:r>
              <a:rPr lang="en">
                <a:latin typeface="Roboto"/>
                <a:ea typeface="Roboto"/>
                <a:cs typeface="Roboto"/>
                <a:sym typeface="Roboto"/>
              </a:rPr>
              <a:t>Training strategies and technique, taught to the natural support, that facilitates the learning and skill acquisition of the person with a disability;</a:t>
            </a:r>
            <a:endParaRPr>
              <a:latin typeface="Roboto"/>
              <a:ea typeface="Roboto"/>
              <a:cs typeface="Roboto"/>
              <a:sym typeface="Roboto"/>
            </a:endParaRPr>
          </a:p>
          <a:p>
            <a:pPr indent="-317500" lvl="1" marL="914400" rtl="0" algn="l">
              <a:spcBef>
                <a:spcPts val="0"/>
              </a:spcBef>
              <a:spcAft>
                <a:spcPts val="0"/>
              </a:spcAft>
              <a:buSzPts val="1400"/>
              <a:buFont typeface="Roboto"/>
              <a:buChar char="❏"/>
            </a:pPr>
            <a:r>
              <a:rPr lang="en">
                <a:latin typeface="Roboto"/>
                <a:ea typeface="Roboto"/>
                <a:cs typeface="Roboto"/>
                <a:sym typeface="Roboto"/>
              </a:rPr>
              <a:t>Communication strategies and person-first language that foster teaming and a welcoming environment;</a:t>
            </a:r>
            <a:endParaRPr>
              <a:latin typeface="Roboto"/>
              <a:ea typeface="Roboto"/>
              <a:cs typeface="Roboto"/>
              <a:sym typeface="Roboto"/>
            </a:endParaRPr>
          </a:p>
          <a:p>
            <a:pPr indent="-317500" lvl="1" marL="914400" rtl="0" algn="l">
              <a:spcBef>
                <a:spcPts val="0"/>
              </a:spcBef>
              <a:spcAft>
                <a:spcPts val="0"/>
              </a:spcAft>
              <a:buSzPts val="1400"/>
              <a:buFont typeface="Roboto"/>
              <a:buChar char="❏"/>
            </a:pPr>
            <a:r>
              <a:rPr lang="en">
                <a:latin typeface="Roboto"/>
                <a:ea typeface="Roboto"/>
                <a:cs typeface="Roboto"/>
                <a:sym typeface="Roboto"/>
              </a:rPr>
              <a:t>Communication and business culture specifics that aligns the work and chain of command protocols between the person with a disability and the employer;</a:t>
            </a:r>
            <a:endParaRPr>
              <a:latin typeface="Roboto"/>
              <a:ea typeface="Roboto"/>
              <a:cs typeface="Roboto"/>
              <a:sym typeface="Roboto"/>
            </a:endParaRPr>
          </a:p>
          <a:p>
            <a:pPr indent="-317500" lvl="1" marL="914400" rtl="0" algn="l">
              <a:spcBef>
                <a:spcPts val="0"/>
              </a:spcBef>
              <a:spcAft>
                <a:spcPts val="0"/>
              </a:spcAft>
              <a:buSzPts val="1400"/>
              <a:buFont typeface="Roboto"/>
              <a:buChar char="❏"/>
            </a:pPr>
            <a:r>
              <a:rPr lang="en">
                <a:latin typeface="Roboto"/>
                <a:ea typeface="Roboto"/>
                <a:cs typeface="Roboto"/>
                <a:sym typeface="Roboto"/>
              </a:rPr>
              <a:t>Work station design that facilitates co-worker relationship development</a:t>
            </a:r>
            <a:endParaRPr>
              <a:latin typeface="Roboto"/>
              <a:ea typeface="Roboto"/>
              <a:cs typeface="Roboto"/>
              <a:sym typeface="Roboto"/>
            </a:endParaRPr>
          </a:p>
          <a:p>
            <a:pPr indent="-317500" lvl="0" marL="457200" rtl="0" algn="l">
              <a:spcBef>
                <a:spcPts val="0"/>
              </a:spcBef>
              <a:spcAft>
                <a:spcPts val="0"/>
              </a:spcAft>
              <a:buSzPts val="1400"/>
              <a:buFont typeface="Roboto"/>
              <a:buAutoNum type="arabicPeriod"/>
            </a:pPr>
            <a:r>
              <a:rPr lang="en">
                <a:latin typeface="Roboto"/>
                <a:ea typeface="Roboto"/>
                <a:cs typeface="Roboto"/>
                <a:sym typeface="Roboto"/>
              </a:rPr>
              <a:t>Identification of natural support and backup support should one of the supports be absent or resign.</a:t>
            </a:r>
            <a:endParaRPr>
              <a:latin typeface="Roboto"/>
              <a:ea typeface="Roboto"/>
              <a:cs typeface="Roboto"/>
              <a:sym typeface="Roboto"/>
            </a:endParaRPr>
          </a:p>
          <a:p>
            <a:pPr indent="0" lvl="0" marL="0" rtl="0" algn="l">
              <a:spcBef>
                <a:spcPts val="0"/>
              </a:spcBef>
              <a:spcAft>
                <a:spcPts val="0"/>
              </a:spcAft>
              <a:buNone/>
            </a:pPr>
            <a:r>
              <a:rPr i="1" lang="en">
                <a:latin typeface="Roboto"/>
                <a:ea typeface="Roboto"/>
                <a:cs typeface="Roboto"/>
                <a:sym typeface="Roboto"/>
              </a:rPr>
              <a:t>Comments:</a:t>
            </a:r>
            <a:endParaRPr i="1">
              <a:latin typeface="Roboto"/>
              <a:ea typeface="Roboto"/>
              <a:cs typeface="Roboto"/>
              <a:sym typeface="Roboto"/>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9"/>
          <p:cNvSpPr txBox="1"/>
          <p:nvPr>
            <p:ph type="title"/>
          </p:nvPr>
        </p:nvSpPr>
        <p:spPr>
          <a:xfrm>
            <a:off x="311725" y="500925"/>
            <a:ext cx="3706500" cy="121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Plan for Natural Supports</a:t>
            </a:r>
            <a:endParaRPr/>
          </a:p>
        </p:txBody>
      </p:sp>
      <p:pic>
        <p:nvPicPr>
          <p:cNvPr id="312" name="Google Shape;312;p49"/>
          <p:cNvPicPr preferRelativeResize="0"/>
          <p:nvPr/>
        </p:nvPicPr>
        <p:blipFill rotWithShape="1">
          <a:blip r:embed="rId3">
            <a:alphaModFix/>
          </a:blip>
          <a:srcRect b="0" l="0" r="0" t="0"/>
          <a:stretch/>
        </p:blipFill>
        <p:spPr>
          <a:xfrm>
            <a:off x="606125" y="1856934"/>
            <a:ext cx="3117700" cy="3117674"/>
          </a:xfrm>
          <a:prstGeom prst="rect">
            <a:avLst/>
          </a:prstGeom>
          <a:noFill/>
          <a:ln>
            <a:noFill/>
          </a:ln>
        </p:spPr>
      </p:pic>
      <p:pic>
        <p:nvPicPr>
          <p:cNvPr id="313" name="Google Shape;313;p49"/>
          <p:cNvPicPr preferRelativeResize="0"/>
          <p:nvPr/>
        </p:nvPicPr>
        <p:blipFill>
          <a:blip r:embed="rId4">
            <a:alphaModFix/>
          </a:blip>
          <a:stretch>
            <a:fillRect/>
          </a:stretch>
        </p:blipFill>
        <p:spPr>
          <a:xfrm>
            <a:off x="4346100" y="1345150"/>
            <a:ext cx="4753925" cy="27244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50"/>
          <p:cNvSpPr txBox="1"/>
          <p:nvPr>
            <p:ph type="title"/>
          </p:nvPr>
        </p:nvSpPr>
        <p:spPr>
          <a:xfrm>
            <a:off x="311725" y="500925"/>
            <a:ext cx="3706500" cy="121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Job Coaching (SES vs Non SES)</a:t>
            </a:r>
            <a:endParaRPr/>
          </a:p>
        </p:txBody>
      </p:sp>
      <p:pic>
        <p:nvPicPr>
          <p:cNvPr id="319" name="Google Shape;319;p50"/>
          <p:cNvPicPr preferRelativeResize="0"/>
          <p:nvPr/>
        </p:nvPicPr>
        <p:blipFill>
          <a:blip r:embed="rId3">
            <a:alphaModFix/>
          </a:blip>
          <a:stretch>
            <a:fillRect/>
          </a:stretch>
        </p:blipFill>
        <p:spPr>
          <a:xfrm>
            <a:off x="4975081" y="2117325"/>
            <a:ext cx="3505600" cy="2705300"/>
          </a:xfrm>
          <a:prstGeom prst="rect">
            <a:avLst/>
          </a:prstGeom>
          <a:noFill/>
          <a:ln>
            <a:noFill/>
          </a:ln>
        </p:spPr>
      </p:pic>
      <p:sp>
        <p:nvSpPr>
          <p:cNvPr id="320" name="Google Shape;320;p50"/>
          <p:cNvSpPr txBox="1"/>
          <p:nvPr>
            <p:ph idx="1" type="body"/>
          </p:nvPr>
        </p:nvSpPr>
        <p:spPr>
          <a:xfrm>
            <a:off x="4644675" y="500925"/>
            <a:ext cx="4166400" cy="44145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b="1" lang="en">
                <a:solidFill>
                  <a:schemeClr val="dk1"/>
                </a:solidFill>
              </a:rPr>
              <a:t>SES Job Coaching vs on the job supports short term (non supported employment job coaching)</a:t>
            </a:r>
            <a:endParaRPr b="1">
              <a:solidFill>
                <a:schemeClr val="dk1"/>
              </a:solidFill>
            </a:endParaRPr>
          </a:p>
          <a:p>
            <a:pPr indent="-311150" lvl="1" marL="914400" rtl="0" algn="l">
              <a:spcBef>
                <a:spcPts val="0"/>
              </a:spcBef>
              <a:spcAft>
                <a:spcPts val="0"/>
              </a:spcAft>
              <a:buClr>
                <a:schemeClr val="dk1"/>
              </a:buClr>
              <a:buSzPts val="1300"/>
              <a:buChar char="○"/>
            </a:pPr>
            <a:r>
              <a:rPr lang="en" sz="1300">
                <a:solidFill>
                  <a:schemeClr val="dk1"/>
                </a:solidFill>
              </a:rPr>
              <a:t>Can be MSD or SD to do Short term job coaching</a:t>
            </a:r>
            <a:endParaRPr sz="1300">
              <a:solidFill>
                <a:schemeClr val="dk1"/>
              </a:solidFill>
            </a:endParaRPr>
          </a:p>
          <a:p>
            <a:pPr indent="-311150" lvl="1" marL="914400" rtl="0" algn="l">
              <a:spcBef>
                <a:spcPts val="0"/>
              </a:spcBef>
              <a:spcAft>
                <a:spcPts val="0"/>
              </a:spcAft>
              <a:buClr>
                <a:schemeClr val="dk1"/>
              </a:buClr>
              <a:buSzPts val="1300"/>
              <a:buChar char="○"/>
            </a:pPr>
            <a:r>
              <a:rPr lang="en" sz="1300">
                <a:solidFill>
                  <a:schemeClr val="dk1"/>
                </a:solidFill>
              </a:rPr>
              <a:t>Has to be MSD to be SES Job Coaching</a:t>
            </a:r>
            <a:endParaRPr sz="13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51"/>
          <p:cNvSpPr txBox="1"/>
          <p:nvPr>
            <p:ph type="title"/>
          </p:nvPr>
        </p:nvSpPr>
        <p:spPr>
          <a:xfrm>
            <a:off x="311725" y="275050"/>
            <a:ext cx="3706500" cy="121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Supported Employment </a:t>
            </a:r>
            <a:r>
              <a:rPr lang="en"/>
              <a:t>Job Coaching</a:t>
            </a:r>
            <a:endParaRPr/>
          </a:p>
        </p:txBody>
      </p:sp>
      <p:pic>
        <p:nvPicPr>
          <p:cNvPr id="326" name="Google Shape;326;p51"/>
          <p:cNvPicPr preferRelativeResize="0"/>
          <p:nvPr/>
        </p:nvPicPr>
        <p:blipFill rotWithShape="1">
          <a:blip r:embed="rId3">
            <a:alphaModFix/>
          </a:blip>
          <a:srcRect b="0" l="21875" r="21875" t="0"/>
          <a:stretch/>
        </p:blipFill>
        <p:spPr>
          <a:xfrm>
            <a:off x="606125" y="1856934"/>
            <a:ext cx="3117700" cy="3117674"/>
          </a:xfrm>
          <a:prstGeom prst="rect">
            <a:avLst/>
          </a:prstGeom>
          <a:noFill/>
          <a:ln>
            <a:noFill/>
          </a:ln>
        </p:spPr>
      </p:pic>
      <p:sp>
        <p:nvSpPr>
          <p:cNvPr id="327" name="Google Shape;327;p51"/>
          <p:cNvSpPr txBox="1"/>
          <p:nvPr>
            <p:ph idx="1" type="body"/>
          </p:nvPr>
        </p:nvSpPr>
        <p:spPr>
          <a:xfrm>
            <a:off x="4644675" y="500925"/>
            <a:ext cx="4166400" cy="294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50">
                <a:solidFill>
                  <a:srgbClr val="000000"/>
                </a:solidFill>
                <a:highlight>
                  <a:srgbClr val="FFFFFF"/>
                </a:highlight>
                <a:latin typeface="Arial"/>
                <a:ea typeface="Arial"/>
                <a:cs typeface="Arial"/>
                <a:sym typeface="Arial"/>
              </a:rPr>
              <a:t>The purpose of Supported Employment Job Coaching is to:</a:t>
            </a:r>
            <a:endParaRPr sz="1350">
              <a:solidFill>
                <a:srgbClr val="000000"/>
              </a:solidFill>
              <a:highlight>
                <a:srgbClr val="FFFFFF"/>
              </a:highlight>
              <a:latin typeface="Arial"/>
              <a:ea typeface="Arial"/>
              <a:cs typeface="Arial"/>
              <a:sym typeface="Arial"/>
            </a:endParaRPr>
          </a:p>
          <a:p>
            <a:pPr indent="-314325" lvl="0" marL="457200" rtl="0" algn="l">
              <a:spcBef>
                <a:spcPts val="1000"/>
              </a:spcBef>
              <a:spcAft>
                <a:spcPts val="0"/>
              </a:spcAft>
              <a:buClr>
                <a:srgbClr val="000000"/>
              </a:buClr>
              <a:buSzPts val="1350"/>
              <a:buFont typeface="Arial"/>
              <a:buChar char="●"/>
            </a:pPr>
            <a:r>
              <a:rPr lang="en" sz="1350">
                <a:solidFill>
                  <a:srgbClr val="000000"/>
                </a:solidFill>
                <a:highlight>
                  <a:srgbClr val="FFFFFF"/>
                </a:highlight>
                <a:latin typeface="Arial"/>
                <a:ea typeface="Arial"/>
                <a:cs typeface="Arial"/>
                <a:sym typeface="Arial"/>
              </a:rPr>
              <a:t>provide immediate feedback and moral support</a:t>
            </a:r>
            <a:endParaRPr sz="1350">
              <a:solidFill>
                <a:srgbClr val="000000"/>
              </a:solidFill>
              <a:highlight>
                <a:srgbClr val="FFFFFF"/>
              </a:highlight>
              <a:latin typeface="Arial"/>
              <a:ea typeface="Arial"/>
              <a:cs typeface="Arial"/>
              <a:sym typeface="Arial"/>
            </a:endParaRPr>
          </a:p>
          <a:p>
            <a:pPr indent="-314325" lvl="0" marL="457200" rtl="0" algn="l">
              <a:spcBef>
                <a:spcPts val="0"/>
              </a:spcBef>
              <a:spcAft>
                <a:spcPts val="0"/>
              </a:spcAft>
              <a:buClr>
                <a:srgbClr val="000000"/>
              </a:buClr>
              <a:buSzPts val="1350"/>
              <a:buFont typeface="Arial"/>
              <a:buChar char="●"/>
            </a:pPr>
            <a:r>
              <a:rPr lang="en" sz="1350">
                <a:solidFill>
                  <a:srgbClr val="000000"/>
                </a:solidFill>
                <a:highlight>
                  <a:srgbClr val="FFFFFF"/>
                </a:highlight>
                <a:latin typeface="Arial"/>
                <a:ea typeface="Arial"/>
                <a:cs typeface="Arial"/>
                <a:sym typeface="Arial"/>
              </a:rPr>
              <a:t>train the candidate on the appropriate job specific skills, work habits, behaviors, and socialization</a:t>
            </a:r>
            <a:endParaRPr sz="1350">
              <a:solidFill>
                <a:srgbClr val="000000"/>
              </a:solidFill>
              <a:highlight>
                <a:srgbClr val="FFFFFF"/>
              </a:highlight>
              <a:latin typeface="Arial"/>
              <a:ea typeface="Arial"/>
              <a:cs typeface="Arial"/>
              <a:sym typeface="Arial"/>
            </a:endParaRPr>
          </a:p>
          <a:p>
            <a:pPr indent="-314325" lvl="0" marL="457200" rtl="0" algn="l">
              <a:spcBef>
                <a:spcPts val="0"/>
              </a:spcBef>
              <a:spcAft>
                <a:spcPts val="0"/>
              </a:spcAft>
              <a:buClr>
                <a:srgbClr val="000000"/>
              </a:buClr>
              <a:buSzPts val="1350"/>
              <a:buFont typeface="Arial"/>
              <a:buChar char="●"/>
            </a:pPr>
            <a:r>
              <a:rPr lang="en" sz="1350">
                <a:solidFill>
                  <a:srgbClr val="000000"/>
                </a:solidFill>
                <a:highlight>
                  <a:srgbClr val="FFFFFF"/>
                </a:highlight>
                <a:latin typeface="Arial"/>
                <a:ea typeface="Arial"/>
                <a:cs typeface="Arial"/>
                <a:sym typeface="Arial"/>
              </a:rPr>
              <a:t>assist JC with adjust to the job</a:t>
            </a:r>
            <a:endParaRPr sz="1350">
              <a:solidFill>
                <a:srgbClr val="000000"/>
              </a:solidFill>
              <a:highlight>
                <a:srgbClr val="FFFFFF"/>
              </a:highlight>
              <a:latin typeface="Arial"/>
              <a:ea typeface="Arial"/>
              <a:cs typeface="Arial"/>
              <a:sym typeface="Arial"/>
            </a:endParaRPr>
          </a:p>
          <a:p>
            <a:pPr indent="-314325" lvl="0" marL="457200" rtl="0" algn="l">
              <a:spcBef>
                <a:spcPts val="0"/>
              </a:spcBef>
              <a:spcAft>
                <a:spcPts val="0"/>
              </a:spcAft>
              <a:buClr>
                <a:srgbClr val="000000"/>
              </a:buClr>
              <a:buSzPts val="1350"/>
              <a:buFont typeface="Arial"/>
              <a:buChar char="●"/>
            </a:pPr>
            <a:r>
              <a:rPr lang="en" sz="1350">
                <a:solidFill>
                  <a:srgbClr val="000000"/>
                </a:solidFill>
                <a:highlight>
                  <a:srgbClr val="FFFFFF"/>
                </a:highlight>
                <a:latin typeface="Arial"/>
                <a:ea typeface="Arial"/>
                <a:cs typeface="Arial"/>
                <a:sym typeface="Arial"/>
              </a:rPr>
              <a:t>redirect JC to use the natural support plans developed</a:t>
            </a:r>
            <a:endParaRPr sz="13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52"/>
          <p:cNvSpPr txBox="1"/>
          <p:nvPr>
            <p:ph type="title"/>
          </p:nvPr>
        </p:nvSpPr>
        <p:spPr>
          <a:xfrm>
            <a:off x="311725" y="275050"/>
            <a:ext cx="3706500" cy="121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Documentation of </a:t>
            </a:r>
            <a:r>
              <a:rPr lang="en"/>
              <a:t>Job Coaching</a:t>
            </a:r>
            <a:endParaRPr/>
          </a:p>
        </p:txBody>
      </p:sp>
      <p:pic>
        <p:nvPicPr>
          <p:cNvPr id="333" name="Google Shape;333;p52"/>
          <p:cNvPicPr preferRelativeResize="0"/>
          <p:nvPr/>
        </p:nvPicPr>
        <p:blipFill rotWithShape="1">
          <a:blip r:embed="rId3">
            <a:alphaModFix/>
          </a:blip>
          <a:srcRect b="0" l="21875" r="21875" t="0"/>
          <a:stretch/>
        </p:blipFill>
        <p:spPr>
          <a:xfrm>
            <a:off x="606125" y="1856934"/>
            <a:ext cx="3117700" cy="3117674"/>
          </a:xfrm>
          <a:prstGeom prst="rect">
            <a:avLst/>
          </a:prstGeom>
          <a:noFill/>
          <a:ln>
            <a:noFill/>
          </a:ln>
        </p:spPr>
      </p:pic>
      <p:sp>
        <p:nvSpPr>
          <p:cNvPr id="334" name="Google Shape;334;p52"/>
          <p:cNvSpPr txBox="1"/>
          <p:nvPr>
            <p:ph idx="1" type="body"/>
          </p:nvPr>
        </p:nvSpPr>
        <p:spPr>
          <a:xfrm>
            <a:off x="4319400" y="0"/>
            <a:ext cx="4824600" cy="514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rgbClr val="000000"/>
                </a:solidFill>
                <a:highlight>
                  <a:srgbClr val="FFFFFF"/>
                </a:highlight>
                <a:latin typeface="Arial"/>
                <a:ea typeface="Arial"/>
                <a:cs typeface="Arial"/>
                <a:sym typeface="Arial"/>
              </a:rPr>
              <a:t>Job Candidate Name:</a:t>
            </a:r>
            <a:r>
              <a:rPr lang="en" sz="900">
                <a:solidFill>
                  <a:srgbClr val="000000"/>
                </a:solidFill>
                <a:highlight>
                  <a:srgbClr val="FFFFFF"/>
                </a:highlight>
                <a:latin typeface="Arial"/>
                <a:ea typeface="Arial"/>
                <a:cs typeface="Arial"/>
                <a:sym typeface="Arial"/>
              </a:rPr>
              <a:t> </a:t>
            </a:r>
            <a:r>
              <a:rPr lang="en" sz="700" u="sng">
                <a:solidFill>
                  <a:srgbClr val="000000"/>
                </a:solidFill>
                <a:highlight>
                  <a:srgbClr val="FFFFFF"/>
                </a:highlight>
                <a:latin typeface="Arial"/>
                <a:ea typeface="Arial"/>
                <a:cs typeface="Arial"/>
                <a:sym typeface="Arial"/>
              </a:rPr>
              <a:t>JC</a:t>
            </a:r>
            <a:endParaRPr sz="700" u="sng">
              <a:solidFill>
                <a:srgbClr val="000000"/>
              </a:solidFill>
              <a:highlight>
                <a:srgbClr val="FFFFFF"/>
              </a:highlight>
              <a:latin typeface="Arial"/>
              <a:ea typeface="Arial"/>
              <a:cs typeface="Arial"/>
              <a:sym typeface="Arial"/>
            </a:endParaRPr>
          </a:p>
          <a:p>
            <a:pPr indent="0" lvl="0" marL="0" rtl="0" algn="l">
              <a:spcBef>
                <a:spcPts val="0"/>
              </a:spcBef>
              <a:spcAft>
                <a:spcPts val="0"/>
              </a:spcAft>
              <a:buNone/>
            </a:pPr>
            <a:r>
              <a:rPr b="1" lang="en" sz="900">
                <a:solidFill>
                  <a:srgbClr val="000000"/>
                </a:solidFill>
                <a:highlight>
                  <a:srgbClr val="FFFFFF"/>
                </a:highlight>
                <a:latin typeface="Arial"/>
                <a:ea typeface="Arial"/>
                <a:cs typeface="Arial"/>
                <a:sym typeface="Arial"/>
              </a:rPr>
              <a:t>Services:</a:t>
            </a:r>
            <a:r>
              <a:rPr lang="en" sz="900">
                <a:solidFill>
                  <a:srgbClr val="000000"/>
                </a:solidFill>
                <a:highlight>
                  <a:srgbClr val="FFFFFF"/>
                </a:highlight>
                <a:latin typeface="Arial"/>
                <a:ea typeface="Arial"/>
                <a:cs typeface="Arial"/>
                <a:sym typeface="Arial"/>
              </a:rPr>
              <a:t> </a:t>
            </a:r>
            <a:r>
              <a:rPr lang="en" sz="700" u="sng">
                <a:solidFill>
                  <a:srgbClr val="000000"/>
                </a:solidFill>
                <a:highlight>
                  <a:srgbClr val="FFFFFF"/>
                </a:highlight>
                <a:latin typeface="Arial"/>
                <a:ea typeface="Arial"/>
                <a:cs typeface="Arial"/>
                <a:sym typeface="Arial"/>
              </a:rPr>
              <a:t>Supported Job Coaching</a:t>
            </a:r>
            <a:endParaRPr sz="700" u="sng">
              <a:solidFill>
                <a:srgbClr val="000000"/>
              </a:solidFill>
              <a:highlight>
                <a:srgbClr val="FFFFFF"/>
              </a:highlight>
              <a:latin typeface="Arial"/>
              <a:ea typeface="Arial"/>
              <a:cs typeface="Arial"/>
              <a:sym typeface="Arial"/>
            </a:endParaRPr>
          </a:p>
          <a:p>
            <a:pPr indent="0" lvl="0" marL="0" rtl="0" algn="l">
              <a:spcBef>
                <a:spcPts val="0"/>
              </a:spcBef>
              <a:spcAft>
                <a:spcPts val="0"/>
              </a:spcAft>
              <a:buNone/>
            </a:pPr>
            <a:r>
              <a:rPr b="1" lang="en" sz="900">
                <a:solidFill>
                  <a:srgbClr val="000000"/>
                </a:solidFill>
                <a:highlight>
                  <a:srgbClr val="FFFFFF"/>
                </a:highlight>
                <a:latin typeface="Arial"/>
                <a:ea typeface="Arial"/>
                <a:cs typeface="Arial"/>
                <a:sym typeface="Arial"/>
              </a:rPr>
              <a:t>CRP Staff:</a:t>
            </a:r>
            <a:r>
              <a:rPr lang="en" sz="900">
                <a:solidFill>
                  <a:srgbClr val="000000"/>
                </a:solidFill>
                <a:highlight>
                  <a:srgbClr val="FFFFFF"/>
                </a:highlight>
                <a:latin typeface="Arial"/>
                <a:ea typeface="Arial"/>
                <a:cs typeface="Arial"/>
                <a:sym typeface="Arial"/>
              </a:rPr>
              <a:t> </a:t>
            </a:r>
            <a:r>
              <a:rPr lang="en" sz="700" u="sng">
                <a:solidFill>
                  <a:srgbClr val="000000"/>
                </a:solidFill>
                <a:highlight>
                  <a:srgbClr val="FFFFFF"/>
                </a:highlight>
                <a:latin typeface="Arial"/>
                <a:ea typeface="Arial"/>
                <a:cs typeface="Arial"/>
                <a:sym typeface="Arial"/>
              </a:rPr>
              <a:t>Joe Jo</a:t>
            </a:r>
            <a:endParaRPr sz="700" u="sng">
              <a:solidFill>
                <a:srgbClr val="000000"/>
              </a:solidFill>
              <a:highlight>
                <a:srgbClr val="FFFFFF"/>
              </a:highlight>
              <a:latin typeface="Arial"/>
              <a:ea typeface="Arial"/>
              <a:cs typeface="Arial"/>
              <a:sym typeface="Arial"/>
            </a:endParaRPr>
          </a:p>
          <a:p>
            <a:pPr indent="0" lvl="0" marL="0" rtl="0" algn="l">
              <a:spcBef>
                <a:spcPts val="0"/>
              </a:spcBef>
              <a:spcAft>
                <a:spcPts val="0"/>
              </a:spcAft>
              <a:buNone/>
            </a:pPr>
            <a:r>
              <a:rPr b="1" lang="en" sz="900">
                <a:solidFill>
                  <a:srgbClr val="000000"/>
                </a:solidFill>
                <a:highlight>
                  <a:srgbClr val="FFFFFF"/>
                </a:highlight>
                <a:latin typeface="Arial"/>
                <a:ea typeface="Arial"/>
                <a:cs typeface="Arial"/>
                <a:sym typeface="Arial"/>
              </a:rPr>
              <a:t>Employment Location:</a:t>
            </a:r>
            <a:r>
              <a:rPr lang="en" sz="900">
                <a:solidFill>
                  <a:srgbClr val="000000"/>
                </a:solidFill>
                <a:highlight>
                  <a:srgbClr val="FFFFFF"/>
                </a:highlight>
                <a:latin typeface="Arial"/>
                <a:ea typeface="Arial"/>
                <a:cs typeface="Arial"/>
                <a:sym typeface="Arial"/>
              </a:rPr>
              <a:t> </a:t>
            </a:r>
            <a:r>
              <a:rPr lang="en" sz="700" u="sng">
                <a:solidFill>
                  <a:srgbClr val="000000"/>
                </a:solidFill>
                <a:highlight>
                  <a:srgbClr val="FFFFFF"/>
                </a:highlight>
                <a:latin typeface="Arial"/>
                <a:ea typeface="Arial"/>
                <a:cs typeface="Arial"/>
                <a:sym typeface="Arial"/>
              </a:rPr>
              <a:t>ABC Drive, Voc City, IA 12345</a:t>
            </a:r>
            <a:endParaRPr sz="700">
              <a:solidFill>
                <a:srgbClr val="000000"/>
              </a:solidFill>
              <a:highlight>
                <a:srgbClr val="FFFFFF"/>
              </a:highlight>
              <a:latin typeface="Arial"/>
              <a:ea typeface="Arial"/>
              <a:cs typeface="Arial"/>
              <a:sym typeface="Arial"/>
            </a:endParaRPr>
          </a:p>
          <a:p>
            <a:pPr indent="0" lvl="0" marL="0" rtl="0" algn="l">
              <a:spcBef>
                <a:spcPts val="0"/>
              </a:spcBef>
              <a:spcAft>
                <a:spcPts val="0"/>
              </a:spcAft>
              <a:buNone/>
            </a:pPr>
            <a:r>
              <a:rPr b="1" lang="en" sz="900">
                <a:solidFill>
                  <a:srgbClr val="000000"/>
                </a:solidFill>
                <a:highlight>
                  <a:srgbClr val="FFFFFF"/>
                </a:highlight>
                <a:latin typeface="Arial"/>
                <a:ea typeface="Arial"/>
                <a:cs typeface="Arial"/>
                <a:sym typeface="Arial"/>
              </a:rPr>
              <a:t>Employment Start Date</a:t>
            </a:r>
            <a:r>
              <a:rPr lang="en" sz="900">
                <a:solidFill>
                  <a:srgbClr val="000000"/>
                </a:solidFill>
                <a:highlight>
                  <a:srgbClr val="FFFFFF"/>
                </a:highlight>
                <a:latin typeface="Arial"/>
                <a:ea typeface="Arial"/>
                <a:cs typeface="Arial"/>
                <a:sym typeface="Arial"/>
              </a:rPr>
              <a:t>: </a:t>
            </a:r>
            <a:r>
              <a:rPr lang="en" sz="700" u="sng">
                <a:solidFill>
                  <a:srgbClr val="000000"/>
                </a:solidFill>
                <a:highlight>
                  <a:srgbClr val="FFFFFF"/>
                </a:highlight>
                <a:latin typeface="Arial"/>
                <a:ea typeface="Arial"/>
                <a:cs typeface="Arial"/>
                <a:sym typeface="Arial"/>
              </a:rPr>
              <a:t>2/1/2019</a:t>
            </a:r>
            <a:endParaRPr sz="700" u="sng">
              <a:solidFill>
                <a:srgbClr val="000000"/>
              </a:solidFill>
              <a:highlight>
                <a:srgbClr val="FFFFFF"/>
              </a:highlight>
              <a:latin typeface="Arial"/>
              <a:ea typeface="Arial"/>
              <a:cs typeface="Arial"/>
              <a:sym typeface="Arial"/>
            </a:endParaRPr>
          </a:p>
          <a:p>
            <a:pPr indent="-285750" lvl="0" marL="457200" rtl="0" algn="l">
              <a:spcBef>
                <a:spcPts val="0"/>
              </a:spcBef>
              <a:spcAft>
                <a:spcPts val="0"/>
              </a:spcAft>
              <a:buClr>
                <a:srgbClr val="000000"/>
              </a:buClr>
              <a:buSzPts val="900"/>
              <a:buFont typeface="Arial"/>
              <a:buAutoNum type="arabicPeriod"/>
            </a:pPr>
            <a:r>
              <a:rPr b="1" lang="en" sz="900">
                <a:solidFill>
                  <a:srgbClr val="000000"/>
                </a:solidFill>
                <a:highlight>
                  <a:srgbClr val="FFFFFF"/>
                </a:highlight>
                <a:latin typeface="Arial"/>
                <a:ea typeface="Arial"/>
                <a:cs typeface="Arial"/>
                <a:sym typeface="Arial"/>
              </a:rPr>
              <a:t>A list of dates job coaching was provided:</a:t>
            </a:r>
            <a:r>
              <a:rPr lang="en" sz="900">
                <a:solidFill>
                  <a:srgbClr val="000000"/>
                </a:solidFill>
                <a:highlight>
                  <a:srgbClr val="FFFFFF"/>
                </a:highlight>
                <a:latin typeface="Arial"/>
                <a:ea typeface="Arial"/>
                <a:cs typeface="Arial"/>
                <a:sym typeface="Arial"/>
              </a:rPr>
              <a:t> </a:t>
            </a:r>
            <a:r>
              <a:rPr lang="en" sz="700" u="sng">
                <a:solidFill>
                  <a:srgbClr val="000000"/>
                </a:solidFill>
                <a:highlight>
                  <a:srgbClr val="FFFFFF"/>
                </a:highlight>
                <a:latin typeface="Arial"/>
                <a:ea typeface="Arial"/>
                <a:cs typeface="Arial"/>
                <a:sym typeface="Arial"/>
              </a:rPr>
              <a:t>2/1, </a:t>
            </a:r>
            <a:r>
              <a:rPr lang="en" sz="700" u="sng">
                <a:solidFill>
                  <a:srgbClr val="000000"/>
                </a:solidFill>
                <a:highlight>
                  <a:srgbClr val="FFFFFF"/>
                </a:highlight>
                <a:latin typeface="Arial"/>
                <a:ea typeface="Arial"/>
                <a:cs typeface="Arial"/>
                <a:sym typeface="Arial"/>
              </a:rPr>
              <a:t>2/3</a:t>
            </a:r>
            <a:r>
              <a:rPr lang="en" sz="700" u="sng">
                <a:solidFill>
                  <a:srgbClr val="000000"/>
                </a:solidFill>
                <a:highlight>
                  <a:srgbClr val="FFFFFF"/>
                </a:highlight>
                <a:latin typeface="Arial"/>
                <a:ea typeface="Arial"/>
                <a:cs typeface="Arial"/>
                <a:sym typeface="Arial"/>
              </a:rPr>
              <a:t>, </a:t>
            </a:r>
            <a:r>
              <a:rPr lang="en" sz="700" u="sng">
                <a:solidFill>
                  <a:srgbClr val="000000"/>
                </a:solidFill>
                <a:highlight>
                  <a:srgbClr val="FFFFFF"/>
                </a:highlight>
                <a:latin typeface="Arial"/>
                <a:ea typeface="Arial"/>
                <a:cs typeface="Arial"/>
                <a:sym typeface="Arial"/>
              </a:rPr>
              <a:t>2/5</a:t>
            </a:r>
            <a:endParaRPr sz="700" u="sng">
              <a:solidFill>
                <a:srgbClr val="000000"/>
              </a:solidFill>
              <a:highlight>
                <a:srgbClr val="FFFFFF"/>
              </a:highlight>
              <a:latin typeface="Arial"/>
              <a:ea typeface="Arial"/>
              <a:cs typeface="Arial"/>
              <a:sym typeface="Arial"/>
            </a:endParaRPr>
          </a:p>
          <a:p>
            <a:pPr indent="0" lvl="0" marL="457200" rtl="0" algn="l">
              <a:spcBef>
                <a:spcPts val="0"/>
              </a:spcBef>
              <a:spcAft>
                <a:spcPts val="0"/>
              </a:spcAft>
              <a:buNone/>
            </a:pPr>
            <a:r>
              <a:t/>
            </a:r>
            <a:endParaRPr sz="500" u="sng">
              <a:solidFill>
                <a:srgbClr val="000000"/>
              </a:solidFill>
              <a:highlight>
                <a:srgbClr val="FFFFFF"/>
              </a:highlight>
              <a:latin typeface="Arial"/>
              <a:ea typeface="Arial"/>
              <a:cs typeface="Arial"/>
              <a:sym typeface="Arial"/>
            </a:endParaRPr>
          </a:p>
          <a:p>
            <a:pPr indent="-285750" lvl="0" marL="457200" rtl="0" algn="l">
              <a:spcBef>
                <a:spcPts val="0"/>
              </a:spcBef>
              <a:spcAft>
                <a:spcPts val="0"/>
              </a:spcAft>
              <a:buClr>
                <a:srgbClr val="000000"/>
              </a:buClr>
              <a:buSzPts val="900"/>
              <a:buFont typeface="Arial"/>
              <a:buAutoNum type="arabicPeriod"/>
            </a:pPr>
            <a:r>
              <a:rPr b="1" lang="en" sz="900">
                <a:solidFill>
                  <a:srgbClr val="000000"/>
                </a:solidFill>
                <a:highlight>
                  <a:srgbClr val="FFFFFF"/>
                </a:highlight>
                <a:latin typeface="Arial"/>
                <a:ea typeface="Arial"/>
                <a:cs typeface="Arial"/>
                <a:sym typeface="Arial"/>
              </a:rPr>
              <a:t>Select the type of support provided to job candidate to become independent in employment. (Select all that apply):</a:t>
            </a:r>
            <a:endParaRPr b="1" sz="900">
              <a:solidFill>
                <a:srgbClr val="000000"/>
              </a:solidFill>
              <a:highlight>
                <a:srgbClr val="FFFFFF"/>
              </a:highlight>
              <a:latin typeface="Arial"/>
              <a:ea typeface="Arial"/>
              <a:cs typeface="Arial"/>
              <a:sym typeface="Arial"/>
            </a:endParaRPr>
          </a:p>
          <a:p>
            <a:pPr indent="-285750" lvl="0" marL="457200" rtl="0" algn="l">
              <a:spcBef>
                <a:spcPts val="0"/>
              </a:spcBef>
              <a:spcAft>
                <a:spcPts val="0"/>
              </a:spcAft>
              <a:buClr>
                <a:srgbClr val="000000"/>
              </a:buClr>
              <a:buSzPts val="900"/>
              <a:buFont typeface="Arial"/>
              <a:buChar char="❏"/>
            </a:pPr>
            <a:r>
              <a:rPr lang="en" sz="900">
                <a:solidFill>
                  <a:srgbClr val="000000"/>
                </a:solidFill>
                <a:highlight>
                  <a:srgbClr val="FFFFFF"/>
                </a:highlight>
                <a:latin typeface="Arial"/>
                <a:ea typeface="Arial"/>
                <a:cs typeface="Arial"/>
                <a:sym typeface="Arial"/>
              </a:rPr>
              <a:t>Accommodations</a:t>
            </a:r>
            <a:endParaRPr sz="900">
              <a:solidFill>
                <a:srgbClr val="000000"/>
              </a:solidFill>
              <a:highlight>
                <a:srgbClr val="FFFFFF"/>
              </a:highlight>
              <a:latin typeface="Arial"/>
              <a:ea typeface="Arial"/>
              <a:cs typeface="Arial"/>
              <a:sym typeface="Arial"/>
            </a:endParaRPr>
          </a:p>
          <a:p>
            <a:pPr indent="-285750" lvl="0" marL="457200" rtl="0" algn="l">
              <a:spcBef>
                <a:spcPts val="0"/>
              </a:spcBef>
              <a:spcAft>
                <a:spcPts val="0"/>
              </a:spcAft>
              <a:buClr>
                <a:srgbClr val="000000"/>
              </a:buClr>
              <a:buSzPts val="900"/>
              <a:buFont typeface="Arial"/>
              <a:buChar char="❏"/>
            </a:pPr>
            <a:r>
              <a:rPr lang="en" sz="900">
                <a:solidFill>
                  <a:srgbClr val="000000"/>
                </a:solidFill>
                <a:highlight>
                  <a:srgbClr val="FFFFFF"/>
                </a:highlight>
                <a:latin typeface="Arial"/>
                <a:ea typeface="Arial"/>
                <a:cs typeface="Arial"/>
                <a:sym typeface="Arial"/>
              </a:rPr>
              <a:t>Co-Worker Training</a:t>
            </a:r>
            <a:endParaRPr sz="900">
              <a:solidFill>
                <a:srgbClr val="000000"/>
              </a:solidFill>
              <a:highlight>
                <a:srgbClr val="FFFFFF"/>
              </a:highlight>
              <a:latin typeface="Arial"/>
              <a:ea typeface="Arial"/>
              <a:cs typeface="Arial"/>
              <a:sym typeface="Arial"/>
            </a:endParaRPr>
          </a:p>
          <a:p>
            <a:pPr indent="-285750" lvl="0" marL="457200" rtl="0" algn="l">
              <a:spcBef>
                <a:spcPts val="0"/>
              </a:spcBef>
              <a:spcAft>
                <a:spcPts val="0"/>
              </a:spcAft>
              <a:buClr>
                <a:srgbClr val="000000"/>
              </a:buClr>
              <a:buSzPts val="900"/>
              <a:buFont typeface="Arial"/>
              <a:buChar char="❏"/>
            </a:pPr>
            <a:r>
              <a:rPr lang="en" sz="900">
                <a:solidFill>
                  <a:srgbClr val="000000"/>
                </a:solidFill>
                <a:highlight>
                  <a:srgbClr val="FFFFFF"/>
                </a:highlight>
                <a:latin typeface="Arial"/>
                <a:ea typeface="Arial"/>
                <a:cs typeface="Arial"/>
                <a:sym typeface="Arial"/>
              </a:rPr>
              <a:t>Job Training</a:t>
            </a:r>
            <a:endParaRPr sz="900">
              <a:solidFill>
                <a:srgbClr val="000000"/>
              </a:solidFill>
              <a:highlight>
                <a:srgbClr val="FFFFFF"/>
              </a:highlight>
              <a:latin typeface="Arial"/>
              <a:ea typeface="Arial"/>
              <a:cs typeface="Arial"/>
              <a:sym typeface="Arial"/>
            </a:endParaRPr>
          </a:p>
          <a:p>
            <a:pPr indent="0" lvl="0" marL="0" rtl="0" algn="l">
              <a:spcBef>
                <a:spcPts val="0"/>
              </a:spcBef>
              <a:spcAft>
                <a:spcPts val="0"/>
              </a:spcAft>
              <a:buNone/>
            </a:pPr>
            <a:r>
              <a:t/>
            </a:r>
            <a:endParaRPr sz="700">
              <a:solidFill>
                <a:srgbClr val="000000"/>
              </a:solidFill>
              <a:highlight>
                <a:srgbClr val="FFFFFF"/>
              </a:highlight>
              <a:latin typeface="Arial"/>
              <a:ea typeface="Arial"/>
              <a:cs typeface="Arial"/>
              <a:sym typeface="Arial"/>
            </a:endParaRPr>
          </a:p>
          <a:p>
            <a:pPr indent="-285750" lvl="0" marL="457200" rtl="0" algn="l">
              <a:spcBef>
                <a:spcPts val="0"/>
              </a:spcBef>
              <a:spcAft>
                <a:spcPts val="0"/>
              </a:spcAft>
              <a:buClr>
                <a:srgbClr val="000000"/>
              </a:buClr>
              <a:buSzPts val="900"/>
              <a:buFont typeface="Arial"/>
              <a:buAutoNum type="arabicPeriod"/>
            </a:pPr>
            <a:r>
              <a:rPr b="1" lang="en" sz="900">
                <a:solidFill>
                  <a:srgbClr val="000000"/>
                </a:solidFill>
                <a:highlight>
                  <a:srgbClr val="FFFFFF"/>
                </a:highlight>
                <a:latin typeface="Arial"/>
                <a:ea typeface="Arial"/>
                <a:cs typeface="Arial"/>
                <a:sym typeface="Arial"/>
              </a:rPr>
              <a:t>Employment Barriers Addressed:</a:t>
            </a:r>
            <a:endParaRPr b="1" sz="900">
              <a:solidFill>
                <a:srgbClr val="000000"/>
              </a:solidFill>
              <a:highlight>
                <a:srgbClr val="FFFFFF"/>
              </a:highlight>
              <a:latin typeface="Arial"/>
              <a:ea typeface="Arial"/>
              <a:cs typeface="Arial"/>
              <a:sym typeface="Arial"/>
            </a:endParaRPr>
          </a:p>
          <a:p>
            <a:pPr indent="-285750" lvl="0" marL="457200" rtl="0" algn="l">
              <a:spcBef>
                <a:spcPts val="0"/>
              </a:spcBef>
              <a:spcAft>
                <a:spcPts val="0"/>
              </a:spcAft>
              <a:buClr>
                <a:srgbClr val="000000"/>
              </a:buClr>
              <a:buSzPts val="900"/>
              <a:buFont typeface="Arial"/>
              <a:buChar char="❏"/>
            </a:pPr>
            <a:r>
              <a:rPr lang="en" sz="900">
                <a:solidFill>
                  <a:srgbClr val="000000"/>
                </a:solidFill>
                <a:highlight>
                  <a:srgbClr val="FFFFFF"/>
                </a:highlight>
                <a:latin typeface="Arial"/>
                <a:ea typeface="Arial"/>
                <a:cs typeface="Arial"/>
                <a:sym typeface="Arial"/>
              </a:rPr>
              <a:t>Attendance</a:t>
            </a:r>
            <a:endParaRPr sz="900">
              <a:solidFill>
                <a:srgbClr val="000000"/>
              </a:solidFill>
              <a:highlight>
                <a:srgbClr val="FFFFFF"/>
              </a:highlight>
              <a:latin typeface="Arial"/>
              <a:ea typeface="Arial"/>
              <a:cs typeface="Arial"/>
              <a:sym typeface="Arial"/>
            </a:endParaRPr>
          </a:p>
          <a:p>
            <a:pPr indent="-285750" lvl="0" marL="457200" rtl="0" algn="l">
              <a:spcBef>
                <a:spcPts val="0"/>
              </a:spcBef>
              <a:spcAft>
                <a:spcPts val="0"/>
              </a:spcAft>
              <a:buClr>
                <a:srgbClr val="000000"/>
              </a:buClr>
              <a:buSzPts val="900"/>
              <a:buFont typeface="Arial"/>
              <a:buChar char="❏"/>
            </a:pPr>
            <a:r>
              <a:rPr lang="en" sz="900">
                <a:solidFill>
                  <a:srgbClr val="000000"/>
                </a:solidFill>
                <a:highlight>
                  <a:srgbClr val="FFFFFF"/>
                </a:highlight>
                <a:latin typeface="Arial"/>
                <a:ea typeface="Arial"/>
                <a:cs typeface="Arial"/>
                <a:sym typeface="Arial"/>
              </a:rPr>
              <a:t>Co-Worker Interaction</a:t>
            </a:r>
            <a:endParaRPr sz="900">
              <a:solidFill>
                <a:srgbClr val="000000"/>
              </a:solidFill>
              <a:highlight>
                <a:srgbClr val="FFFFFF"/>
              </a:highlight>
              <a:latin typeface="Arial"/>
              <a:ea typeface="Arial"/>
              <a:cs typeface="Arial"/>
              <a:sym typeface="Arial"/>
            </a:endParaRPr>
          </a:p>
          <a:p>
            <a:pPr indent="-285750" lvl="0" marL="457200" rtl="0" algn="l">
              <a:spcBef>
                <a:spcPts val="0"/>
              </a:spcBef>
              <a:spcAft>
                <a:spcPts val="0"/>
              </a:spcAft>
              <a:buClr>
                <a:srgbClr val="000000"/>
              </a:buClr>
              <a:buSzPts val="900"/>
              <a:buFont typeface="Arial"/>
              <a:buChar char="❏"/>
            </a:pPr>
            <a:r>
              <a:rPr lang="en" sz="900">
                <a:solidFill>
                  <a:srgbClr val="000000"/>
                </a:solidFill>
                <a:highlight>
                  <a:srgbClr val="FFFFFF"/>
                </a:highlight>
                <a:latin typeface="Arial"/>
                <a:ea typeface="Arial"/>
                <a:cs typeface="Arial"/>
                <a:sym typeface="Arial"/>
              </a:rPr>
              <a:t>Task Related</a:t>
            </a:r>
            <a:endParaRPr sz="900">
              <a:solidFill>
                <a:srgbClr val="000000"/>
              </a:solidFill>
              <a:highlight>
                <a:srgbClr val="FFFFFF"/>
              </a:highlight>
              <a:latin typeface="Arial"/>
              <a:ea typeface="Arial"/>
              <a:cs typeface="Arial"/>
              <a:sym typeface="Arial"/>
            </a:endParaRPr>
          </a:p>
          <a:p>
            <a:pPr indent="-285750" lvl="0" marL="457200" rtl="0" algn="l">
              <a:spcBef>
                <a:spcPts val="0"/>
              </a:spcBef>
              <a:spcAft>
                <a:spcPts val="0"/>
              </a:spcAft>
              <a:buClr>
                <a:srgbClr val="000000"/>
              </a:buClr>
              <a:buSzPts val="900"/>
              <a:buFont typeface="Arial"/>
              <a:buChar char="❏"/>
            </a:pPr>
            <a:r>
              <a:rPr lang="en" sz="900">
                <a:solidFill>
                  <a:srgbClr val="000000"/>
                </a:solidFill>
                <a:highlight>
                  <a:srgbClr val="FFFFFF"/>
                </a:highlight>
                <a:latin typeface="Arial"/>
                <a:ea typeface="Arial"/>
                <a:cs typeface="Arial"/>
                <a:sym typeface="Arial"/>
              </a:rPr>
              <a:t>Punctuality</a:t>
            </a:r>
            <a:endParaRPr sz="900">
              <a:solidFill>
                <a:srgbClr val="000000"/>
              </a:solidFill>
              <a:highlight>
                <a:srgbClr val="FFFFFF"/>
              </a:highlight>
              <a:latin typeface="Arial"/>
              <a:ea typeface="Arial"/>
              <a:cs typeface="Arial"/>
              <a:sym typeface="Arial"/>
            </a:endParaRPr>
          </a:p>
          <a:p>
            <a:pPr indent="0" lvl="0" marL="0" rtl="0" algn="l">
              <a:spcBef>
                <a:spcPts val="0"/>
              </a:spcBef>
              <a:spcAft>
                <a:spcPts val="0"/>
              </a:spcAft>
              <a:buNone/>
            </a:pPr>
            <a:r>
              <a:t/>
            </a:r>
            <a:endParaRPr sz="700">
              <a:solidFill>
                <a:srgbClr val="000000"/>
              </a:solidFill>
              <a:highlight>
                <a:srgbClr val="FFFFFF"/>
              </a:highlight>
              <a:latin typeface="Arial"/>
              <a:ea typeface="Arial"/>
              <a:cs typeface="Arial"/>
              <a:sym typeface="Arial"/>
            </a:endParaRPr>
          </a:p>
          <a:p>
            <a:pPr indent="-285750" lvl="0" marL="457200" rtl="0" algn="l">
              <a:spcBef>
                <a:spcPts val="0"/>
              </a:spcBef>
              <a:spcAft>
                <a:spcPts val="0"/>
              </a:spcAft>
              <a:buClr>
                <a:srgbClr val="000000"/>
              </a:buClr>
              <a:buSzPts val="900"/>
              <a:buFont typeface="Arial"/>
              <a:buAutoNum type="arabicPeriod"/>
            </a:pPr>
            <a:r>
              <a:rPr b="1" lang="en" sz="900">
                <a:solidFill>
                  <a:srgbClr val="000000"/>
                </a:solidFill>
                <a:highlight>
                  <a:srgbClr val="FFFFFF"/>
                </a:highlight>
                <a:latin typeface="Arial"/>
                <a:ea typeface="Arial"/>
                <a:cs typeface="Arial"/>
                <a:sym typeface="Arial"/>
              </a:rPr>
              <a:t>Discussed strategies to address issues identified in #2 and #3</a:t>
            </a:r>
            <a:endParaRPr b="1" sz="900">
              <a:solidFill>
                <a:srgbClr val="000000"/>
              </a:solidFill>
              <a:highlight>
                <a:srgbClr val="FFFFFF"/>
              </a:highlight>
              <a:latin typeface="Arial"/>
              <a:ea typeface="Arial"/>
              <a:cs typeface="Arial"/>
              <a:sym typeface="Arial"/>
            </a:endParaRPr>
          </a:p>
          <a:p>
            <a:pPr indent="0" lvl="0" marL="457200" rtl="0" algn="l">
              <a:spcBef>
                <a:spcPts val="0"/>
              </a:spcBef>
              <a:spcAft>
                <a:spcPts val="0"/>
              </a:spcAft>
              <a:buNone/>
            </a:pPr>
            <a:r>
              <a:rPr lang="en" sz="700" u="sng">
                <a:solidFill>
                  <a:srgbClr val="000000"/>
                </a:solidFill>
                <a:highlight>
                  <a:srgbClr val="FFFFFF"/>
                </a:highlight>
                <a:latin typeface="Arial"/>
                <a:ea typeface="Arial"/>
                <a:cs typeface="Arial"/>
                <a:sym typeface="Arial"/>
              </a:rPr>
              <a:t>2/1, 10:30a-2p.</a:t>
            </a:r>
            <a:r>
              <a:rPr lang="en" sz="700">
                <a:solidFill>
                  <a:srgbClr val="000000"/>
                </a:solidFill>
                <a:highlight>
                  <a:srgbClr val="FFFFFF"/>
                </a:highlight>
                <a:latin typeface="Arial"/>
                <a:ea typeface="Arial"/>
                <a:cs typeface="Arial"/>
                <a:sym typeface="Arial"/>
              </a:rPr>
              <a:t> JC in good spirits, excited for 1st day of work. JC is shown how to clean tables vs chairs before lunch rush &amp; as patrons left the tables. JC also learned to sort silverwares from cups and plates and solid foods from liquids and napkins. JC went on break and had a snack with medication, checked social media, and coach had to prompt JC to return to work. At the end of the day, supervisor and coach praised JC for good work and thanked JC for the help with taking the overloaded silverware containers to the back to be washed. Coach reminded JC of starting a regular work schedule starting 2nd day of work.</a:t>
            </a:r>
            <a:endParaRPr sz="700">
              <a:solidFill>
                <a:srgbClr val="000000"/>
              </a:solidFill>
              <a:highlight>
                <a:srgbClr val="FFFFFF"/>
              </a:highlight>
              <a:latin typeface="Arial"/>
              <a:ea typeface="Arial"/>
              <a:cs typeface="Arial"/>
              <a:sym typeface="Arial"/>
            </a:endParaRPr>
          </a:p>
          <a:p>
            <a:pPr indent="0" lvl="0" marL="457200" rtl="0" algn="l">
              <a:spcBef>
                <a:spcPts val="0"/>
              </a:spcBef>
              <a:spcAft>
                <a:spcPts val="0"/>
              </a:spcAft>
              <a:buNone/>
            </a:pPr>
            <a:r>
              <a:rPr lang="en" sz="700" u="sng">
                <a:solidFill>
                  <a:srgbClr val="000000"/>
                </a:solidFill>
                <a:highlight>
                  <a:srgbClr val="FFFFFF"/>
                </a:highlight>
                <a:latin typeface="Arial"/>
                <a:ea typeface="Arial"/>
                <a:cs typeface="Arial"/>
                <a:sym typeface="Arial"/>
              </a:rPr>
              <a:t>2/3, 11a-2p</a:t>
            </a:r>
            <a:r>
              <a:rPr lang="en" sz="700">
                <a:solidFill>
                  <a:srgbClr val="000000"/>
                </a:solidFill>
                <a:highlight>
                  <a:srgbClr val="FFFFFF"/>
                </a:highlight>
                <a:latin typeface="Arial"/>
                <a:ea typeface="Arial"/>
                <a:cs typeface="Arial"/>
                <a:sym typeface="Arial"/>
              </a:rPr>
              <a:t>. JC in good spirits, arrived 5 minutes early to work. JC knew where to go and get supplies to start cleaning right away. JC struggles with talking to patrons and still working. Coach had to redirect JC to get back on task. JC is proactive with tasks; didn’t need lead to tell her to do something if she saw it needed attention. Had break with co-worker who is great support for JC. JC is on her own tomorrow.</a:t>
            </a:r>
            <a:endParaRPr sz="700">
              <a:solidFill>
                <a:srgbClr val="000000"/>
              </a:solidFill>
              <a:highlight>
                <a:srgbClr val="FFFFFF"/>
              </a:highlight>
              <a:latin typeface="Arial"/>
              <a:ea typeface="Arial"/>
              <a:cs typeface="Arial"/>
              <a:sym typeface="Arial"/>
            </a:endParaRPr>
          </a:p>
          <a:p>
            <a:pPr indent="0" lvl="0" marL="457200" rtl="0" algn="l">
              <a:spcBef>
                <a:spcPts val="0"/>
              </a:spcBef>
              <a:spcAft>
                <a:spcPts val="0"/>
              </a:spcAft>
              <a:buNone/>
            </a:pPr>
            <a:r>
              <a:rPr lang="en" sz="700" u="sng">
                <a:solidFill>
                  <a:srgbClr val="000000"/>
                </a:solidFill>
                <a:highlight>
                  <a:srgbClr val="FFFFFF"/>
                </a:highlight>
                <a:latin typeface="Arial"/>
                <a:ea typeface="Arial"/>
                <a:cs typeface="Arial"/>
                <a:sym typeface="Arial"/>
              </a:rPr>
              <a:t>2/5, 10:45a-2p.</a:t>
            </a:r>
            <a:r>
              <a:rPr lang="en" sz="700">
                <a:solidFill>
                  <a:srgbClr val="000000"/>
                </a:solidFill>
                <a:highlight>
                  <a:srgbClr val="FFFFFF"/>
                </a:highlight>
                <a:latin typeface="Arial"/>
                <a:ea typeface="Arial"/>
                <a:cs typeface="Arial"/>
                <a:sym typeface="Arial"/>
              </a:rPr>
              <a:t> JC in good spirits, arrived 15 minutes early to work because car broke down and mom provided transportation. JC can use the bus but did not want to. Talked to JC about how it went yesterday without coach. JC &amp; supervisor reported it being ok. JC started work promptly at 11 and had better focus with staying on task. No longer checks social media, because she forgets to get back to work. The team agrees that JC no longer needs coach. She has good natural supports and was able to use it yesterday.</a:t>
            </a:r>
            <a:endParaRPr sz="900">
              <a:solidFill>
                <a:srgbClr val="000000"/>
              </a:solidFill>
              <a:highlight>
                <a:srgbClr val="FFFFFF"/>
              </a:highlight>
              <a:latin typeface="Arial"/>
              <a:ea typeface="Arial"/>
              <a:cs typeface="Arial"/>
              <a:sym typeface="Arial"/>
            </a:endParaRPr>
          </a:p>
        </p:txBody>
      </p:sp>
      <p:sp>
        <p:nvSpPr>
          <p:cNvPr id="335" name="Google Shape;335;p52"/>
          <p:cNvSpPr/>
          <p:nvPr/>
        </p:nvSpPr>
        <p:spPr>
          <a:xfrm>
            <a:off x="7833850" y="1490950"/>
            <a:ext cx="1201800" cy="551100"/>
          </a:xfrm>
          <a:prstGeom prst="rect">
            <a:avLst/>
          </a:prstGeom>
          <a:noFill/>
          <a:ln>
            <a:noFill/>
          </a:ln>
        </p:spPr>
        <p:txBody>
          <a:bodyPr anchorCtr="0" anchor="ctr" bIns="91425" lIns="91425" spcFirstLastPara="1" rIns="91425" wrap="square" tIns="91425">
            <a:noAutofit/>
          </a:bodyPr>
          <a:lstStyle/>
          <a:p>
            <a:pPr indent="-285750" lvl="0" marL="457200" rtl="0" algn="l">
              <a:lnSpc>
                <a:spcPct val="115000"/>
              </a:lnSpc>
              <a:spcBef>
                <a:spcPts val="0"/>
              </a:spcBef>
              <a:spcAft>
                <a:spcPts val="0"/>
              </a:spcAft>
              <a:buClr>
                <a:srgbClr val="000000"/>
              </a:buClr>
              <a:buSzPts val="900"/>
              <a:buFont typeface="Arial"/>
              <a:buChar char="❏"/>
            </a:pPr>
            <a:r>
              <a:rPr lang="en" sz="900">
                <a:highlight>
                  <a:srgbClr val="FFFFFF"/>
                </a:highlight>
              </a:rPr>
              <a:t>Other:</a:t>
            </a:r>
            <a:endParaRPr sz="900">
              <a:highlight>
                <a:srgbClr val="FFFFFF"/>
              </a:highlight>
            </a:endParaRPr>
          </a:p>
          <a:p>
            <a:pPr indent="-285750" lvl="0" marL="457200" rtl="0" algn="l">
              <a:lnSpc>
                <a:spcPct val="115000"/>
              </a:lnSpc>
              <a:spcBef>
                <a:spcPts val="0"/>
              </a:spcBef>
              <a:spcAft>
                <a:spcPts val="0"/>
              </a:spcAft>
              <a:buClr>
                <a:srgbClr val="000000"/>
              </a:buClr>
              <a:buSzPts val="900"/>
              <a:buFont typeface="Arial"/>
              <a:buChar char="❏"/>
            </a:pPr>
            <a:r>
              <a:rPr lang="en" sz="900">
                <a:highlight>
                  <a:srgbClr val="FFFFFF"/>
                </a:highlight>
              </a:rPr>
              <a:t>Advocacy</a:t>
            </a:r>
            <a:endParaRPr sz="900">
              <a:highlight>
                <a:srgbClr val="FFFFFF"/>
              </a:highlight>
            </a:endParaRPr>
          </a:p>
          <a:p>
            <a:pPr indent="-285750" lvl="0" marL="457200" rtl="0" algn="l">
              <a:lnSpc>
                <a:spcPct val="115000"/>
              </a:lnSpc>
              <a:spcBef>
                <a:spcPts val="0"/>
              </a:spcBef>
              <a:spcAft>
                <a:spcPts val="0"/>
              </a:spcAft>
              <a:buClr>
                <a:srgbClr val="000000"/>
              </a:buClr>
              <a:buSzPts val="900"/>
              <a:buFont typeface="Arial"/>
              <a:buChar char="❏"/>
            </a:pPr>
            <a:r>
              <a:rPr lang="en" sz="900">
                <a:highlight>
                  <a:srgbClr val="FFFFFF"/>
                </a:highlight>
              </a:rPr>
              <a:t>Soft-Skills</a:t>
            </a:r>
            <a:endParaRPr/>
          </a:p>
        </p:txBody>
      </p:sp>
      <p:sp>
        <p:nvSpPr>
          <p:cNvPr id="336" name="Google Shape;336;p52"/>
          <p:cNvSpPr/>
          <p:nvPr/>
        </p:nvSpPr>
        <p:spPr>
          <a:xfrm>
            <a:off x="5977200" y="1405075"/>
            <a:ext cx="2114400" cy="782100"/>
          </a:xfrm>
          <a:prstGeom prst="rect">
            <a:avLst/>
          </a:prstGeom>
          <a:noFill/>
          <a:ln>
            <a:noFill/>
          </a:ln>
        </p:spPr>
        <p:txBody>
          <a:bodyPr anchorCtr="0" anchor="ctr" bIns="91425" lIns="91425" spcFirstLastPara="1" rIns="91425" wrap="square" tIns="91425">
            <a:noAutofit/>
          </a:bodyPr>
          <a:lstStyle/>
          <a:p>
            <a:pPr indent="-285750" lvl="0" marL="457200" rtl="0" algn="l">
              <a:lnSpc>
                <a:spcPct val="115000"/>
              </a:lnSpc>
              <a:spcBef>
                <a:spcPts val="0"/>
              </a:spcBef>
              <a:spcAft>
                <a:spcPts val="0"/>
              </a:spcAft>
              <a:buClr>
                <a:srgbClr val="000000"/>
              </a:buClr>
              <a:buSzPts val="900"/>
              <a:buFont typeface="Arial"/>
              <a:buChar char="❏"/>
            </a:pPr>
            <a:r>
              <a:rPr lang="en" sz="900">
                <a:highlight>
                  <a:srgbClr val="FFFFFF"/>
                </a:highlight>
              </a:rPr>
              <a:t>Assistance with Communication</a:t>
            </a:r>
            <a:endParaRPr sz="900">
              <a:highlight>
                <a:srgbClr val="FFFFFF"/>
              </a:highlight>
            </a:endParaRPr>
          </a:p>
          <a:p>
            <a:pPr indent="-285750" lvl="0" marL="457200" rtl="0" algn="l">
              <a:lnSpc>
                <a:spcPct val="115000"/>
              </a:lnSpc>
              <a:spcBef>
                <a:spcPts val="0"/>
              </a:spcBef>
              <a:spcAft>
                <a:spcPts val="0"/>
              </a:spcAft>
              <a:buClr>
                <a:srgbClr val="000000"/>
              </a:buClr>
              <a:buSzPts val="900"/>
              <a:buFont typeface="Arial"/>
              <a:buChar char="❏"/>
            </a:pPr>
            <a:r>
              <a:rPr lang="en" sz="900">
                <a:highlight>
                  <a:srgbClr val="FFFFFF"/>
                </a:highlight>
              </a:rPr>
              <a:t>Natural Supports Training</a:t>
            </a:r>
            <a:endParaRPr/>
          </a:p>
        </p:txBody>
      </p:sp>
      <p:sp>
        <p:nvSpPr>
          <p:cNvPr id="337" name="Google Shape;337;p52"/>
          <p:cNvSpPr/>
          <p:nvPr/>
        </p:nvSpPr>
        <p:spPr>
          <a:xfrm>
            <a:off x="5977200" y="2300600"/>
            <a:ext cx="1509000" cy="650700"/>
          </a:xfrm>
          <a:prstGeom prst="rect">
            <a:avLst/>
          </a:prstGeom>
          <a:noFill/>
          <a:ln>
            <a:noFill/>
          </a:ln>
        </p:spPr>
        <p:txBody>
          <a:bodyPr anchorCtr="0" anchor="ctr" bIns="91425" lIns="91425" spcFirstLastPara="1" rIns="91425" wrap="square" tIns="91425">
            <a:noAutofit/>
          </a:bodyPr>
          <a:lstStyle/>
          <a:p>
            <a:pPr indent="-285750" lvl="0" marL="457200" rtl="0" algn="l">
              <a:lnSpc>
                <a:spcPct val="115000"/>
              </a:lnSpc>
              <a:spcBef>
                <a:spcPts val="0"/>
              </a:spcBef>
              <a:spcAft>
                <a:spcPts val="0"/>
              </a:spcAft>
              <a:buClr>
                <a:srgbClr val="000000"/>
              </a:buClr>
              <a:buSzPts val="900"/>
              <a:buFont typeface="Arial"/>
              <a:buChar char="❏"/>
            </a:pPr>
            <a:r>
              <a:rPr lang="en" sz="900">
                <a:highlight>
                  <a:srgbClr val="FFFFFF"/>
                </a:highlight>
              </a:rPr>
              <a:t>Appearance</a:t>
            </a:r>
            <a:endParaRPr sz="900">
              <a:highlight>
                <a:srgbClr val="FFFFFF"/>
              </a:highlight>
            </a:endParaRPr>
          </a:p>
          <a:p>
            <a:pPr indent="-285750" lvl="0" marL="457200" rtl="0" algn="l">
              <a:lnSpc>
                <a:spcPct val="115000"/>
              </a:lnSpc>
              <a:spcBef>
                <a:spcPts val="0"/>
              </a:spcBef>
              <a:spcAft>
                <a:spcPts val="0"/>
              </a:spcAft>
              <a:buClr>
                <a:srgbClr val="000000"/>
              </a:buClr>
              <a:buSzPts val="900"/>
              <a:buFont typeface="Arial"/>
              <a:buChar char="❏"/>
            </a:pPr>
            <a:r>
              <a:rPr lang="en" sz="900">
                <a:highlight>
                  <a:srgbClr val="FFFFFF"/>
                </a:highlight>
              </a:rPr>
              <a:t>Communication</a:t>
            </a:r>
            <a:endParaRPr sz="900">
              <a:highlight>
                <a:srgbClr val="FFFFFF"/>
              </a:highlight>
            </a:endParaRPr>
          </a:p>
          <a:p>
            <a:pPr indent="-285750" lvl="0" marL="457200" rtl="0" algn="l">
              <a:lnSpc>
                <a:spcPct val="115000"/>
              </a:lnSpc>
              <a:spcBef>
                <a:spcPts val="0"/>
              </a:spcBef>
              <a:spcAft>
                <a:spcPts val="0"/>
              </a:spcAft>
              <a:buClr>
                <a:srgbClr val="000000"/>
              </a:buClr>
              <a:buSzPts val="900"/>
              <a:buFont typeface="Arial"/>
              <a:buChar char="❏"/>
            </a:pPr>
            <a:r>
              <a:rPr lang="en" sz="900">
                <a:highlight>
                  <a:srgbClr val="FFFFFF"/>
                </a:highlight>
              </a:rPr>
              <a:t>Transportation</a:t>
            </a:r>
            <a:endParaRPr sz="900">
              <a:highlight>
                <a:srgbClr val="FFFFFF"/>
              </a:highlight>
            </a:endParaRPr>
          </a:p>
          <a:p>
            <a:pPr indent="-285750" lvl="0" marL="457200" rtl="0" algn="l">
              <a:lnSpc>
                <a:spcPct val="115000"/>
              </a:lnSpc>
              <a:spcBef>
                <a:spcPts val="0"/>
              </a:spcBef>
              <a:spcAft>
                <a:spcPts val="0"/>
              </a:spcAft>
              <a:buClr>
                <a:srgbClr val="000000"/>
              </a:buClr>
              <a:buSzPts val="900"/>
              <a:buFont typeface="Arial"/>
              <a:buChar char="❏"/>
            </a:pPr>
            <a:r>
              <a:rPr lang="en" sz="900">
                <a:highlight>
                  <a:srgbClr val="FFFFFF"/>
                </a:highlight>
              </a:rPr>
              <a:t>Soft-Skills</a:t>
            </a:r>
            <a:endParaRPr/>
          </a:p>
        </p:txBody>
      </p:sp>
      <p:sp>
        <p:nvSpPr>
          <p:cNvPr id="338" name="Google Shape;338;p52"/>
          <p:cNvSpPr/>
          <p:nvPr/>
        </p:nvSpPr>
        <p:spPr>
          <a:xfrm>
            <a:off x="7608250" y="2255425"/>
            <a:ext cx="1427400" cy="352500"/>
          </a:xfrm>
          <a:prstGeom prst="rect">
            <a:avLst/>
          </a:prstGeom>
          <a:noFill/>
          <a:ln>
            <a:noFill/>
          </a:ln>
        </p:spPr>
        <p:txBody>
          <a:bodyPr anchorCtr="0" anchor="ctr" bIns="91425" lIns="91425" spcFirstLastPara="1" rIns="91425" wrap="square" tIns="91425">
            <a:noAutofit/>
          </a:bodyPr>
          <a:lstStyle/>
          <a:p>
            <a:pPr indent="-285750" lvl="0" marL="457200" rtl="0" algn="l">
              <a:lnSpc>
                <a:spcPct val="115000"/>
              </a:lnSpc>
              <a:spcBef>
                <a:spcPts val="0"/>
              </a:spcBef>
              <a:spcAft>
                <a:spcPts val="0"/>
              </a:spcAft>
              <a:buClr>
                <a:srgbClr val="000000"/>
              </a:buClr>
              <a:buSzPts val="900"/>
              <a:buFont typeface="Arial"/>
              <a:buChar char="❏"/>
            </a:pPr>
            <a:r>
              <a:rPr lang="en" sz="900">
                <a:highlight>
                  <a:srgbClr val="FFFFFF"/>
                </a:highlight>
              </a:rPr>
              <a:t>Other:</a:t>
            </a:r>
            <a:endParaRPr sz="900">
              <a:highlight>
                <a:srgbClr val="FFFFFF"/>
              </a:highlight>
            </a:endParaRPr>
          </a:p>
          <a:p>
            <a:pPr indent="-285750" lvl="0" marL="457200" rtl="0" algn="l">
              <a:lnSpc>
                <a:spcPct val="115000"/>
              </a:lnSpc>
              <a:spcBef>
                <a:spcPts val="0"/>
              </a:spcBef>
              <a:spcAft>
                <a:spcPts val="0"/>
              </a:spcAft>
              <a:buClr>
                <a:srgbClr val="000000"/>
              </a:buClr>
              <a:buSzPts val="900"/>
              <a:buFont typeface="Arial"/>
              <a:buChar char="❏"/>
            </a:pPr>
            <a:r>
              <a:rPr lang="en" sz="900">
                <a:highlight>
                  <a:srgbClr val="FFFFFF"/>
                </a:highlight>
              </a:rPr>
              <a:t>Mental Health</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53"/>
          <p:cNvSpPr txBox="1"/>
          <p:nvPr>
            <p:ph type="title"/>
          </p:nvPr>
        </p:nvSpPr>
        <p:spPr>
          <a:xfrm>
            <a:off x="311725" y="275050"/>
            <a:ext cx="3706500" cy="142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Documentation of Job Coaching</a:t>
            </a:r>
            <a:endParaRPr/>
          </a:p>
        </p:txBody>
      </p:sp>
      <p:pic>
        <p:nvPicPr>
          <p:cNvPr id="344" name="Google Shape;344;p53"/>
          <p:cNvPicPr preferRelativeResize="0"/>
          <p:nvPr/>
        </p:nvPicPr>
        <p:blipFill rotWithShape="1">
          <a:blip r:embed="rId3">
            <a:alphaModFix/>
          </a:blip>
          <a:srcRect b="0" l="21875" r="21875" t="0"/>
          <a:stretch/>
        </p:blipFill>
        <p:spPr>
          <a:xfrm>
            <a:off x="606125" y="1856934"/>
            <a:ext cx="3117700" cy="3117674"/>
          </a:xfrm>
          <a:prstGeom prst="rect">
            <a:avLst/>
          </a:prstGeom>
          <a:noFill/>
          <a:ln>
            <a:noFill/>
          </a:ln>
        </p:spPr>
      </p:pic>
      <p:sp>
        <p:nvSpPr>
          <p:cNvPr id="345" name="Google Shape;345;p53"/>
          <p:cNvSpPr txBox="1"/>
          <p:nvPr>
            <p:ph idx="1" type="body"/>
          </p:nvPr>
        </p:nvSpPr>
        <p:spPr>
          <a:xfrm>
            <a:off x="4319400" y="0"/>
            <a:ext cx="4824600" cy="5143500"/>
          </a:xfrm>
          <a:prstGeom prst="rect">
            <a:avLst/>
          </a:prstGeom>
        </p:spPr>
        <p:txBody>
          <a:bodyPr anchorCtr="0" anchor="t" bIns="91425" lIns="91425" spcFirstLastPara="1" rIns="91425" wrap="square" tIns="91425">
            <a:noAutofit/>
          </a:bodyPr>
          <a:lstStyle/>
          <a:p>
            <a:pPr indent="-285750" lvl="0" marL="457200" rtl="0" algn="l">
              <a:spcBef>
                <a:spcPts val="0"/>
              </a:spcBef>
              <a:spcAft>
                <a:spcPts val="0"/>
              </a:spcAft>
              <a:buClr>
                <a:srgbClr val="000000"/>
              </a:buClr>
              <a:buSzPts val="900"/>
              <a:buFont typeface="Arial"/>
              <a:buAutoNum type="arabicPeriod" startAt="4"/>
            </a:pPr>
            <a:r>
              <a:rPr b="1" lang="en" sz="900">
                <a:solidFill>
                  <a:srgbClr val="000000"/>
                </a:solidFill>
                <a:highlight>
                  <a:srgbClr val="FFFFFF"/>
                </a:highlight>
                <a:latin typeface="Arial"/>
                <a:ea typeface="Arial"/>
                <a:cs typeface="Arial"/>
                <a:sym typeface="Arial"/>
              </a:rPr>
              <a:t>Natural Supports Training Developed:</a:t>
            </a:r>
            <a:endParaRPr b="1" sz="900">
              <a:solidFill>
                <a:srgbClr val="000000"/>
              </a:solidFill>
              <a:highlight>
                <a:srgbClr val="FFFFFF"/>
              </a:highlight>
              <a:latin typeface="Arial"/>
              <a:ea typeface="Arial"/>
              <a:cs typeface="Arial"/>
              <a:sym typeface="Arial"/>
            </a:endParaRPr>
          </a:p>
          <a:p>
            <a:pPr indent="-285750" lvl="0" marL="457200" rtl="0" algn="l">
              <a:spcBef>
                <a:spcPts val="0"/>
              </a:spcBef>
              <a:spcAft>
                <a:spcPts val="0"/>
              </a:spcAft>
              <a:buClr>
                <a:srgbClr val="000000"/>
              </a:buClr>
              <a:buSzPts val="900"/>
              <a:buFont typeface="Arial"/>
              <a:buChar char="❏"/>
            </a:pPr>
            <a:r>
              <a:rPr lang="en" sz="900">
                <a:solidFill>
                  <a:srgbClr val="000000"/>
                </a:solidFill>
                <a:highlight>
                  <a:srgbClr val="FFFFFF"/>
                </a:highlight>
                <a:latin typeface="Arial"/>
                <a:ea typeface="Arial"/>
                <a:cs typeface="Arial"/>
                <a:sym typeface="Arial"/>
              </a:rPr>
              <a:t>Disability Awareness</a:t>
            </a:r>
            <a:endParaRPr sz="900">
              <a:solidFill>
                <a:srgbClr val="000000"/>
              </a:solidFill>
              <a:highlight>
                <a:srgbClr val="FFFFFF"/>
              </a:highlight>
              <a:latin typeface="Arial"/>
              <a:ea typeface="Arial"/>
              <a:cs typeface="Arial"/>
              <a:sym typeface="Arial"/>
            </a:endParaRPr>
          </a:p>
          <a:p>
            <a:pPr indent="-285750" lvl="0" marL="457200" rtl="0" algn="l">
              <a:spcBef>
                <a:spcPts val="0"/>
              </a:spcBef>
              <a:spcAft>
                <a:spcPts val="0"/>
              </a:spcAft>
              <a:buClr>
                <a:srgbClr val="000000"/>
              </a:buClr>
              <a:buSzPts val="900"/>
              <a:buFont typeface="Arial"/>
              <a:buChar char="❏"/>
            </a:pPr>
            <a:r>
              <a:rPr lang="en" sz="900">
                <a:solidFill>
                  <a:srgbClr val="000000"/>
                </a:solidFill>
                <a:highlight>
                  <a:srgbClr val="FFFFFF"/>
                </a:highlight>
                <a:latin typeface="Arial"/>
                <a:ea typeface="Arial"/>
                <a:cs typeface="Arial"/>
                <a:sym typeface="Arial"/>
              </a:rPr>
              <a:t>Workstation Design</a:t>
            </a:r>
            <a:endParaRPr sz="900">
              <a:solidFill>
                <a:srgbClr val="000000"/>
              </a:solidFill>
              <a:highlight>
                <a:srgbClr val="FFFFFF"/>
              </a:highlight>
              <a:latin typeface="Arial"/>
              <a:ea typeface="Arial"/>
              <a:cs typeface="Arial"/>
              <a:sym typeface="Arial"/>
            </a:endParaRPr>
          </a:p>
          <a:p>
            <a:pPr indent="-285750" lvl="0" marL="457200" rtl="0" algn="l">
              <a:spcBef>
                <a:spcPts val="0"/>
              </a:spcBef>
              <a:spcAft>
                <a:spcPts val="0"/>
              </a:spcAft>
              <a:buClr>
                <a:srgbClr val="000000"/>
              </a:buClr>
              <a:buSzPts val="900"/>
              <a:buFont typeface="Arial"/>
              <a:buChar char="❏"/>
            </a:pPr>
            <a:r>
              <a:rPr lang="en" sz="900">
                <a:solidFill>
                  <a:srgbClr val="000000"/>
                </a:solidFill>
                <a:highlight>
                  <a:srgbClr val="FFFFFF"/>
                </a:highlight>
                <a:latin typeface="Arial"/>
                <a:ea typeface="Arial"/>
                <a:cs typeface="Arial"/>
                <a:sym typeface="Arial"/>
              </a:rPr>
              <a:t>Strategies for Learning</a:t>
            </a:r>
            <a:endParaRPr sz="900">
              <a:solidFill>
                <a:srgbClr val="000000"/>
              </a:solidFill>
              <a:highlight>
                <a:srgbClr val="FFFFFF"/>
              </a:highlight>
              <a:latin typeface="Arial"/>
              <a:ea typeface="Arial"/>
              <a:cs typeface="Arial"/>
              <a:sym typeface="Arial"/>
            </a:endParaRPr>
          </a:p>
          <a:p>
            <a:pPr indent="-285750" lvl="0" marL="457200" rtl="0" algn="l">
              <a:spcBef>
                <a:spcPts val="0"/>
              </a:spcBef>
              <a:spcAft>
                <a:spcPts val="0"/>
              </a:spcAft>
              <a:buClr>
                <a:srgbClr val="000000"/>
              </a:buClr>
              <a:buSzPts val="900"/>
              <a:buFont typeface="Arial"/>
              <a:buChar char="❏"/>
            </a:pPr>
            <a:r>
              <a:rPr lang="en" sz="900">
                <a:solidFill>
                  <a:srgbClr val="000000"/>
                </a:solidFill>
                <a:highlight>
                  <a:srgbClr val="FFFFFF"/>
                </a:highlight>
                <a:latin typeface="Arial"/>
                <a:ea typeface="Arial"/>
                <a:cs typeface="Arial"/>
                <a:sym typeface="Arial"/>
              </a:rPr>
              <a:t>Reasonable Accommodations &amp; Assistive Technology</a:t>
            </a:r>
            <a:endParaRPr sz="900">
              <a:solidFill>
                <a:srgbClr val="000000"/>
              </a:solidFill>
              <a:highlight>
                <a:srgbClr val="FFFFFF"/>
              </a:highlight>
              <a:latin typeface="Arial"/>
              <a:ea typeface="Arial"/>
              <a:cs typeface="Arial"/>
              <a:sym typeface="Arial"/>
            </a:endParaRPr>
          </a:p>
          <a:p>
            <a:pPr indent="-285750" lvl="0" marL="457200" rtl="0" algn="l">
              <a:spcBef>
                <a:spcPts val="0"/>
              </a:spcBef>
              <a:spcAft>
                <a:spcPts val="0"/>
              </a:spcAft>
              <a:buClr>
                <a:srgbClr val="000000"/>
              </a:buClr>
              <a:buSzPts val="900"/>
              <a:buFont typeface="Arial"/>
              <a:buChar char="❏"/>
            </a:pPr>
            <a:r>
              <a:rPr lang="en" sz="900">
                <a:solidFill>
                  <a:srgbClr val="000000"/>
                </a:solidFill>
                <a:highlight>
                  <a:srgbClr val="FFFFFF"/>
                </a:highlight>
                <a:latin typeface="Arial"/>
                <a:ea typeface="Arial"/>
                <a:cs typeface="Arial"/>
                <a:sym typeface="Arial"/>
              </a:rPr>
              <a:t>Communication Strategies</a:t>
            </a:r>
            <a:endParaRPr sz="900">
              <a:solidFill>
                <a:srgbClr val="000000"/>
              </a:solidFill>
              <a:highlight>
                <a:srgbClr val="FFFFFF"/>
              </a:highlight>
              <a:latin typeface="Arial"/>
              <a:ea typeface="Arial"/>
              <a:cs typeface="Arial"/>
              <a:sym typeface="Arial"/>
            </a:endParaRPr>
          </a:p>
          <a:p>
            <a:pPr indent="0" lvl="0" marL="0" rtl="0" algn="l">
              <a:spcBef>
                <a:spcPts val="0"/>
              </a:spcBef>
              <a:spcAft>
                <a:spcPts val="0"/>
              </a:spcAft>
              <a:buNone/>
            </a:pPr>
            <a:r>
              <a:t/>
            </a:r>
            <a:endParaRPr sz="700">
              <a:solidFill>
                <a:srgbClr val="000000"/>
              </a:solidFill>
              <a:highlight>
                <a:srgbClr val="FFFFFF"/>
              </a:highlight>
              <a:latin typeface="Arial"/>
              <a:ea typeface="Arial"/>
              <a:cs typeface="Arial"/>
              <a:sym typeface="Arial"/>
            </a:endParaRPr>
          </a:p>
          <a:p>
            <a:pPr indent="-285750" lvl="0" marL="457200" rtl="0" algn="l">
              <a:spcBef>
                <a:spcPts val="0"/>
              </a:spcBef>
              <a:spcAft>
                <a:spcPts val="0"/>
              </a:spcAft>
              <a:buClr>
                <a:srgbClr val="000000"/>
              </a:buClr>
              <a:buSzPts val="900"/>
              <a:buFont typeface="Arial"/>
              <a:buAutoNum type="arabicPeriod" startAt="4"/>
            </a:pPr>
            <a:r>
              <a:rPr b="1" lang="en" sz="900">
                <a:solidFill>
                  <a:srgbClr val="000000"/>
                </a:solidFill>
                <a:highlight>
                  <a:srgbClr val="FFFFFF"/>
                </a:highlight>
                <a:latin typeface="Arial"/>
                <a:ea typeface="Arial"/>
                <a:cs typeface="Arial"/>
                <a:sym typeface="Arial"/>
              </a:rPr>
              <a:t>Timelines anticipated to reach stabilization and plan for fading:</a:t>
            </a:r>
            <a:endParaRPr b="1" sz="900">
              <a:solidFill>
                <a:srgbClr val="000000"/>
              </a:solidFill>
              <a:highlight>
                <a:srgbClr val="FFFFFF"/>
              </a:highlight>
              <a:latin typeface="Arial"/>
              <a:ea typeface="Arial"/>
              <a:cs typeface="Arial"/>
              <a:sym typeface="Arial"/>
            </a:endParaRPr>
          </a:p>
          <a:p>
            <a:pPr indent="0" lvl="0" marL="457200" rtl="0" algn="l">
              <a:spcBef>
                <a:spcPts val="0"/>
              </a:spcBef>
              <a:spcAft>
                <a:spcPts val="0"/>
              </a:spcAft>
              <a:buNone/>
            </a:pPr>
            <a:r>
              <a:rPr lang="en" sz="700">
                <a:solidFill>
                  <a:srgbClr val="000000"/>
                </a:solidFill>
                <a:highlight>
                  <a:srgbClr val="FFFFFF"/>
                </a:highlight>
                <a:latin typeface="Arial"/>
                <a:ea typeface="Arial"/>
                <a:cs typeface="Arial"/>
                <a:sym typeface="Arial"/>
              </a:rPr>
              <a:t>Between 2/8 to the end of the month, JC and employer will contact job coach if needed. Monthly  job coaching will begin on 3/1 via a phone call to employer on that date and if all goes well, we will continue to do once a month phone calls to the employer and to JC to make sure everything is going good.</a:t>
            </a:r>
            <a:endParaRPr sz="700">
              <a:solidFill>
                <a:srgbClr val="000000"/>
              </a:solidFill>
              <a:highlight>
                <a:srgbClr val="FFFFFF"/>
              </a:highlight>
              <a:latin typeface="Arial"/>
              <a:ea typeface="Arial"/>
              <a:cs typeface="Arial"/>
              <a:sym typeface="Arial"/>
            </a:endParaRPr>
          </a:p>
          <a:p>
            <a:pPr indent="0" lvl="0" marL="0" rtl="0" algn="l">
              <a:spcBef>
                <a:spcPts val="0"/>
              </a:spcBef>
              <a:spcAft>
                <a:spcPts val="0"/>
              </a:spcAft>
              <a:buNone/>
            </a:pPr>
            <a:r>
              <a:t/>
            </a:r>
            <a:endParaRPr sz="700">
              <a:solidFill>
                <a:srgbClr val="000000"/>
              </a:solidFill>
              <a:highlight>
                <a:srgbClr val="FFFFFF"/>
              </a:highlight>
              <a:latin typeface="Arial"/>
              <a:ea typeface="Arial"/>
              <a:cs typeface="Arial"/>
              <a:sym typeface="Arial"/>
            </a:endParaRPr>
          </a:p>
          <a:p>
            <a:pPr indent="-285750" lvl="0" marL="457200" rtl="0" algn="l">
              <a:spcBef>
                <a:spcPts val="0"/>
              </a:spcBef>
              <a:spcAft>
                <a:spcPts val="0"/>
              </a:spcAft>
              <a:buClr>
                <a:srgbClr val="000000"/>
              </a:buClr>
              <a:buSzPts val="900"/>
              <a:buFont typeface="Arial"/>
              <a:buAutoNum type="arabicPeriod" startAt="4"/>
            </a:pPr>
            <a:r>
              <a:rPr b="1" lang="en" sz="900">
                <a:solidFill>
                  <a:srgbClr val="000000"/>
                </a:solidFill>
                <a:highlight>
                  <a:srgbClr val="FFFFFF"/>
                </a:highlight>
                <a:latin typeface="Arial"/>
                <a:ea typeface="Arial"/>
                <a:cs typeface="Arial"/>
                <a:sym typeface="Arial"/>
              </a:rPr>
              <a:t>Stabilization date and notification on contact made for transfer to Medicaid funds effective on:</a:t>
            </a:r>
            <a:endParaRPr b="1" sz="900">
              <a:solidFill>
                <a:srgbClr val="000000"/>
              </a:solidFill>
              <a:highlight>
                <a:srgbClr val="FFFFFF"/>
              </a:highlight>
              <a:latin typeface="Arial"/>
              <a:ea typeface="Arial"/>
              <a:cs typeface="Arial"/>
              <a:sym typeface="Arial"/>
            </a:endParaRPr>
          </a:p>
          <a:p>
            <a:pPr indent="0" lvl="0" marL="457200" rtl="0" algn="l">
              <a:spcBef>
                <a:spcPts val="0"/>
              </a:spcBef>
              <a:spcAft>
                <a:spcPts val="0"/>
              </a:spcAft>
              <a:buNone/>
            </a:pPr>
            <a:r>
              <a:rPr lang="en" sz="700">
                <a:solidFill>
                  <a:srgbClr val="000000"/>
                </a:solidFill>
                <a:highlight>
                  <a:srgbClr val="FFFFFF"/>
                </a:highlight>
                <a:latin typeface="Arial"/>
                <a:ea typeface="Arial"/>
                <a:cs typeface="Arial"/>
                <a:sym typeface="Arial"/>
              </a:rPr>
              <a:t>JC did apply to Medicaid to get long term job coaching in the future.</a:t>
            </a:r>
            <a:endParaRPr sz="700">
              <a:solidFill>
                <a:srgbClr val="000000"/>
              </a:solidFill>
              <a:highlight>
                <a:srgbClr val="FFFFFF"/>
              </a:highlight>
              <a:latin typeface="Arial"/>
              <a:ea typeface="Arial"/>
              <a:cs typeface="Arial"/>
              <a:sym typeface="Arial"/>
            </a:endParaRPr>
          </a:p>
          <a:p>
            <a:pPr indent="0" lvl="0" marL="457200" rtl="0" algn="l">
              <a:spcBef>
                <a:spcPts val="0"/>
              </a:spcBef>
              <a:spcAft>
                <a:spcPts val="0"/>
              </a:spcAft>
              <a:buNone/>
            </a:pPr>
            <a:r>
              <a:t/>
            </a:r>
            <a:endParaRPr sz="700">
              <a:solidFill>
                <a:srgbClr val="000000"/>
              </a:solidFill>
              <a:highlight>
                <a:srgbClr val="FFFFFF"/>
              </a:highlight>
              <a:latin typeface="Arial"/>
              <a:ea typeface="Arial"/>
              <a:cs typeface="Arial"/>
              <a:sym typeface="Arial"/>
            </a:endParaRPr>
          </a:p>
          <a:p>
            <a:pPr indent="-285750" lvl="0" marL="457200" rtl="0" algn="l">
              <a:spcBef>
                <a:spcPts val="0"/>
              </a:spcBef>
              <a:spcAft>
                <a:spcPts val="0"/>
              </a:spcAft>
              <a:buClr>
                <a:srgbClr val="000000"/>
              </a:buClr>
              <a:buSzPts val="900"/>
              <a:buFont typeface="Arial"/>
              <a:buAutoNum type="arabicPeriod" startAt="4"/>
            </a:pPr>
            <a:r>
              <a:rPr b="1" lang="en" sz="900">
                <a:solidFill>
                  <a:srgbClr val="000000"/>
                </a:solidFill>
                <a:highlight>
                  <a:srgbClr val="FFFFFF"/>
                </a:highlight>
                <a:latin typeface="Arial"/>
                <a:ea typeface="Arial"/>
                <a:cs typeface="Arial"/>
                <a:sym typeface="Arial"/>
              </a:rPr>
              <a:t>Methods used to secure natural supports and identification of natural supports including names of co-workers identified.</a:t>
            </a:r>
            <a:endParaRPr b="1" sz="900">
              <a:solidFill>
                <a:srgbClr val="000000"/>
              </a:solidFill>
              <a:highlight>
                <a:srgbClr val="FFFFFF"/>
              </a:highlight>
              <a:latin typeface="Arial"/>
              <a:ea typeface="Arial"/>
              <a:cs typeface="Arial"/>
              <a:sym typeface="Arial"/>
            </a:endParaRPr>
          </a:p>
          <a:p>
            <a:pPr indent="0" lvl="0" marL="457200" rtl="0" algn="l">
              <a:spcBef>
                <a:spcPts val="0"/>
              </a:spcBef>
              <a:spcAft>
                <a:spcPts val="0"/>
              </a:spcAft>
              <a:buNone/>
            </a:pPr>
            <a:r>
              <a:rPr lang="en" sz="700">
                <a:solidFill>
                  <a:srgbClr val="000000"/>
                </a:solidFill>
                <a:highlight>
                  <a:srgbClr val="FFFFFF"/>
                </a:highlight>
                <a:latin typeface="Arial"/>
                <a:ea typeface="Arial"/>
                <a:cs typeface="Arial"/>
                <a:sym typeface="Arial"/>
              </a:rPr>
              <a:t>JC gives update to Jo upon completion of one work area and let’s him know what she is doing next. Jo tells her when she can go on 5 minute break which coincides with time for her to take medication and Jo covers for any cleaning that needs to happen during JC’s break. JC sets 5 min timer on her phone.</a:t>
            </a:r>
            <a:endParaRPr sz="700">
              <a:solidFill>
                <a:srgbClr val="000000"/>
              </a:solidFill>
              <a:highlight>
                <a:srgbClr val="FFFFFF"/>
              </a:highlight>
              <a:latin typeface="Arial"/>
              <a:ea typeface="Arial"/>
              <a:cs typeface="Arial"/>
              <a:sym typeface="Arial"/>
            </a:endParaRPr>
          </a:p>
          <a:p>
            <a:pPr indent="0" lvl="0" marL="457200" rtl="0" algn="l">
              <a:spcBef>
                <a:spcPts val="0"/>
              </a:spcBef>
              <a:spcAft>
                <a:spcPts val="0"/>
              </a:spcAft>
              <a:buNone/>
            </a:pPr>
            <a:r>
              <a:rPr lang="en" sz="700">
                <a:solidFill>
                  <a:srgbClr val="000000"/>
                </a:solidFill>
                <a:highlight>
                  <a:srgbClr val="FFFFFF"/>
                </a:highlight>
                <a:latin typeface="Arial"/>
                <a:ea typeface="Arial"/>
                <a:cs typeface="Arial"/>
                <a:sym typeface="Arial"/>
              </a:rPr>
              <a:t>JC reaches out to Jo, team lead. If Jo is busy or unavailable, she can reach out to Sue, store manager.</a:t>
            </a:r>
            <a:endParaRPr sz="700">
              <a:solidFill>
                <a:srgbClr val="000000"/>
              </a:solidFill>
              <a:highlight>
                <a:srgbClr val="FFFFFF"/>
              </a:highlight>
              <a:latin typeface="Arial"/>
              <a:ea typeface="Arial"/>
              <a:cs typeface="Arial"/>
              <a:sym typeface="Arial"/>
            </a:endParaRPr>
          </a:p>
          <a:p>
            <a:pPr indent="0" lvl="0" marL="457200" rtl="0" algn="l">
              <a:spcBef>
                <a:spcPts val="0"/>
              </a:spcBef>
              <a:spcAft>
                <a:spcPts val="0"/>
              </a:spcAft>
              <a:buNone/>
            </a:pPr>
            <a:r>
              <a:rPr lang="en" sz="700">
                <a:solidFill>
                  <a:srgbClr val="000000"/>
                </a:solidFill>
                <a:highlight>
                  <a:srgbClr val="FFFFFF"/>
                </a:highlight>
                <a:latin typeface="Arial"/>
                <a:ea typeface="Arial"/>
                <a:cs typeface="Arial"/>
                <a:sym typeface="Arial"/>
              </a:rPr>
              <a:t>JC is to talk to both Jo and Sue if she is not feeling well and needs to go home or can’t make it into work that day.</a:t>
            </a:r>
            <a:endParaRPr sz="700">
              <a:solidFill>
                <a:srgbClr val="000000"/>
              </a:solidFill>
              <a:highlight>
                <a:srgbClr val="FFFFFF"/>
              </a:highlight>
              <a:latin typeface="Arial"/>
              <a:ea typeface="Arial"/>
              <a:cs typeface="Arial"/>
              <a:sym typeface="Arial"/>
            </a:endParaRPr>
          </a:p>
          <a:p>
            <a:pPr indent="0" lvl="0" marL="457200" rtl="0" algn="l">
              <a:spcBef>
                <a:spcPts val="0"/>
              </a:spcBef>
              <a:spcAft>
                <a:spcPts val="0"/>
              </a:spcAft>
              <a:buNone/>
            </a:pPr>
            <a:r>
              <a:rPr lang="en" sz="700">
                <a:solidFill>
                  <a:srgbClr val="000000"/>
                </a:solidFill>
                <a:highlight>
                  <a:srgbClr val="FFFFFF"/>
                </a:highlight>
                <a:latin typeface="Arial"/>
                <a:ea typeface="Arial"/>
                <a:cs typeface="Arial"/>
                <a:sym typeface="Arial"/>
              </a:rPr>
              <a:t>Coach has informed Jo and Sue of JC’s weaknesses with distractions (patrons talking to her &amp; looking at social media) so they will remind her to stay on track. JC is conscientious so they will remind JC of qualities of good employee. They will do the triumphant dance at the end of every work shift.</a:t>
            </a:r>
            <a:endParaRPr sz="700">
              <a:solidFill>
                <a:srgbClr val="000000"/>
              </a:solidFill>
              <a:highlight>
                <a:srgbClr val="FFFFFF"/>
              </a:highlight>
              <a:latin typeface="Arial"/>
              <a:ea typeface="Arial"/>
              <a:cs typeface="Arial"/>
              <a:sym typeface="Arial"/>
            </a:endParaRPr>
          </a:p>
          <a:p>
            <a:pPr indent="0" lvl="0" marL="0" rtl="0" algn="l">
              <a:spcBef>
                <a:spcPts val="0"/>
              </a:spcBef>
              <a:spcAft>
                <a:spcPts val="0"/>
              </a:spcAft>
              <a:buNone/>
            </a:pPr>
            <a:r>
              <a:t/>
            </a:r>
            <a:endParaRPr sz="700">
              <a:solidFill>
                <a:srgbClr val="000000"/>
              </a:solidFill>
              <a:highlight>
                <a:srgbClr val="FFFFFF"/>
              </a:highlight>
              <a:latin typeface="Arial"/>
              <a:ea typeface="Arial"/>
              <a:cs typeface="Arial"/>
              <a:sym typeface="Arial"/>
            </a:endParaRPr>
          </a:p>
          <a:p>
            <a:pPr indent="-285750" lvl="0" marL="457200" rtl="0" algn="l">
              <a:spcBef>
                <a:spcPts val="0"/>
              </a:spcBef>
              <a:spcAft>
                <a:spcPts val="0"/>
              </a:spcAft>
              <a:buClr>
                <a:srgbClr val="000000"/>
              </a:buClr>
              <a:buSzPts val="900"/>
              <a:buFont typeface="Arial"/>
              <a:buAutoNum type="arabicPeriod" startAt="4"/>
            </a:pPr>
            <a:r>
              <a:rPr b="1" lang="en" sz="900">
                <a:solidFill>
                  <a:srgbClr val="000000"/>
                </a:solidFill>
                <a:highlight>
                  <a:srgbClr val="FFFFFF"/>
                </a:highlight>
                <a:latin typeface="Arial"/>
                <a:ea typeface="Arial"/>
                <a:cs typeface="Arial"/>
                <a:sym typeface="Arial"/>
              </a:rPr>
              <a:t>CRP Comments/Next Steps:</a:t>
            </a:r>
            <a:endParaRPr b="1" sz="900">
              <a:solidFill>
                <a:srgbClr val="000000"/>
              </a:solidFill>
              <a:highlight>
                <a:srgbClr val="FFFFFF"/>
              </a:highlight>
              <a:latin typeface="Arial"/>
              <a:ea typeface="Arial"/>
              <a:cs typeface="Arial"/>
              <a:sym typeface="Arial"/>
            </a:endParaRPr>
          </a:p>
          <a:p>
            <a:pPr indent="0" lvl="0" marL="457200" rtl="0" algn="l">
              <a:spcBef>
                <a:spcPts val="0"/>
              </a:spcBef>
              <a:spcAft>
                <a:spcPts val="0"/>
              </a:spcAft>
              <a:buNone/>
            </a:pPr>
            <a:r>
              <a:rPr lang="en" sz="700">
                <a:solidFill>
                  <a:srgbClr val="000000"/>
                </a:solidFill>
                <a:highlight>
                  <a:srgbClr val="FFFFFF"/>
                </a:highlight>
                <a:latin typeface="Arial"/>
                <a:ea typeface="Arial"/>
                <a:cs typeface="Arial"/>
                <a:sym typeface="Arial"/>
              </a:rPr>
              <a:t>JC quickly learned her job and areas of weakness and is working on “not to do them in order to be a good worker “(e.g. talking too much with patrons and getting on the social network sites during her 5 minute breaks). She quickly developed a relationship with coworkers and bosses. She has been successful doing one full shift on her own. Coach is available by phone for the next month should JC or employer need support; otherwise coach will do a phone follow up in a month and if all is stable, coach will continue to do follow up via phone call to the employer once a month until LTSS is secured.</a:t>
            </a:r>
            <a:endParaRPr sz="700">
              <a:solidFill>
                <a:srgbClr val="000000"/>
              </a:solidFill>
              <a:highlight>
                <a:srgbClr val="FFFFFF"/>
              </a:highlight>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8"/>
          <p:cNvSpPr/>
          <p:nvPr/>
        </p:nvSpPr>
        <p:spPr>
          <a:xfrm>
            <a:off x="3638600" y="1453375"/>
            <a:ext cx="2979000" cy="1381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54"/>
          <p:cNvSpPr txBox="1"/>
          <p:nvPr>
            <p:ph type="title"/>
          </p:nvPr>
        </p:nvSpPr>
        <p:spPr>
          <a:xfrm>
            <a:off x="311725" y="275050"/>
            <a:ext cx="3706500" cy="142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Documentation of Job Coaching</a:t>
            </a:r>
            <a:endParaRPr/>
          </a:p>
        </p:txBody>
      </p:sp>
      <p:pic>
        <p:nvPicPr>
          <p:cNvPr id="351" name="Google Shape;351;p54"/>
          <p:cNvPicPr preferRelativeResize="0"/>
          <p:nvPr/>
        </p:nvPicPr>
        <p:blipFill rotWithShape="1">
          <a:blip r:embed="rId3">
            <a:alphaModFix/>
          </a:blip>
          <a:srcRect b="0" l="21875" r="21875" t="0"/>
          <a:stretch/>
        </p:blipFill>
        <p:spPr>
          <a:xfrm>
            <a:off x="606125" y="1856934"/>
            <a:ext cx="3117700" cy="3117674"/>
          </a:xfrm>
          <a:prstGeom prst="rect">
            <a:avLst/>
          </a:prstGeom>
          <a:noFill/>
          <a:ln>
            <a:noFill/>
          </a:ln>
        </p:spPr>
      </p:pic>
      <p:sp>
        <p:nvSpPr>
          <p:cNvPr id="352" name="Google Shape;352;p54"/>
          <p:cNvSpPr txBox="1"/>
          <p:nvPr>
            <p:ph idx="1" type="body"/>
          </p:nvPr>
        </p:nvSpPr>
        <p:spPr>
          <a:xfrm>
            <a:off x="4319400" y="650575"/>
            <a:ext cx="4824600" cy="1423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b="1" lang="en" sz="900">
                <a:solidFill>
                  <a:srgbClr val="FF0000"/>
                </a:solidFill>
                <a:highlight>
                  <a:srgbClr val="FFFFFF"/>
                </a:highlight>
                <a:latin typeface="Arial"/>
                <a:ea typeface="Arial"/>
                <a:cs typeface="Arial"/>
                <a:sym typeface="Arial"/>
              </a:rPr>
              <a:t>Service provided:</a:t>
            </a:r>
            <a:r>
              <a:rPr b="1" lang="en" sz="900">
                <a:solidFill>
                  <a:srgbClr val="000000"/>
                </a:solidFill>
                <a:highlight>
                  <a:srgbClr val="FFFFFF"/>
                </a:highlight>
                <a:latin typeface="Arial"/>
                <a:ea typeface="Arial"/>
                <a:cs typeface="Arial"/>
                <a:sym typeface="Arial"/>
              </a:rPr>
              <a:t> </a:t>
            </a:r>
            <a:r>
              <a:rPr b="1" lang="en" sz="700" u="sng">
                <a:solidFill>
                  <a:srgbClr val="000000"/>
                </a:solidFill>
                <a:highlight>
                  <a:srgbClr val="FFFFFF"/>
                </a:highlight>
                <a:latin typeface="Arial"/>
                <a:ea typeface="Arial"/>
                <a:cs typeface="Arial"/>
                <a:sym typeface="Arial"/>
              </a:rPr>
              <a:t>Supported Job Coaching</a:t>
            </a:r>
            <a:endParaRPr b="1" sz="700" u="sng">
              <a:solidFill>
                <a:srgbClr val="000000"/>
              </a:solidFill>
              <a:highlight>
                <a:srgbClr val="FFFFFF"/>
              </a:highlight>
              <a:latin typeface="Arial"/>
              <a:ea typeface="Arial"/>
              <a:cs typeface="Arial"/>
              <a:sym typeface="Arial"/>
            </a:endParaRPr>
          </a:p>
          <a:p>
            <a:pPr indent="0" lvl="0" marL="457200" rtl="0" algn="l">
              <a:spcBef>
                <a:spcPts val="0"/>
              </a:spcBef>
              <a:spcAft>
                <a:spcPts val="0"/>
              </a:spcAft>
              <a:buNone/>
            </a:pPr>
            <a:r>
              <a:rPr b="1" lang="en" sz="900">
                <a:solidFill>
                  <a:srgbClr val="FF0000"/>
                </a:solidFill>
                <a:highlight>
                  <a:srgbClr val="FFFFFF"/>
                </a:highlight>
                <a:latin typeface="Arial"/>
                <a:ea typeface="Arial"/>
                <a:cs typeface="Arial"/>
                <a:sym typeface="Arial"/>
              </a:rPr>
              <a:t>Date(s) of service and hours worked each date:</a:t>
            </a:r>
            <a:r>
              <a:rPr b="1" lang="en" sz="900">
                <a:solidFill>
                  <a:srgbClr val="000000"/>
                </a:solidFill>
                <a:highlight>
                  <a:srgbClr val="FFFFFF"/>
                </a:highlight>
                <a:latin typeface="Arial"/>
                <a:ea typeface="Arial"/>
                <a:cs typeface="Arial"/>
                <a:sym typeface="Arial"/>
              </a:rPr>
              <a:t> </a:t>
            </a:r>
            <a:r>
              <a:rPr b="1" lang="en" sz="700" u="sng">
                <a:solidFill>
                  <a:srgbClr val="000000"/>
                </a:solidFill>
                <a:highlight>
                  <a:srgbClr val="FFFFFF"/>
                </a:highlight>
                <a:latin typeface="Arial"/>
                <a:ea typeface="Arial"/>
                <a:cs typeface="Arial"/>
                <a:sym typeface="Arial"/>
              </a:rPr>
              <a:t>2/1(3), 2/3(4), 2/5(4.25)</a:t>
            </a:r>
            <a:endParaRPr b="1" sz="700" u="sng">
              <a:solidFill>
                <a:srgbClr val="000000"/>
              </a:solidFill>
              <a:highlight>
                <a:srgbClr val="FFFFFF"/>
              </a:highlight>
              <a:latin typeface="Arial"/>
              <a:ea typeface="Arial"/>
              <a:cs typeface="Arial"/>
              <a:sym typeface="Arial"/>
            </a:endParaRPr>
          </a:p>
          <a:p>
            <a:pPr indent="0" lvl="0" marL="457200" rtl="0" algn="l">
              <a:spcBef>
                <a:spcPts val="0"/>
              </a:spcBef>
              <a:spcAft>
                <a:spcPts val="0"/>
              </a:spcAft>
              <a:buNone/>
            </a:pPr>
            <a:r>
              <a:rPr b="1" lang="en" sz="900">
                <a:solidFill>
                  <a:srgbClr val="FF0000"/>
                </a:solidFill>
                <a:highlight>
                  <a:srgbClr val="FFFFFF"/>
                </a:highlight>
                <a:latin typeface="Arial"/>
                <a:ea typeface="Arial"/>
                <a:cs typeface="Arial"/>
                <a:sym typeface="Arial"/>
              </a:rPr>
              <a:t>Total number of hours worked:</a:t>
            </a:r>
            <a:r>
              <a:rPr b="1" lang="en" sz="900">
                <a:solidFill>
                  <a:srgbClr val="000000"/>
                </a:solidFill>
                <a:highlight>
                  <a:srgbClr val="FFFFFF"/>
                </a:highlight>
                <a:latin typeface="Arial"/>
                <a:ea typeface="Arial"/>
                <a:cs typeface="Arial"/>
                <a:sym typeface="Arial"/>
              </a:rPr>
              <a:t> </a:t>
            </a:r>
            <a:r>
              <a:rPr b="1" lang="en" sz="700" u="sng">
                <a:solidFill>
                  <a:srgbClr val="000000"/>
                </a:solidFill>
                <a:highlight>
                  <a:srgbClr val="FFFFFF"/>
                </a:highlight>
                <a:latin typeface="Arial"/>
                <a:ea typeface="Arial"/>
                <a:cs typeface="Arial"/>
                <a:sym typeface="Arial"/>
              </a:rPr>
              <a:t>11.25 hours</a:t>
            </a:r>
            <a:endParaRPr b="1" sz="700" u="sng">
              <a:solidFill>
                <a:srgbClr val="000000"/>
              </a:solidFill>
              <a:highlight>
                <a:srgbClr val="FFFFFF"/>
              </a:highlight>
              <a:latin typeface="Arial"/>
              <a:ea typeface="Arial"/>
              <a:cs typeface="Arial"/>
              <a:sym typeface="Arial"/>
            </a:endParaRPr>
          </a:p>
          <a:p>
            <a:pPr indent="0" lvl="0" marL="457200" rtl="0" algn="l">
              <a:spcBef>
                <a:spcPts val="0"/>
              </a:spcBef>
              <a:spcAft>
                <a:spcPts val="0"/>
              </a:spcAft>
              <a:buNone/>
            </a:pPr>
            <a:r>
              <a:rPr b="1" lang="en" sz="900">
                <a:solidFill>
                  <a:srgbClr val="FF0000"/>
                </a:solidFill>
                <a:highlight>
                  <a:srgbClr val="FFFFFF"/>
                </a:highlight>
                <a:latin typeface="Arial"/>
                <a:ea typeface="Arial"/>
                <a:cs typeface="Arial"/>
                <a:sym typeface="Arial"/>
              </a:rPr>
              <a:t>CRP Signature:</a:t>
            </a:r>
            <a:endParaRPr b="1" sz="900">
              <a:solidFill>
                <a:srgbClr val="FF0000"/>
              </a:solidFill>
              <a:highlight>
                <a:srgbClr val="FFFFFF"/>
              </a:highlight>
              <a:latin typeface="Arial"/>
              <a:ea typeface="Arial"/>
              <a:cs typeface="Arial"/>
              <a:sym typeface="Arial"/>
            </a:endParaRPr>
          </a:p>
          <a:p>
            <a:pPr indent="0" lvl="0" marL="457200" rtl="0" algn="l">
              <a:spcBef>
                <a:spcPts val="0"/>
              </a:spcBef>
              <a:spcAft>
                <a:spcPts val="0"/>
              </a:spcAft>
              <a:buNone/>
            </a:pPr>
            <a:r>
              <a:t/>
            </a:r>
            <a:endParaRPr b="1" sz="900">
              <a:solidFill>
                <a:srgbClr val="000000"/>
              </a:solidFill>
              <a:highlight>
                <a:srgbClr val="FFFFFF"/>
              </a:highlight>
              <a:latin typeface="Arial"/>
              <a:ea typeface="Arial"/>
              <a:cs typeface="Arial"/>
              <a:sym typeface="Arial"/>
            </a:endParaRPr>
          </a:p>
          <a:p>
            <a:pPr indent="0" lvl="0" marL="457200" rtl="0" algn="l">
              <a:spcBef>
                <a:spcPts val="0"/>
              </a:spcBef>
              <a:spcAft>
                <a:spcPts val="0"/>
              </a:spcAft>
              <a:buNone/>
            </a:pPr>
            <a:r>
              <a:rPr b="1" lang="en" sz="900">
                <a:solidFill>
                  <a:srgbClr val="FF0000"/>
                </a:solidFill>
                <a:highlight>
                  <a:srgbClr val="FFFF00"/>
                </a:highlight>
                <a:latin typeface="Arial"/>
                <a:ea typeface="Arial"/>
                <a:cs typeface="Arial"/>
                <a:sym typeface="Arial"/>
              </a:rPr>
              <a:t>CRP staff submit this form to IVRS with any narrative needed to document the provision of this service.</a:t>
            </a:r>
            <a:endParaRPr b="1" sz="900">
              <a:solidFill>
                <a:srgbClr val="FF0000"/>
              </a:solidFill>
              <a:highlight>
                <a:srgbClr val="FFFF00"/>
              </a:highlight>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55"/>
          <p:cNvSpPr txBox="1"/>
          <p:nvPr>
            <p:ph type="title"/>
          </p:nvPr>
        </p:nvSpPr>
        <p:spPr>
          <a:xfrm>
            <a:off x="311725" y="162625"/>
            <a:ext cx="3781500" cy="1789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Supported Short-Term Paid Work Experience for Students</a:t>
            </a:r>
            <a:endParaRPr/>
          </a:p>
        </p:txBody>
      </p:sp>
      <p:sp>
        <p:nvSpPr>
          <p:cNvPr id="358" name="Google Shape;358;p55"/>
          <p:cNvSpPr txBox="1"/>
          <p:nvPr>
            <p:ph idx="1" type="body"/>
          </p:nvPr>
        </p:nvSpPr>
        <p:spPr>
          <a:xfrm>
            <a:off x="4328050" y="0"/>
            <a:ext cx="4815900" cy="51435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b="1" lang="en" sz="900">
                <a:solidFill>
                  <a:schemeClr val="dk1"/>
                </a:solidFill>
              </a:rPr>
              <a:t>Supported Short-Term Paid Work Experience for Students</a:t>
            </a:r>
            <a:endParaRPr b="1" sz="900">
              <a:solidFill>
                <a:schemeClr val="dk1"/>
              </a:solidFill>
            </a:endParaRPr>
          </a:p>
          <a:p>
            <a:pPr indent="0" lvl="0" marL="457200" rtl="0" algn="l">
              <a:spcBef>
                <a:spcPts val="0"/>
              </a:spcBef>
              <a:spcAft>
                <a:spcPts val="0"/>
              </a:spcAft>
              <a:buNone/>
            </a:pPr>
            <a:r>
              <a:rPr b="1" lang="en" sz="900">
                <a:solidFill>
                  <a:schemeClr val="dk1"/>
                </a:solidFill>
              </a:rPr>
              <a:t>Student Name: </a:t>
            </a:r>
            <a:r>
              <a:rPr lang="en" sz="700" u="sng">
                <a:solidFill>
                  <a:schemeClr val="dk1"/>
                </a:solidFill>
              </a:rPr>
              <a:t>JC</a:t>
            </a:r>
            <a:endParaRPr sz="700" u="sng">
              <a:solidFill>
                <a:schemeClr val="dk1"/>
              </a:solidFill>
            </a:endParaRPr>
          </a:p>
          <a:p>
            <a:pPr indent="0" lvl="0" marL="457200" rtl="0" algn="l">
              <a:spcBef>
                <a:spcPts val="0"/>
              </a:spcBef>
              <a:spcAft>
                <a:spcPts val="0"/>
              </a:spcAft>
              <a:buNone/>
            </a:pPr>
            <a:r>
              <a:rPr b="1" lang="en" sz="900">
                <a:solidFill>
                  <a:schemeClr val="dk1"/>
                </a:solidFill>
              </a:rPr>
              <a:t>Interested Areas for Employment: </a:t>
            </a:r>
            <a:r>
              <a:rPr lang="en" sz="700" u="sng">
                <a:solidFill>
                  <a:schemeClr val="dk1"/>
                </a:solidFill>
              </a:rPr>
              <a:t>Retail in clothing store, purse department  or shoes store</a:t>
            </a:r>
            <a:endParaRPr sz="700" u="sng">
              <a:solidFill>
                <a:schemeClr val="dk1"/>
              </a:solidFill>
            </a:endParaRPr>
          </a:p>
          <a:p>
            <a:pPr indent="0" lvl="0" marL="457200" rtl="0" algn="l">
              <a:spcBef>
                <a:spcPts val="0"/>
              </a:spcBef>
              <a:spcAft>
                <a:spcPts val="0"/>
              </a:spcAft>
              <a:buNone/>
            </a:pPr>
            <a:r>
              <a:rPr b="1" lang="en" sz="900">
                <a:solidFill>
                  <a:schemeClr val="dk1"/>
                </a:solidFill>
              </a:rPr>
              <a:t>Hours available to work: </a:t>
            </a:r>
            <a:r>
              <a:rPr lang="en" sz="700" u="sng">
                <a:solidFill>
                  <a:schemeClr val="dk1"/>
                </a:solidFill>
              </a:rPr>
              <a:t>Mon 1-3; Tues 1-3; Weds 1-3 and Fri 1-3</a:t>
            </a:r>
            <a:endParaRPr sz="700" u="sng">
              <a:solidFill>
                <a:schemeClr val="dk1"/>
              </a:solidFill>
            </a:endParaRPr>
          </a:p>
          <a:p>
            <a:pPr indent="0" lvl="0" marL="457200" rtl="0" algn="l">
              <a:spcBef>
                <a:spcPts val="0"/>
              </a:spcBef>
              <a:spcAft>
                <a:spcPts val="0"/>
              </a:spcAft>
              <a:buNone/>
            </a:pPr>
            <a:r>
              <a:rPr b="1" lang="en" sz="900">
                <a:solidFill>
                  <a:schemeClr val="dk1"/>
                </a:solidFill>
              </a:rPr>
              <a:t>Non-negotiable issues:</a:t>
            </a:r>
            <a:endParaRPr b="1" sz="900">
              <a:solidFill>
                <a:schemeClr val="dk1"/>
              </a:solidFill>
            </a:endParaRPr>
          </a:p>
          <a:p>
            <a:pPr indent="-273050" lvl="0" marL="914400" rtl="0" algn="l">
              <a:spcBef>
                <a:spcPts val="0"/>
              </a:spcBef>
              <a:spcAft>
                <a:spcPts val="0"/>
              </a:spcAft>
              <a:buClr>
                <a:schemeClr val="dk1"/>
              </a:buClr>
              <a:buSzPts val="700"/>
              <a:buChar char="●"/>
            </a:pPr>
            <a:r>
              <a:rPr lang="en" sz="700" u="sng">
                <a:solidFill>
                  <a:schemeClr val="dk1"/>
                </a:solidFill>
              </a:rPr>
              <a:t>Can’t work on Thursdays and weekends</a:t>
            </a:r>
            <a:endParaRPr sz="700" u="sng">
              <a:solidFill>
                <a:schemeClr val="dk1"/>
              </a:solidFill>
            </a:endParaRPr>
          </a:p>
          <a:p>
            <a:pPr indent="-273050" lvl="0" marL="914400" rtl="0" algn="l">
              <a:spcBef>
                <a:spcPts val="0"/>
              </a:spcBef>
              <a:spcAft>
                <a:spcPts val="0"/>
              </a:spcAft>
              <a:buClr>
                <a:schemeClr val="dk1"/>
              </a:buClr>
              <a:buSzPts val="700"/>
              <a:buChar char="●"/>
            </a:pPr>
            <a:r>
              <a:rPr lang="en" sz="700" u="sng">
                <a:solidFill>
                  <a:schemeClr val="dk1"/>
                </a:solidFill>
              </a:rPr>
              <a:t>No work with money and cash registers</a:t>
            </a:r>
            <a:endParaRPr sz="700" u="sng">
              <a:solidFill>
                <a:schemeClr val="dk1"/>
              </a:solidFill>
            </a:endParaRPr>
          </a:p>
          <a:p>
            <a:pPr indent="-273050" lvl="0" marL="914400" rtl="0" algn="l">
              <a:spcBef>
                <a:spcPts val="0"/>
              </a:spcBef>
              <a:spcAft>
                <a:spcPts val="0"/>
              </a:spcAft>
              <a:buClr>
                <a:schemeClr val="dk1"/>
              </a:buClr>
              <a:buSzPts val="700"/>
              <a:buChar char="●"/>
            </a:pPr>
            <a:r>
              <a:rPr lang="en" sz="700" u="sng">
                <a:solidFill>
                  <a:schemeClr val="dk1"/>
                </a:solidFill>
              </a:rPr>
              <a:t>Must be able to wear sound dampening headset</a:t>
            </a:r>
            <a:endParaRPr sz="700" u="sng">
              <a:solidFill>
                <a:schemeClr val="dk1"/>
              </a:solidFill>
            </a:endParaRPr>
          </a:p>
          <a:p>
            <a:pPr indent="-273050" lvl="0" marL="914400" rtl="0" algn="l">
              <a:spcBef>
                <a:spcPts val="0"/>
              </a:spcBef>
              <a:spcAft>
                <a:spcPts val="0"/>
              </a:spcAft>
              <a:buClr>
                <a:schemeClr val="dk1"/>
              </a:buClr>
              <a:buSzPts val="700"/>
              <a:buChar char="●"/>
            </a:pPr>
            <a:r>
              <a:rPr lang="en" sz="700" u="sng">
                <a:solidFill>
                  <a:schemeClr val="dk1"/>
                </a:solidFill>
              </a:rPr>
              <a:t>No animals</a:t>
            </a:r>
            <a:endParaRPr sz="700" u="sng">
              <a:solidFill>
                <a:schemeClr val="dk1"/>
              </a:solidFill>
            </a:endParaRPr>
          </a:p>
          <a:p>
            <a:pPr indent="-273050" lvl="0" marL="914400" rtl="0" algn="l">
              <a:spcBef>
                <a:spcPts val="0"/>
              </a:spcBef>
              <a:spcAft>
                <a:spcPts val="0"/>
              </a:spcAft>
              <a:buClr>
                <a:schemeClr val="dk1"/>
              </a:buClr>
              <a:buSzPts val="700"/>
              <a:buChar char="●"/>
            </a:pPr>
            <a:r>
              <a:rPr lang="en" sz="700" u="sng">
                <a:solidFill>
                  <a:schemeClr val="dk1"/>
                </a:solidFill>
              </a:rPr>
              <a:t>No outdoors</a:t>
            </a:r>
            <a:endParaRPr sz="700" u="sng">
              <a:solidFill>
                <a:schemeClr val="dk1"/>
              </a:solidFill>
            </a:endParaRPr>
          </a:p>
          <a:p>
            <a:pPr indent="0" lvl="0" marL="457200" rtl="0" algn="l">
              <a:spcBef>
                <a:spcPts val="0"/>
              </a:spcBef>
              <a:spcAft>
                <a:spcPts val="0"/>
              </a:spcAft>
              <a:buNone/>
            </a:pPr>
            <a:r>
              <a:rPr b="1" lang="en" sz="900">
                <a:solidFill>
                  <a:schemeClr val="dk1"/>
                </a:solidFill>
              </a:rPr>
              <a:t>How will the student get to and from their employment site? </a:t>
            </a:r>
            <a:r>
              <a:rPr lang="en" sz="700" u="sng">
                <a:solidFill>
                  <a:schemeClr val="dk1"/>
                </a:solidFill>
              </a:rPr>
              <a:t>Public transportation</a:t>
            </a:r>
            <a:endParaRPr sz="700" u="sng">
              <a:solidFill>
                <a:schemeClr val="dk1"/>
              </a:solidFill>
            </a:endParaRPr>
          </a:p>
          <a:p>
            <a:pPr indent="0" lvl="0" marL="457200" rtl="0" algn="l">
              <a:spcBef>
                <a:spcPts val="0"/>
              </a:spcBef>
              <a:spcAft>
                <a:spcPts val="0"/>
              </a:spcAft>
              <a:buNone/>
            </a:pPr>
            <a:r>
              <a:rPr b="1" lang="en" sz="900">
                <a:solidFill>
                  <a:schemeClr val="dk1"/>
                </a:solidFill>
              </a:rPr>
              <a:t>Name of instructional trainer (Responsibility of LEA): </a:t>
            </a:r>
            <a:r>
              <a:rPr b="1" lang="en" sz="700" u="sng">
                <a:solidFill>
                  <a:schemeClr val="dk1"/>
                </a:solidFill>
              </a:rPr>
              <a:t>Pat Rogers</a:t>
            </a:r>
            <a:endParaRPr b="1" sz="700" u="sng">
              <a:solidFill>
                <a:schemeClr val="dk1"/>
              </a:solidFill>
            </a:endParaRPr>
          </a:p>
          <a:p>
            <a:pPr indent="0" lvl="0" marL="457200" rtl="0" algn="l">
              <a:spcBef>
                <a:spcPts val="0"/>
              </a:spcBef>
              <a:spcAft>
                <a:spcPts val="0"/>
              </a:spcAft>
              <a:buNone/>
            </a:pPr>
            <a:r>
              <a:rPr b="1" lang="en" sz="900">
                <a:solidFill>
                  <a:schemeClr val="dk1"/>
                </a:solidFill>
              </a:rPr>
              <a:t>Student Responsibility: </a:t>
            </a:r>
            <a:r>
              <a:rPr b="1" lang="en" sz="700" u="sng">
                <a:solidFill>
                  <a:schemeClr val="dk1"/>
                </a:solidFill>
              </a:rPr>
              <a:t>Be ready for work with positive attitude &amp; communicate with team</a:t>
            </a:r>
            <a:endParaRPr b="1" sz="700" u="sng">
              <a:solidFill>
                <a:schemeClr val="dk1"/>
              </a:solidFill>
            </a:endParaRPr>
          </a:p>
          <a:p>
            <a:pPr indent="0" lvl="0" marL="457200" rtl="0" algn="l">
              <a:spcBef>
                <a:spcPts val="0"/>
              </a:spcBef>
              <a:spcAft>
                <a:spcPts val="0"/>
              </a:spcAft>
              <a:buNone/>
            </a:pPr>
            <a:r>
              <a:rPr b="1" lang="en" sz="900">
                <a:solidFill>
                  <a:schemeClr val="dk1"/>
                </a:solidFill>
              </a:rPr>
              <a:t>Family/Guardian Responsibility: </a:t>
            </a:r>
            <a:r>
              <a:rPr lang="en" sz="700" u="sng">
                <a:solidFill>
                  <a:schemeClr val="dk1"/>
                </a:solidFill>
              </a:rPr>
              <a:t>Support student’s morale &amp; manage SSI reporting</a:t>
            </a:r>
            <a:endParaRPr sz="700" u="sng">
              <a:solidFill>
                <a:schemeClr val="dk1"/>
              </a:solidFill>
            </a:endParaRPr>
          </a:p>
          <a:p>
            <a:pPr indent="0" lvl="0" marL="457200" rtl="0" algn="l">
              <a:spcBef>
                <a:spcPts val="0"/>
              </a:spcBef>
              <a:spcAft>
                <a:spcPts val="0"/>
              </a:spcAft>
              <a:buNone/>
            </a:pPr>
            <a:r>
              <a:rPr b="1" lang="en" sz="900">
                <a:solidFill>
                  <a:schemeClr val="dk1"/>
                </a:solidFill>
              </a:rPr>
              <a:t>IVRS Responsibility: </a:t>
            </a:r>
            <a:r>
              <a:rPr lang="en" sz="700" u="sng">
                <a:solidFill>
                  <a:schemeClr val="dk1"/>
                </a:solidFill>
              </a:rPr>
              <a:t>Funding for employer development &amp; communicate with team</a:t>
            </a:r>
            <a:endParaRPr sz="700" u="sng">
              <a:solidFill>
                <a:schemeClr val="dk1"/>
              </a:solidFill>
            </a:endParaRPr>
          </a:p>
          <a:p>
            <a:pPr indent="0" lvl="0" marL="457200" rtl="0" algn="l">
              <a:spcBef>
                <a:spcPts val="0"/>
              </a:spcBef>
              <a:spcAft>
                <a:spcPts val="0"/>
              </a:spcAft>
              <a:buNone/>
            </a:pPr>
            <a:r>
              <a:rPr b="1" lang="en" sz="900">
                <a:solidFill>
                  <a:schemeClr val="dk1"/>
                </a:solidFill>
              </a:rPr>
              <a:t>LEA Responsibility: </a:t>
            </a:r>
            <a:r>
              <a:rPr lang="en" sz="700" u="sng">
                <a:solidFill>
                  <a:schemeClr val="dk1"/>
                </a:solidFill>
              </a:rPr>
              <a:t>Funding for instructional trainer &amp; communicate with team</a:t>
            </a:r>
            <a:endParaRPr sz="700" u="sng">
              <a:solidFill>
                <a:schemeClr val="dk1"/>
              </a:solidFill>
            </a:endParaRPr>
          </a:p>
          <a:p>
            <a:pPr indent="0" lvl="0" marL="457200" rtl="0" algn="l">
              <a:spcBef>
                <a:spcPts val="0"/>
              </a:spcBef>
              <a:spcAft>
                <a:spcPts val="0"/>
              </a:spcAft>
              <a:buNone/>
            </a:pPr>
            <a:r>
              <a:rPr b="1" lang="en" sz="900">
                <a:solidFill>
                  <a:schemeClr val="dk1"/>
                </a:solidFill>
              </a:rPr>
              <a:t>AEA Responsibility: </a:t>
            </a:r>
            <a:r>
              <a:rPr lang="en" sz="700" u="sng">
                <a:solidFill>
                  <a:schemeClr val="dk1"/>
                </a:solidFill>
              </a:rPr>
              <a:t>Provide instructional training &amp; communicate with team</a:t>
            </a:r>
            <a:endParaRPr sz="700" u="sng">
              <a:solidFill>
                <a:schemeClr val="dk1"/>
              </a:solidFill>
            </a:endParaRPr>
          </a:p>
          <a:p>
            <a:pPr indent="0" lvl="0" marL="457200" rtl="0" algn="l">
              <a:spcBef>
                <a:spcPts val="0"/>
              </a:spcBef>
              <a:spcAft>
                <a:spcPts val="0"/>
              </a:spcAft>
              <a:buNone/>
            </a:pPr>
            <a:r>
              <a:rPr b="1" lang="en" sz="900">
                <a:solidFill>
                  <a:schemeClr val="dk1"/>
                </a:solidFill>
              </a:rPr>
              <a:t>Case Manager Responsibility: </a:t>
            </a:r>
            <a:r>
              <a:rPr lang="en" sz="700" u="sng">
                <a:solidFill>
                  <a:schemeClr val="dk1"/>
                </a:solidFill>
              </a:rPr>
              <a:t>Funding transportation, LTSS &amp; communicate with team</a:t>
            </a:r>
            <a:endParaRPr sz="700" u="sng">
              <a:solidFill>
                <a:schemeClr val="dk1"/>
              </a:solidFill>
            </a:endParaRPr>
          </a:p>
          <a:p>
            <a:pPr indent="0" lvl="0" marL="457200" rtl="0" algn="l">
              <a:spcBef>
                <a:spcPts val="0"/>
              </a:spcBef>
              <a:spcAft>
                <a:spcPts val="0"/>
              </a:spcAft>
              <a:buNone/>
            </a:pPr>
            <a:r>
              <a:rPr b="1" lang="en" sz="900">
                <a:solidFill>
                  <a:schemeClr val="dk1"/>
                </a:solidFill>
              </a:rPr>
              <a:t>CRP Responsibility: </a:t>
            </a:r>
            <a:r>
              <a:rPr lang="en" sz="700" u="sng">
                <a:solidFill>
                  <a:schemeClr val="dk1"/>
                </a:solidFill>
              </a:rPr>
              <a:t>Develop CIE site, documentation of service &amp; communicate with team</a:t>
            </a:r>
            <a:endParaRPr sz="700" u="sng">
              <a:solidFill>
                <a:schemeClr val="dk1"/>
              </a:solidFill>
            </a:endParaRPr>
          </a:p>
          <a:p>
            <a:pPr indent="0" lvl="0" marL="457200" rtl="0" algn="l">
              <a:spcBef>
                <a:spcPts val="0"/>
              </a:spcBef>
              <a:spcAft>
                <a:spcPts val="0"/>
              </a:spcAft>
              <a:buNone/>
            </a:pPr>
            <a:r>
              <a:rPr b="1" lang="en" sz="900">
                <a:solidFill>
                  <a:schemeClr val="dk1"/>
                </a:solidFill>
              </a:rPr>
              <a:t>What are the training needs for this student to be successful with short-term employment?</a:t>
            </a:r>
            <a:endParaRPr b="1" sz="900">
              <a:solidFill>
                <a:schemeClr val="dk1"/>
              </a:solidFill>
            </a:endParaRPr>
          </a:p>
          <a:p>
            <a:pPr indent="0" lvl="0" marL="457200" rtl="0" algn="l">
              <a:spcBef>
                <a:spcPts val="0"/>
              </a:spcBef>
              <a:spcAft>
                <a:spcPts val="0"/>
              </a:spcAft>
              <a:buNone/>
            </a:pPr>
            <a:r>
              <a:t/>
            </a:r>
            <a:endParaRPr b="1" sz="900">
              <a:solidFill>
                <a:schemeClr val="dk1"/>
              </a:solidFill>
            </a:endParaRPr>
          </a:p>
          <a:p>
            <a:pPr indent="0" lvl="0" marL="457200" rtl="0" algn="l">
              <a:spcBef>
                <a:spcPts val="0"/>
              </a:spcBef>
              <a:spcAft>
                <a:spcPts val="0"/>
              </a:spcAft>
              <a:buNone/>
            </a:pPr>
            <a:r>
              <a:t/>
            </a:r>
            <a:endParaRPr b="1" sz="900">
              <a:solidFill>
                <a:schemeClr val="dk1"/>
              </a:solidFill>
            </a:endParaRPr>
          </a:p>
          <a:p>
            <a:pPr indent="0" lvl="0" marL="457200" rtl="0" algn="l">
              <a:spcBef>
                <a:spcPts val="0"/>
              </a:spcBef>
              <a:spcAft>
                <a:spcPts val="0"/>
              </a:spcAft>
              <a:buNone/>
            </a:pPr>
            <a:r>
              <a:t/>
            </a:r>
            <a:endParaRPr b="1" sz="900">
              <a:solidFill>
                <a:schemeClr val="dk1"/>
              </a:solidFill>
            </a:endParaRPr>
          </a:p>
          <a:p>
            <a:pPr indent="0" lvl="0" marL="457200" rtl="0" algn="l">
              <a:spcBef>
                <a:spcPts val="0"/>
              </a:spcBef>
              <a:spcAft>
                <a:spcPts val="0"/>
              </a:spcAft>
              <a:buNone/>
            </a:pPr>
            <a:r>
              <a:t/>
            </a:r>
            <a:endParaRPr b="1" sz="900">
              <a:solidFill>
                <a:schemeClr val="dk1"/>
              </a:solidFill>
            </a:endParaRPr>
          </a:p>
          <a:p>
            <a:pPr indent="0" lvl="0" marL="457200" rtl="0" algn="l">
              <a:spcBef>
                <a:spcPts val="0"/>
              </a:spcBef>
              <a:spcAft>
                <a:spcPts val="0"/>
              </a:spcAft>
              <a:buNone/>
            </a:pPr>
            <a:r>
              <a:t/>
            </a:r>
            <a:endParaRPr b="1" sz="900">
              <a:solidFill>
                <a:schemeClr val="dk1"/>
              </a:solidFill>
            </a:endParaRPr>
          </a:p>
          <a:p>
            <a:pPr indent="0" lvl="0" marL="457200" rtl="0" algn="l">
              <a:spcBef>
                <a:spcPts val="0"/>
              </a:spcBef>
              <a:spcAft>
                <a:spcPts val="0"/>
              </a:spcAft>
              <a:buNone/>
            </a:pPr>
            <a:r>
              <a:t/>
            </a:r>
            <a:endParaRPr b="1" sz="900">
              <a:solidFill>
                <a:schemeClr val="dk1"/>
              </a:solidFill>
            </a:endParaRPr>
          </a:p>
          <a:p>
            <a:pPr indent="0" lvl="0" marL="457200" rtl="0" algn="l">
              <a:spcBef>
                <a:spcPts val="0"/>
              </a:spcBef>
              <a:spcAft>
                <a:spcPts val="0"/>
              </a:spcAft>
              <a:buNone/>
            </a:pPr>
            <a:r>
              <a:t/>
            </a:r>
            <a:endParaRPr b="1" sz="900">
              <a:solidFill>
                <a:schemeClr val="dk1"/>
              </a:solidFill>
            </a:endParaRPr>
          </a:p>
          <a:p>
            <a:pPr indent="0" lvl="0" marL="457200" rtl="0" algn="l">
              <a:spcBef>
                <a:spcPts val="0"/>
              </a:spcBef>
              <a:spcAft>
                <a:spcPts val="0"/>
              </a:spcAft>
              <a:buNone/>
            </a:pPr>
            <a:r>
              <a:t/>
            </a:r>
            <a:endParaRPr b="1" sz="900">
              <a:solidFill>
                <a:schemeClr val="dk1"/>
              </a:solidFill>
            </a:endParaRPr>
          </a:p>
          <a:p>
            <a:pPr indent="0" lvl="0" marL="457200" rtl="0" algn="l">
              <a:spcBef>
                <a:spcPts val="0"/>
              </a:spcBef>
              <a:spcAft>
                <a:spcPts val="0"/>
              </a:spcAft>
              <a:buNone/>
            </a:pPr>
            <a:r>
              <a:rPr b="1" lang="en" sz="900">
                <a:solidFill>
                  <a:schemeClr val="dk1"/>
                </a:solidFill>
              </a:rPr>
              <a:t>How many hours does the team think will be needed to assist the student in obtaining short-term employment? </a:t>
            </a:r>
            <a:r>
              <a:rPr lang="en" sz="700" u="sng">
                <a:solidFill>
                  <a:schemeClr val="dk1"/>
                </a:solidFill>
              </a:rPr>
              <a:t>10 hours</a:t>
            </a:r>
            <a:endParaRPr sz="700" u="sng">
              <a:solidFill>
                <a:schemeClr val="dk1"/>
              </a:solidFill>
            </a:endParaRPr>
          </a:p>
        </p:txBody>
      </p:sp>
      <p:graphicFrame>
        <p:nvGraphicFramePr>
          <p:cNvPr id="359" name="Google Shape;359;p55"/>
          <p:cNvGraphicFramePr/>
          <p:nvPr/>
        </p:nvGraphicFramePr>
        <p:xfrm>
          <a:off x="5077275" y="3360125"/>
          <a:ext cx="3000000" cy="3000000"/>
        </p:xfrm>
        <a:graphic>
          <a:graphicData uri="http://schemas.openxmlformats.org/drawingml/2006/table">
            <a:tbl>
              <a:tblPr>
                <a:noFill/>
                <a:tableStyleId>{8DB6ACDC-70C1-4338-8F00-6E04D8C06C0F}</a:tableStyleId>
              </a:tblPr>
              <a:tblGrid>
                <a:gridCol w="1099825"/>
                <a:gridCol w="1099825"/>
                <a:gridCol w="1099825"/>
              </a:tblGrid>
              <a:tr h="344900">
                <a:tc>
                  <a:txBody>
                    <a:bodyPr/>
                    <a:lstStyle/>
                    <a:p>
                      <a:pPr indent="0" lvl="0" marL="0" rtl="0" algn="l">
                        <a:spcBef>
                          <a:spcPts val="0"/>
                        </a:spcBef>
                        <a:spcAft>
                          <a:spcPts val="0"/>
                        </a:spcAft>
                        <a:buNone/>
                      </a:pPr>
                      <a:r>
                        <a:rPr b="1" lang="en" sz="900"/>
                        <a:t>Training Needs</a:t>
                      </a:r>
                      <a:endParaRPr b="1" sz="900"/>
                    </a:p>
                  </a:txBody>
                  <a:tcPr marT="91425" marB="91425" marR="91425" marL="91425"/>
                </a:tc>
                <a:tc>
                  <a:txBody>
                    <a:bodyPr/>
                    <a:lstStyle/>
                    <a:p>
                      <a:pPr indent="0" lvl="0" marL="0" rtl="0" algn="l">
                        <a:spcBef>
                          <a:spcPts val="0"/>
                        </a:spcBef>
                        <a:spcAft>
                          <a:spcPts val="0"/>
                        </a:spcAft>
                        <a:buNone/>
                      </a:pPr>
                      <a:r>
                        <a:rPr b="1" lang="en" sz="900"/>
                        <a:t>Supports Necessary</a:t>
                      </a:r>
                      <a:endParaRPr b="1" sz="900"/>
                    </a:p>
                  </a:txBody>
                  <a:tcPr marT="91425" marB="91425" marR="91425" marL="91425"/>
                </a:tc>
                <a:tc>
                  <a:txBody>
                    <a:bodyPr/>
                    <a:lstStyle/>
                    <a:p>
                      <a:pPr indent="0" lvl="0" marL="0" rtl="0" algn="l">
                        <a:spcBef>
                          <a:spcPts val="0"/>
                        </a:spcBef>
                        <a:spcAft>
                          <a:spcPts val="0"/>
                        </a:spcAft>
                        <a:buNone/>
                      </a:pPr>
                      <a:r>
                        <a:rPr b="1" lang="en" sz="900"/>
                        <a:t>Provided by</a:t>
                      </a:r>
                      <a:endParaRPr b="1" sz="900"/>
                    </a:p>
                  </a:txBody>
                  <a:tcPr marT="91425" marB="91425" marR="91425" marL="91425"/>
                </a:tc>
              </a:tr>
              <a:tr h="289525">
                <a:tc>
                  <a:txBody>
                    <a:bodyPr/>
                    <a:lstStyle/>
                    <a:p>
                      <a:pPr indent="0" lvl="0" marL="0" rtl="0" algn="l">
                        <a:spcBef>
                          <a:spcPts val="0"/>
                        </a:spcBef>
                        <a:spcAft>
                          <a:spcPts val="0"/>
                        </a:spcAft>
                        <a:buNone/>
                      </a:pPr>
                      <a:r>
                        <a:rPr lang="en" sz="700"/>
                        <a:t>Soft-skills</a:t>
                      </a:r>
                      <a:endParaRPr sz="700"/>
                    </a:p>
                  </a:txBody>
                  <a:tcPr marT="91425" marB="91425" marR="91425" marL="91425"/>
                </a:tc>
                <a:tc>
                  <a:txBody>
                    <a:bodyPr/>
                    <a:lstStyle/>
                    <a:p>
                      <a:pPr indent="0" lvl="0" marL="0" rtl="0" algn="l">
                        <a:spcBef>
                          <a:spcPts val="0"/>
                        </a:spcBef>
                        <a:spcAft>
                          <a:spcPts val="0"/>
                        </a:spcAft>
                        <a:buNone/>
                      </a:pPr>
                      <a:r>
                        <a:rPr lang="en" sz="700"/>
                        <a:t>Instructional trainer</a:t>
                      </a:r>
                      <a:endParaRPr sz="700"/>
                    </a:p>
                  </a:txBody>
                  <a:tcPr marT="91425" marB="91425" marR="91425" marL="91425"/>
                </a:tc>
                <a:tc>
                  <a:txBody>
                    <a:bodyPr/>
                    <a:lstStyle/>
                    <a:p>
                      <a:pPr indent="0" lvl="0" marL="0" rtl="0" algn="l">
                        <a:spcBef>
                          <a:spcPts val="0"/>
                        </a:spcBef>
                        <a:spcAft>
                          <a:spcPts val="0"/>
                        </a:spcAft>
                        <a:buNone/>
                      </a:pPr>
                      <a:r>
                        <a:rPr lang="en" sz="700"/>
                        <a:t>LEA &amp; AEA</a:t>
                      </a:r>
                      <a:endParaRPr sz="700"/>
                    </a:p>
                  </a:txBody>
                  <a:tcPr marT="91425" marB="91425" marR="91425" marL="91425"/>
                </a:tc>
              </a:tr>
              <a:tr h="289525">
                <a:tc>
                  <a:txBody>
                    <a:bodyPr/>
                    <a:lstStyle/>
                    <a:p>
                      <a:pPr indent="0" lvl="0" marL="0" rtl="0" algn="l">
                        <a:spcBef>
                          <a:spcPts val="0"/>
                        </a:spcBef>
                        <a:spcAft>
                          <a:spcPts val="0"/>
                        </a:spcAft>
                        <a:buNone/>
                      </a:pPr>
                      <a:r>
                        <a:rPr lang="en" sz="700"/>
                        <a:t>Retail customer service skills</a:t>
                      </a:r>
                      <a:endParaRPr sz="700"/>
                    </a:p>
                  </a:txBody>
                  <a:tcPr marT="91425" marB="91425" marR="91425" marL="91425"/>
                </a:tc>
                <a:tc>
                  <a:txBody>
                    <a:bodyPr/>
                    <a:lstStyle/>
                    <a:p>
                      <a:pPr indent="0" lvl="0" marL="0" rtl="0" algn="l">
                        <a:spcBef>
                          <a:spcPts val="0"/>
                        </a:spcBef>
                        <a:spcAft>
                          <a:spcPts val="0"/>
                        </a:spcAft>
                        <a:buNone/>
                      </a:pPr>
                      <a:r>
                        <a:rPr lang="en" sz="700"/>
                        <a:t>Job coach</a:t>
                      </a:r>
                      <a:endParaRPr sz="700"/>
                    </a:p>
                  </a:txBody>
                  <a:tcPr marT="91425" marB="91425" marR="91425" marL="91425"/>
                </a:tc>
                <a:tc>
                  <a:txBody>
                    <a:bodyPr/>
                    <a:lstStyle/>
                    <a:p>
                      <a:pPr indent="0" lvl="0" marL="0" rtl="0" algn="l">
                        <a:spcBef>
                          <a:spcPts val="0"/>
                        </a:spcBef>
                        <a:spcAft>
                          <a:spcPts val="0"/>
                        </a:spcAft>
                        <a:buNone/>
                      </a:pPr>
                      <a:r>
                        <a:rPr lang="en" sz="700"/>
                        <a:t>LEA, AEA, CRP &amp; employer</a:t>
                      </a:r>
                      <a:endParaRPr sz="700"/>
                    </a:p>
                  </a:txBody>
                  <a:tcPr marT="91425" marB="91425" marR="91425" marL="91425"/>
                </a:tc>
              </a:tr>
            </a:tbl>
          </a:graphicData>
        </a:graphic>
      </p:graphicFrame>
      <p:pic>
        <p:nvPicPr>
          <p:cNvPr id="360" name="Google Shape;360;p55"/>
          <p:cNvPicPr preferRelativeResize="0"/>
          <p:nvPr/>
        </p:nvPicPr>
        <p:blipFill rotWithShape="1">
          <a:blip r:embed="rId3">
            <a:alphaModFix/>
          </a:blip>
          <a:srcRect b="3271" l="0" r="0" t="3271"/>
          <a:stretch/>
        </p:blipFill>
        <p:spPr>
          <a:xfrm>
            <a:off x="569975" y="2073776"/>
            <a:ext cx="3117700" cy="29138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56"/>
          <p:cNvSpPr txBox="1"/>
          <p:nvPr>
            <p:ph type="title"/>
          </p:nvPr>
        </p:nvSpPr>
        <p:spPr>
          <a:xfrm>
            <a:off x="311725" y="162625"/>
            <a:ext cx="3781500" cy="1789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Supported Short-Term Paid Work Experience for Students</a:t>
            </a:r>
            <a:endParaRPr/>
          </a:p>
        </p:txBody>
      </p:sp>
      <p:pic>
        <p:nvPicPr>
          <p:cNvPr id="366" name="Google Shape;366;p56"/>
          <p:cNvPicPr preferRelativeResize="0"/>
          <p:nvPr/>
        </p:nvPicPr>
        <p:blipFill rotWithShape="1">
          <a:blip r:embed="rId3">
            <a:alphaModFix/>
          </a:blip>
          <a:srcRect b="3271" l="0" r="0" t="3271"/>
          <a:stretch/>
        </p:blipFill>
        <p:spPr>
          <a:xfrm>
            <a:off x="569975" y="2073776"/>
            <a:ext cx="3117700" cy="2913850"/>
          </a:xfrm>
          <a:prstGeom prst="rect">
            <a:avLst/>
          </a:prstGeom>
          <a:noFill/>
          <a:ln>
            <a:noFill/>
          </a:ln>
        </p:spPr>
      </p:pic>
      <p:pic>
        <p:nvPicPr>
          <p:cNvPr id="367" name="Google Shape;367;p56"/>
          <p:cNvPicPr preferRelativeResize="0"/>
          <p:nvPr/>
        </p:nvPicPr>
        <p:blipFill>
          <a:blip r:embed="rId4">
            <a:alphaModFix/>
          </a:blip>
          <a:stretch>
            <a:fillRect/>
          </a:stretch>
        </p:blipFill>
        <p:spPr>
          <a:xfrm>
            <a:off x="4343975" y="899150"/>
            <a:ext cx="4800024" cy="21397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57"/>
          <p:cNvSpPr txBox="1"/>
          <p:nvPr>
            <p:ph type="title"/>
          </p:nvPr>
        </p:nvSpPr>
        <p:spPr>
          <a:xfrm>
            <a:off x="311725" y="500925"/>
            <a:ext cx="3706500" cy="715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Payments</a:t>
            </a:r>
            <a:endParaRPr/>
          </a:p>
        </p:txBody>
      </p:sp>
      <p:sp>
        <p:nvSpPr>
          <p:cNvPr id="373" name="Google Shape;373;p57"/>
          <p:cNvSpPr txBox="1"/>
          <p:nvPr>
            <p:ph idx="1" type="body"/>
          </p:nvPr>
        </p:nvSpPr>
        <p:spPr>
          <a:xfrm>
            <a:off x="4644675" y="500925"/>
            <a:ext cx="4166400" cy="409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600"/>
              <a:t>IVRS’s Fees for Services</a:t>
            </a:r>
            <a:endParaRPr b="1" sz="1600"/>
          </a:p>
          <a:p>
            <a:pPr indent="0" lvl="0" marL="0" rtl="0" algn="l">
              <a:spcBef>
                <a:spcPts val="1600"/>
              </a:spcBef>
              <a:spcAft>
                <a:spcPts val="0"/>
              </a:spcAft>
              <a:buNone/>
            </a:pPr>
            <a:r>
              <a:rPr lang="en" sz="1500"/>
              <a:t>1 unit = 15 minutes</a:t>
            </a:r>
            <a:endParaRPr sz="1500"/>
          </a:p>
          <a:p>
            <a:pPr indent="0" lvl="0" marL="0" rtl="0" algn="l">
              <a:spcBef>
                <a:spcPts val="1600"/>
              </a:spcBef>
              <a:spcAft>
                <a:spcPts val="0"/>
              </a:spcAft>
              <a:buNone/>
            </a:pPr>
            <a:r>
              <a:rPr lang="en" sz="1500"/>
              <a:t>Less than 50% of a unit, then round down</a:t>
            </a:r>
            <a:endParaRPr sz="1500"/>
          </a:p>
          <a:p>
            <a:pPr indent="0" lvl="0" marL="0" rtl="0" algn="l">
              <a:spcBef>
                <a:spcPts val="1600"/>
              </a:spcBef>
              <a:spcAft>
                <a:spcPts val="0"/>
              </a:spcAft>
              <a:buNone/>
            </a:pPr>
            <a:r>
              <a:rPr lang="en" sz="1500"/>
              <a:t>50% or more than a unit, then round up</a:t>
            </a:r>
            <a:endParaRPr sz="1500"/>
          </a:p>
          <a:p>
            <a:pPr indent="0" lvl="0" marL="0" rtl="0" algn="l">
              <a:spcBef>
                <a:spcPts val="1600"/>
              </a:spcBef>
              <a:spcAft>
                <a:spcPts val="0"/>
              </a:spcAft>
              <a:buNone/>
            </a:pPr>
            <a:r>
              <a:rPr lang="en" sz="1500"/>
              <a:t>Example:</a:t>
            </a:r>
            <a:endParaRPr sz="1500"/>
          </a:p>
          <a:p>
            <a:pPr indent="0" lvl="0" marL="0" rtl="0" algn="l">
              <a:spcBef>
                <a:spcPts val="1600"/>
              </a:spcBef>
              <a:spcAft>
                <a:spcPts val="1600"/>
              </a:spcAft>
              <a:buNone/>
            </a:pPr>
            <a:r>
              <a:rPr lang="en" sz="1500"/>
              <a:t>If a service is for 22 minutes, that would be equal to 1 unit. If the service is for 23 minutes, that would be equal to 2 units.</a:t>
            </a:r>
            <a:endParaRPr sz="1500"/>
          </a:p>
        </p:txBody>
      </p:sp>
      <p:pic>
        <p:nvPicPr>
          <p:cNvPr id="374" name="Google Shape;374;p57"/>
          <p:cNvPicPr preferRelativeResize="0"/>
          <p:nvPr/>
        </p:nvPicPr>
        <p:blipFill rotWithShape="1">
          <a:blip r:embed="rId3">
            <a:alphaModFix/>
          </a:blip>
          <a:srcRect b="0" l="21875" r="21875" t="0"/>
          <a:stretch/>
        </p:blipFill>
        <p:spPr>
          <a:xfrm>
            <a:off x="489775" y="1373225"/>
            <a:ext cx="3350400" cy="34207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58"/>
          <p:cNvSpPr txBox="1"/>
          <p:nvPr>
            <p:ph type="title"/>
          </p:nvPr>
        </p:nvSpPr>
        <p:spPr>
          <a:xfrm>
            <a:off x="311725" y="500925"/>
            <a:ext cx="3706500" cy="715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Payments</a:t>
            </a:r>
            <a:endParaRPr/>
          </a:p>
        </p:txBody>
      </p:sp>
      <p:sp>
        <p:nvSpPr>
          <p:cNvPr id="380" name="Google Shape;380;p58"/>
          <p:cNvSpPr txBox="1"/>
          <p:nvPr>
            <p:ph idx="1" type="body"/>
          </p:nvPr>
        </p:nvSpPr>
        <p:spPr>
          <a:xfrm>
            <a:off x="4420625" y="152925"/>
            <a:ext cx="4587600" cy="486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000000"/>
                </a:solidFill>
                <a:highlight>
                  <a:srgbClr val="FFFFFF"/>
                </a:highlight>
                <a:latin typeface="Arial"/>
                <a:ea typeface="Arial"/>
                <a:cs typeface="Arial"/>
                <a:sym typeface="Arial"/>
              </a:rPr>
              <a:t>The following are some examples that IVRS would not pay for:</a:t>
            </a:r>
            <a:endParaRPr b="1" sz="1600">
              <a:solidFill>
                <a:srgbClr val="000000"/>
              </a:solidFill>
              <a:highlight>
                <a:srgbClr val="FFFFFF"/>
              </a:highlight>
              <a:latin typeface="Arial"/>
              <a:ea typeface="Arial"/>
              <a:cs typeface="Arial"/>
              <a:sym typeface="Arial"/>
            </a:endParaRPr>
          </a:p>
          <a:p>
            <a:pPr indent="-317500" lvl="0" marL="596900" rtl="0" algn="l">
              <a:spcBef>
                <a:spcPts val="1600"/>
              </a:spcBef>
              <a:spcAft>
                <a:spcPts val="0"/>
              </a:spcAft>
              <a:buClr>
                <a:srgbClr val="000000"/>
              </a:buClr>
              <a:buSzPts val="1400"/>
              <a:buFont typeface="Arial"/>
              <a:buChar char="●"/>
            </a:pPr>
            <a:r>
              <a:rPr lang="en" sz="1400">
                <a:solidFill>
                  <a:srgbClr val="000000"/>
                </a:solidFill>
                <a:highlight>
                  <a:srgbClr val="FFFFFF"/>
                </a:highlight>
                <a:latin typeface="Arial"/>
                <a:ea typeface="Arial"/>
                <a:cs typeface="Arial"/>
                <a:sym typeface="Arial"/>
              </a:rPr>
              <a:t>intake appointments for services with the provider  </a:t>
            </a:r>
            <a:endParaRPr sz="1400">
              <a:solidFill>
                <a:srgbClr val="000000"/>
              </a:solidFill>
              <a:highlight>
                <a:srgbClr val="FFFFFF"/>
              </a:highlight>
              <a:latin typeface="Arial"/>
              <a:ea typeface="Arial"/>
              <a:cs typeface="Arial"/>
              <a:sym typeface="Arial"/>
            </a:endParaRPr>
          </a:p>
          <a:p>
            <a:pPr indent="-317500" lvl="0" marL="596900" rtl="0" algn="l">
              <a:spcBef>
                <a:spcPts val="0"/>
              </a:spcBef>
              <a:spcAft>
                <a:spcPts val="0"/>
              </a:spcAft>
              <a:buClr>
                <a:srgbClr val="000000"/>
              </a:buClr>
              <a:buSzPts val="1400"/>
              <a:buFont typeface="Arial"/>
              <a:buChar char="●"/>
            </a:pPr>
            <a:r>
              <a:rPr lang="en" sz="1400">
                <a:solidFill>
                  <a:srgbClr val="000000"/>
                </a:solidFill>
                <a:highlight>
                  <a:srgbClr val="FFFFFF"/>
                </a:highlight>
                <a:latin typeface="Arial"/>
                <a:ea typeface="Arial"/>
                <a:cs typeface="Arial"/>
                <a:sym typeface="Arial"/>
              </a:rPr>
              <a:t>provider's presence at IVRS benefits planning appointment with JC</a:t>
            </a:r>
            <a:endParaRPr sz="1400">
              <a:solidFill>
                <a:srgbClr val="000000"/>
              </a:solidFill>
              <a:highlight>
                <a:srgbClr val="FFFFFF"/>
              </a:highlight>
              <a:latin typeface="Arial"/>
              <a:ea typeface="Arial"/>
              <a:cs typeface="Arial"/>
              <a:sym typeface="Arial"/>
            </a:endParaRPr>
          </a:p>
          <a:p>
            <a:pPr indent="-317500" lvl="0" marL="596900" rtl="0" algn="l">
              <a:spcBef>
                <a:spcPts val="0"/>
              </a:spcBef>
              <a:spcAft>
                <a:spcPts val="0"/>
              </a:spcAft>
              <a:buClr>
                <a:srgbClr val="000000"/>
              </a:buClr>
              <a:buSzPts val="1400"/>
              <a:buFont typeface="Arial"/>
              <a:buChar char="●"/>
            </a:pPr>
            <a:r>
              <a:rPr lang="en" sz="1400">
                <a:solidFill>
                  <a:srgbClr val="000000"/>
                </a:solidFill>
                <a:highlight>
                  <a:srgbClr val="FFFFFF"/>
                </a:highlight>
                <a:latin typeface="Arial"/>
                <a:ea typeface="Arial"/>
                <a:cs typeface="Arial"/>
                <a:sym typeface="Arial"/>
              </a:rPr>
              <a:t>the time it took for the service provider to call a JC to set up an appointment</a:t>
            </a:r>
            <a:endParaRPr sz="1400">
              <a:solidFill>
                <a:srgbClr val="000000"/>
              </a:solidFill>
              <a:highlight>
                <a:srgbClr val="FFFFFF"/>
              </a:highlight>
              <a:latin typeface="Arial"/>
              <a:ea typeface="Arial"/>
              <a:cs typeface="Arial"/>
              <a:sym typeface="Arial"/>
            </a:endParaRPr>
          </a:p>
          <a:p>
            <a:pPr indent="-317500" lvl="0" marL="596900" rtl="0" algn="l">
              <a:spcBef>
                <a:spcPts val="0"/>
              </a:spcBef>
              <a:spcAft>
                <a:spcPts val="0"/>
              </a:spcAft>
              <a:buClr>
                <a:srgbClr val="000000"/>
              </a:buClr>
              <a:buSzPts val="1400"/>
              <a:buFont typeface="Arial"/>
              <a:buChar char="●"/>
            </a:pPr>
            <a:r>
              <a:rPr lang="en" sz="1400">
                <a:solidFill>
                  <a:srgbClr val="000000"/>
                </a:solidFill>
                <a:highlight>
                  <a:srgbClr val="FFFFFF"/>
                </a:highlight>
                <a:latin typeface="Arial"/>
                <a:ea typeface="Arial"/>
                <a:cs typeface="Arial"/>
                <a:sym typeface="Arial"/>
              </a:rPr>
              <a:t>the time it took for the provider to send an email or leave a voice message to update IVRS</a:t>
            </a:r>
            <a:endParaRPr sz="1400">
              <a:solidFill>
                <a:srgbClr val="000000"/>
              </a:solidFill>
              <a:highlight>
                <a:srgbClr val="FFFFFF"/>
              </a:highlight>
              <a:latin typeface="Arial"/>
              <a:ea typeface="Arial"/>
              <a:cs typeface="Arial"/>
              <a:sym typeface="Arial"/>
            </a:endParaRPr>
          </a:p>
          <a:p>
            <a:pPr indent="-317500" lvl="0" marL="596900" rtl="0" algn="l">
              <a:spcBef>
                <a:spcPts val="0"/>
              </a:spcBef>
              <a:spcAft>
                <a:spcPts val="0"/>
              </a:spcAft>
              <a:buClr>
                <a:srgbClr val="000000"/>
              </a:buClr>
              <a:buSzPts val="1400"/>
              <a:buFont typeface="Arial"/>
              <a:buChar char="●"/>
            </a:pPr>
            <a:r>
              <a:rPr lang="en" sz="1400">
                <a:solidFill>
                  <a:srgbClr val="000000"/>
                </a:solidFill>
                <a:highlight>
                  <a:srgbClr val="FFFFFF"/>
                </a:highlight>
                <a:latin typeface="Arial"/>
                <a:ea typeface="Arial"/>
                <a:cs typeface="Arial"/>
                <a:sym typeface="Arial"/>
              </a:rPr>
              <a:t>the time it took for the provider to drive out to the JC's home without calling to ensure that the JC is able to meet</a:t>
            </a:r>
            <a:endParaRPr sz="1400">
              <a:solidFill>
                <a:srgbClr val="000000"/>
              </a:solidFill>
              <a:highlight>
                <a:srgbClr val="FFFFFF"/>
              </a:highlight>
              <a:latin typeface="Arial"/>
              <a:ea typeface="Arial"/>
              <a:cs typeface="Arial"/>
              <a:sym typeface="Arial"/>
            </a:endParaRPr>
          </a:p>
          <a:p>
            <a:pPr indent="-317500" lvl="0" marL="596900" rtl="0" algn="l">
              <a:spcBef>
                <a:spcPts val="0"/>
              </a:spcBef>
              <a:spcAft>
                <a:spcPts val="0"/>
              </a:spcAft>
              <a:buClr>
                <a:srgbClr val="000000"/>
              </a:buClr>
              <a:buSzPts val="1400"/>
              <a:buFont typeface="Arial"/>
              <a:buChar char="●"/>
            </a:pPr>
            <a:r>
              <a:rPr lang="en" sz="1400">
                <a:solidFill>
                  <a:srgbClr val="000000"/>
                </a:solidFill>
                <a:highlight>
                  <a:srgbClr val="FFFFFF"/>
                </a:highlight>
                <a:latin typeface="Arial"/>
                <a:ea typeface="Arial"/>
                <a:cs typeface="Arial"/>
                <a:sym typeface="Arial"/>
              </a:rPr>
              <a:t>the time it took for the provider to write service reports for IVRS</a:t>
            </a:r>
            <a:endParaRPr sz="1400">
              <a:solidFill>
                <a:srgbClr val="000000"/>
              </a:solidFill>
              <a:highlight>
                <a:srgbClr val="FFFFFF"/>
              </a:highlight>
              <a:latin typeface="Arial"/>
              <a:ea typeface="Arial"/>
              <a:cs typeface="Arial"/>
              <a:sym typeface="Arial"/>
            </a:endParaRPr>
          </a:p>
          <a:p>
            <a:pPr indent="-317500" lvl="0" marL="596900" rtl="0" algn="l">
              <a:spcBef>
                <a:spcPts val="0"/>
              </a:spcBef>
              <a:spcAft>
                <a:spcPts val="0"/>
              </a:spcAft>
              <a:buClr>
                <a:srgbClr val="000000"/>
              </a:buClr>
              <a:buSzPts val="1400"/>
              <a:buFont typeface="Arial"/>
              <a:buChar char="●"/>
            </a:pPr>
            <a:r>
              <a:rPr lang="en" sz="1400">
                <a:solidFill>
                  <a:srgbClr val="000000"/>
                </a:solidFill>
                <a:highlight>
                  <a:srgbClr val="FFFFFF"/>
                </a:highlight>
                <a:latin typeface="Arial"/>
                <a:ea typeface="Arial"/>
                <a:cs typeface="Arial"/>
                <a:sym typeface="Arial"/>
              </a:rPr>
              <a:t>team meetings with IVRS to go over cases</a:t>
            </a:r>
            <a:endParaRPr sz="1400">
              <a:solidFill>
                <a:srgbClr val="000000"/>
              </a:solidFill>
              <a:highlight>
                <a:srgbClr val="FFFFFF"/>
              </a:highlight>
              <a:latin typeface="Arial"/>
              <a:ea typeface="Arial"/>
              <a:cs typeface="Arial"/>
              <a:sym typeface="Arial"/>
            </a:endParaRPr>
          </a:p>
          <a:p>
            <a:pPr indent="0" lvl="0" marL="0" rtl="0" algn="l">
              <a:spcBef>
                <a:spcPts val="1400"/>
              </a:spcBef>
              <a:spcAft>
                <a:spcPts val="1600"/>
              </a:spcAft>
              <a:buNone/>
            </a:pPr>
            <a:r>
              <a:t/>
            </a:r>
            <a:endParaRPr b="1" sz="1600"/>
          </a:p>
        </p:txBody>
      </p:sp>
      <p:pic>
        <p:nvPicPr>
          <p:cNvPr id="381" name="Google Shape;381;p58"/>
          <p:cNvPicPr preferRelativeResize="0"/>
          <p:nvPr/>
        </p:nvPicPr>
        <p:blipFill rotWithShape="1">
          <a:blip r:embed="rId3">
            <a:alphaModFix/>
          </a:blip>
          <a:srcRect b="0" l="21875" r="21875" t="0"/>
          <a:stretch/>
        </p:blipFill>
        <p:spPr>
          <a:xfrm>
            <a:off x="489775" y="1373225"/>
            <a:ext cx="3350400" cy="34207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59"/>
          <p:cNvSpPr txBox="1"/>
          <p:nvPr>
            <p:ph type="title"/>
          </p:nvPr>
        </p:nvSpPr>
        <p:spPr>
          <a:xfrm>
            <a:off x="311725" y="500925"/>
            <a:ext cx="3706500" cy="111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Direct Services in a virtual world...</a:t>
            </a:r>
            <a:endParaRPr/>
          </a:p>
        </p:txBody>
      </p:sp>
      <p:sp>
        <p:nvSpPr>
          <p:cNvPr id="387" name="Google Shape;387;p59"/>
          <p:cNvSpPr txBox="1"/>
          <p:nvPr>
            <p:ph idx="1" type="body"/>
          </p:nvPr>
        </p:nvSpPr>
        <p:spPr>
          <a:xfrm>
            <a:off x="4446550" y="67575"/>
            <a:ext cx="4471800" cy="500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600"/>
              <a:t>Example of a job development claim:</a:t>
            </a:r>
            <a:endParaRPr b="1" sz="1600"/>
          </a:p>
          <a:p>
            <a:pPr indent="-317500" lvl="0" marL="457200" rtl="0" algn="l">
              <a:spcBef>
                <a:spcPts val="1600"/>
              </a:spcBef>
              <a:spcAft>
                <a:spcPts val="0"/>
              </a:spcAft>
              <a:buSzPts val="1400"/>
              <a:buAutoNum type="arabicPeriod"/>
            </a:pPr>
            <a:r>
              <a:rPr lang="en" sz="1400"/>
              <a:t>1/5/2021 8am-8:04am Texted back and forth with JC to pep JC up for job interview with Casey’s.</a:t>
            </a:r>
            <a:endParaRPr sz="1400"/>
          </a:p>
          <a:p>
            <a:pPr indent="-317500" lvl="0" marL="457200" rtl="0" algn="l">
              <a:spcBef>
                <a:spcPts val="0"/>
              </a:spcBef>
              <a:spcAft>
                <a:spcPts val="0"/>
              </a:spcAft>
              <a:buSzPts val="1400"/>
              <a:buAutoNum type="arabicPeriod"/>
            </a:pPr>
            <a:r>
              <a:rPr lang="en" sz="1400"/>
              <a:t>1/8/2021 10am Emailed JC with employer login information so that JC could turn in application with Cattel and wished him luck.</a:t>
            </a:r>
            <a:endParaRPr sz="1400"/>
          </a:p>
          <a:p>
            <a:pPr indent="-317500" lvl="0" marL="457200" rtl="0" algn="l">
              <a:spcBef>
                <a:spcPts val="0"/>
              </a:spcBef>
              <a:spcAft>
                <a:spcPts val="0"/>
              </a:spcAft>
              <a:buSzPts val="1400"/>
              <a:buAutoNum type="arabicPeriod"/>
            </a:pPr>
            <a:r>
              <a:rPr lang="en" sz="1400"/>
              <a:t>1/11/2021 10:45am Texted JC inspirational words to encourage &amp; pep JC up for interview with Cattel at 11am.</a:t>
            </a:r>
            <a:endParaRPr sz="1400"/>
          </a:p>
          <a:p>
            <a:pPr indent="-317500" lvl="0" marL="457200" rtl="0" algn="l">
              <a:spcBef>
                <a:spcPts val="0"/>
              </a:spcBef>
              <a:spcAft>
                <a:spcPts val="0"/>
              </a:spcAft>
              <a:buSzPts val="1400"/>
              <a:buAutoNum type="arabicPeriod"/>
            </a:pPr>
            <a:r>
              <a:rPr lang="en" sz="1400"/>
              <a:t>1/15/2021 1pm Congratulated JC for getting job at Cattel &amp; agreed to meet on 1/16/2021 at 9am.</a:t>
            </a:r>
            <a:endParaRPr sz="1400"/>
          </a:p>
          <a:p>
            <a:pPr indent="0" lvl="0" marL="0" rtl="0" algn="l">
              <a:spcBef>
                <a:spcPts val="1600"/>
              </a:spcBef>
              <a:spcAft>
                <a:spcPts val="1600"/>
              </a:spcAft>
              <a:buNone/>
            </a:pPr>
            <a:r>
              <a:rPr lang="en" sz="1400"/>
              <a:t>Reasonable to group those transactions together when they warrant it.</a:t>
            </a:r>
            <a:endParaRPr sz="1400"/>
          </a:p>
        </p:txBody>
      </p:sp>
      <p:pic>
        <p:nvPicPr>
          <p:cNvPr id="388" name="Google Shape;388;p59"/>
          <p:cNvPicPr preferRelativeResize="0"/>
          <p:nvPr/>
        </p:nvPicPr>
        <p:blipFill rotWithShape="1">
          <a:blip r:embed="rId3">
            <a:alphaModFix/>
          </a:blip>
          <a:srcRect b="0" l="21850" r="21850" t="0"/>
          <a:stretch/>
        </p:blipFill>
        <p:spPr>
          <a:xfrm>
            <a:off x="606125" y="1856934"/>
            <a:ext cx="3117700" cy="311767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60"/>
          <p:cNvSpPr txBox="1"/>
          <p:nvPr>
            <p:ph type="title"/>
          </p:nvPr>
        </p:nvSpPr>
        <p:spPr>
          <a:xfrm>
            <a:off x="475225" y="500925"/>
            <a:ext cx="3706500" cy="74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Dates</a:t>
            </a:r>
            <a:endParaRPr/>
          </a:p>
        </p:txBody>
      </p:sp>
      <p:sp>
        <p:nvSpPr>
          <p:cNvPr id="394" name="Google Shape;394;p60"/>
          <p:cNvSpPr txBox="1"/>
          <p:nvPr>
            <p:ph idx="1" type="body"/>
          </p:nvPr>
        </p:nvSpPr>
        <p:spPr>
          <a:xfrm>
            <a:off x="4644675" y="243575"/>
            <a:ext cx="4166400" cy="467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No contracts with CRPs to provide services on IVRS’s Menu of Service - just prior authorization from VR staff before services start.</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 sz="1800">
                <a:solidFill>
                  <a:schemeClr val="dk1"/>
                </a:solidFill>
              </a:rPr>
              <a:t>Bill within 45 days after a service has been provided.</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 sz="1800">
                <a:solidFill>
                  <a:schemeClr val="dk1"/>
                </a:solidFill>
              </a:rPr>
              <a:t>Signed VR authorization + appropriately completed documentation = </a:t>
            </a:r>
            <a:r>
              <a:rPr b="1" lang="en" sz="1800">
                <a:solidFill>
                  <a:srgbClr val="38761D"/>
                </a:solidFill>
              </a:rPr>
              <a:t>$$$$$$$$$</a:t>
            </a:r>
            <a:endParaRPr b="1" sz="1800">
              <a:solidFill>
                <a:srgbClr val="38761D"/>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 sz="1800">
                <a:solidFill>
                  <a:schemeClr val="dk1"/>
                </a:solidFill>
              </a:rPr>
              <a:t>State issues payments within 10 days</a:t>
            </a:r>
            <a:endParaRPr sz="1800">
              <a:solidFill>
                <a:schemeClr val="dk1"/>
              </a:solidFill>
            </a:endParaRPr>
          </a:p>
        </p:txBody>
      </p:sp>
      <p:pic>
        <p:nvPicPr>
          <p:cNvPr id="395" name="Google Shape;395;p60"/>
          <p:cNvPicPr preferRelativeResize="0"/>
          <p:nvPr/>
        </p:nvPicPr>
        <p:blipFill rotWithShape="1">
          <a:blip r:embed="rId3">
            <a:alphaModFix/>
          </a:blip>
          <a:srcRect b="0" l="8794" r="8785" t="0"/>
          <a:stretch/>
        </p:blipFill>
        <p:spPr>
          <a:xfrm>
            <a:off x="677800" y="2053523"/>
            <a:ext cx="2931400" cy="23953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61"/>
          <p:cNvSpPr txBox="1"/>
          <p:nvPr>
            <p:ph type="title"/>
          </p:nvPr>
        </p:nvSpPr>
        <p:spPr>
          <a:xfrm>
            <a:off x="311725" y="500925"/>
            <a:ext cx="3706500" cy="250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end...</a:t>
            </a:r>
            <a:endParaRPr/>
          </a:p>
        </p:txBody>
      </p:sp>
      <p:sp>
        <p:nvSpPr>
          <p:cNvPr id="401" name="Google Shape;401;p61"/>
          <p:cNvSpPr txBox="1"/>
          <p:nvPr>
            <p:ph idx="1" type="body"/>
          </p:nvPr>
        </p:nvSpPr>
        <p:spPr>
          <a:xfrm>
            <a:off x="4644675" y="171925"/>
            <a:ext cx="4166400" cy="480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FF0000"/>
                </a:solidFill>
              </a:rPr>
              <a:t>Reminder</a:t>
            </a:r>
            <a:endParaRPr b="1" sz="2400">
              <a:solidFill>
                <a:srgbClr val="FF0000"/>
              </a:solidFill>
            </a:endParaRPr>
          </a:p>
          <a:p>
            <a:pPr indent="0" lvl="0" marL="0" rtl="0" algn="l">
              <a:spcBef>
                <a:spcPts val="1600"/>
              </a:spcBef>
              <a:spcAft>
                <a:spcPts val="0"/>
              </a:spcAft>
              <a:buNone/>
            </a:pPr>
            <a:r>
              <a:rPr lang="en" sz="1600"/>
              <a:t>Forms assist with the process and gathering information, they are NOT the process</a:t>
            </a:r>
            <a:endParaRPr sz="1600"/>
          </a:p>
          <a:p>
            <a:pPr indent="0" lvl="0" marL="0" rtl="0" algn="l">
              <a:spcBef>
                <a:spcPts val="1600"/>
              </a:spcBef>
              <a:spcAft>
                <a:spcPts val="0"/>
              </a:spcAft>
              <a:buNone/>
            </a:pPr>
            <a:r>
              <a:rPr lang="en" sz="1600"/>
              <a:t>Guidelines are set in place by IVRS and RSA however the JC,  IVRS and the CRP relationship drives the process</a:t>
            </a:r>
            <a:endParaRPr sz="1600"/>
          </a:p>
          <a:p>
            <a:pPr indent="0" lvl="0" marL="0" rtl="0" algn="l">
              <a:spcBef>
                <a:spcPts val="1600"/>
              </a:spcBef>
              <a:spcAft>
                <a:spcPts val="0"/>
              </a:spcAft>
              <a:buNone/>
            </a:pPr>
            <a:r>
              <a:rPr lang="en" sz="1600"/>
              <a:t>Services and procedures are individualized to meet the needs of the individuals served</a:t>
            </a:r>
            <a:endParaRPr sz="1600"/>
          </a:p>
          <a:p>
            <a:pPr indent="0" lvl="0" marL="0" rtl="0" algn="l">
              <a:spcBef>
                <a:spcPts val="1600"/>
              </a:spcBef>
              <a:spcAft>
                <a:spcPts val="1600"/>
              </a:spcAft>
              <a:buNone/>
            </a:pPr>
            <a:r>
              <a:rPr lang="en" sz="1600"/>
              <a:t>Documentation must be in the case file to show the story of the IVRS case file and are there not only to benefit IVRS but also the individuals served.  </a:t>
            </a:r>
            <a:endParaRPr sz="1600"/>
          </a:p>
        </p:txBody>
      </p:sp>
      <p:pic>
        <p:nvPicPr>
          <p:cNvPr id="402" name="Google Shape;402;p61"/>
          <p:cNvPicPr preferRelativeResize="0"/>
          <p:nvPr/>
        </p:nvPicPr>
        <p:blipFill rotWithShape="1">
          <a:blip r:embed="rId3">
            <a:alphaModFix/>
          </a:blip>
          <a:srcRect b="0" l="21843" r="21843" t="0"/>
          <a:stretch/>
        </p:blipFill>
        <p:spPr>
          <a:xfrm>
            <a:off x="606125" y="1856934"/>
            <a:ext cx="3117700" cy="31176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p19"/>
          <p:cNvPicPr preferRelativeResize="0"/>
          <p:nvPr/>
        </p:nvPicPr>
        <p:blipFill>
          <a:blip r:embed="rId3">
            <a:alphaModFix/>
          </a:blip>
          <a:stretch>
            <a:fillRect/>
          </a:stretch>
        </p:blipFill>
        <p:spPr>
          <a:xfrm>
            <a:off x="-118525" y="0"/>
            <a:ext cx="9262524" cy="5143500"/>
          </a:xfrm>
          <a:prstGeom prst="rect">
            <a:avLst/>
          </a:prstGeom>
          <a:noFill/>
          <a:ln>
            <a:noFill/>
          </a:ln>
        </p:spPr>
      </p:pic>
      <p:sp>
        <p:nvSpPr>
          <p:cNvPr id="104" name="Google Shape;104;p19"/>
          <p:cNvSpPr/>
          <p:nvPr/>
        </p:nvSpPr>
        <p:spPr>
          <a:xfrm>
            <a:off x="1731650" y="979225"/>
            <a:ext cx="432900" cy="113400"/>
          </a:xfrm>
          <a:prstGeom prst="lef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9"/>
          <p:cNvSpPr/>
          <p:nvPr/>
        </p:nvSpPr>
        <p:spPr>
          <a:xfrm>
            <a:off x="1482050" y="1203775"/>
            <a:ext cx="432900" cy="113400"/>
          </a:xfrm>
          <a:prstGeom prst="leftArrow">
            <a:avLst>
              <a:gd fmla="val 50000" name="adj1"/>
              <a:gd fmla="val 50000" name="adj2"/>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9"/>
          <p:cNvSpPr/>
          <p:nvPr/>
        </p:nvSpPr>
        <p:spPr>
          <a:xfrm rot="5399695">
            <a:off x="1902803" y="1403850"/>
            <a:ext cx="3384900" cy="4226100"/>
          </a:xfrm>
          <a:prstGeom prst="ellipse">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04"/>
                                        </p:tgtEl>
                                        <p:attrNameLst>
                                          <p:attrName>style.visibility</p:attrName>
                                        </p:attrNameLst>
                                      </p:cBhvr>
                                      <p:to>
                                        <p:strVal val="visible"/>
                                      </p:to>
                                    </p:set>
                                    <p:anim calcmode="lin" valueType="num">
                                      <p:cBhvr additive="base">
                                        <p:cTn dur="1000"/>
                                        <p:tgtEl>
                                          <p:spTgt spid="10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05"/>
                                        </p:tgtEl>
                                        <p:attrNameLst>
                                          <p:attrName>style.visibility</p:attrName>
                                        </p:attrNameLst>
                                      </p:cBhvr>
                                      <p:to>
                                        <p:strVal val="visible"/>
                                      </p:to>
                                    </p:set>
                                    <p:anim calcmode="lin" valueType="num">
                                      <p:cBhvr additive="base">
                                        <p:cTn dur="1000"/>
                                        <p:tgtEl>
                                          <p:spTgt spid="10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0"/>
          <p:cNvSpPr txBox="1"/>
          <p:nvPr>
            <p:ph type="title"/>
          </p:nvPr>
        </p:nvSpPr>
        <p:spPr>
          <a:xfrm>
            <a:off x="311725" y="500925"/>
            <a:ext cx="3706500" cy="847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Referral</a:t>
            </a:r>
            <a:endParaRPr/>
          </a:p>
        </p:txBody>
      </p:sp>
      <p:sp>
        <p:nvSpPr>
          <p:cNvPr id="112" name="Google Shape;112;p20"/>
          <p:cNvSpPr txBox="1"/>
          <p:nvPr>
            <p:ph idx="1" type="body"/>
          </p:nvPr>
        </p:nvSpPr>
        <p:spPr>
          <a:xfrm>
            <a:off x="4644675" y="500925"/>
            <a:ext cx="4166400" cy="409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Purpose of the referral form:</a:t>
            </a:r>
            <a:endParaRPr b="1"/>
          </a:p>
          <a:p>
            <a:pPr indent="0" lvl="0" marL="0" rtl="0" algn="l">
              <a:lnSpc>
                <a:spcPct val="100000"/>
              </a:lnSpc>
              <a:spcBef>
                <a:spcPts val="1600"/>
              </a:spcBef>
              <a:spcAft>
                <a:spcPts val="0"/>
              </a:spcAft>
              <a:buNone/>
            </a:pPr>
            <a:r>
              <a:rPr lang="en"/>
              <a:t>Building the team of people who will help the JC achieve successful employment.</a:t>
            </a:r>
            <a:endParaRPr/>
          </a:p>
          <a:p>
            <a:pPr indent="-311150" lvl="0" marL="457200" rtl="0" algn="l">
              <a:lnSpc>
                <a:spcPct val="100000"/>
              </a:lnSpc>
              <a:spcBef>
                <a:spcPts val="0"/>
              </a:spcBef>
              <a:spcAft>
                <a:spcPts val="0"/>
              </a:spcAft>
              <a:buSzPts val="1300"/>
              <a:buChar char="●"/>
            </a:pPr>
            <a:r>
              <a:rPr lang="en"/>
              <a:t>JC</a:t>
            </a:r>
            <a:endParaRPr/>
          </a:p>
          <a:p>
            <a:pPr indent="-311150" lvl="0" marL="457200" rtl="0" algn="l">
              <a:lnSpc>
                <a:spcPct val="100000"/>
              </a:lnSpc>
              <a:spcBef>
                <a:spcPts val="0"/>
              </a:spcBef>
              <a:spcAft>
                <a:spcPts val="0"/>
              </a:spcAft>
              <a:buSzPts val="1300"/>
              <a:buChar char="●"/>
            </a:pPr>
            <a:r>
              <a:rPr lang="en"/>
              <a:t>JC’s guardian, family, good friend</a:t>
            </a:r>
            <a:endParaRPr/>
          </a:p>
          <a:p>
            <a:pPr indent="-311150" lvl="0" marL="457200" rtl="0" algn="l">
              <a:lnSpc>
                <a:spcPct val="100000"/>
              </a:lnSpc>
              <a:spcBef>
                <a:spcPts val="0"/>
              </a:spcBef>
              <a:spcAft>
                <a:spcPts val="0"/>
              </a:spcAft>
              <a:buSzPts val="1300"/>
              <a:buChar char="●"/>
            </a:pPr>
            <a:r>
              <a:rPr lang="en"/>
              <a:t>IVRS Counselor</a:t>
            </a:r>
            <a:endParaRPr/>
          </a:p>
          <a:p>
            <a:pPr indent="-311150" lvl="0" marL="457200" rtl="0" algn="l">
              <a:lnSpc>
                <a:spcPct val="100000"/>
              </a:lnSpc>
              <a:spcBef>
                <a:spcPts val="0"/>
              </a:spcBef>
              <a:spcAft>
                <a:spcPts val="0"/>
              </a:spcAft>
              <a:buSzPts val="1300"/>
              <a:buChar char="●"/>
            </a:pPr>
            <a:r>
              <a:rPr lang="en"/>
              <a:t>Long term support provider</a:t>
            </a:r>
            <a:endParaRPr/>
          </a:p>
          <a:p>
            <a:pPr indent="-311150" lvl="0" marL="457200" rtl="0" algn="l">
              <a:lnSpc>
                <a:spcPct val="100000"/>
              </a:lnSpc>
              <a:spcBef>
                <a:spcPts val="0"/>
              </a:spcBef>
              <a:spcAft>
                <a:spcPts val="0"/>
              </a:spcAft>
              <a:buSzPts val="1300"/>
              <a:buChar char="●"/>
            </a:pPr>
            <a:r>
              <a:rPr lang="en"/>
              <a:t>CRP</a:t>
            </a:r>
            <a:endParaRPr/>
          </a:p>
          <a:p>
            <a:pPr indent="-311150" lvl="0" marL="457200" rtl="0" algn="l">
              <a:lnSpc>
                <a:spcPct val="100000"/>
              </a:lnSpc>
              <a:spcBef>
                <a:spcPts val="0"/>
              </a:spcBef>
              <a:spcAft>
                <a:spcPts val="0"/>
              </a:spcAft>
              <a:buSzPts val="1300"/>
              <a:buChar char="●"/>
            </a:pPr>
            <a:r>
              <a:rPr lang="en"/>
              <a:t>SLP</a:t>
            </a:r>
            <a:endParaRPr/>
          </a:p>
          <a:p>
            <a:pPr indent="-311150" lvl="0" marL="457200" rtl="0" algn="l">
              <a:lnSpc>
                <a:spcPct val="100000"/>
              </a:lnSpc>
              <a:spcBef>
                <a:spcPts val="0"/>
              </a:spcBef>
              <a:spcAft>
                <a:spcPts val="0"/>
              </a:spcAft>
              <a:buSzPts val="1300"/>
              <a:buChar char="●"/>
            </a:pPr>
            <a:r>
              <a:rPr lang="en"/>
              <a:t>HHA</a:t>
            </a:r>
            <a:endParaRPr/>
          </a:p>
          <a:p>
            <a:pPr indent="0" lvl="0" marL="0" rtl="0" algn="l">
              <a:spcBef>
                <a:spcPts val="1600"/>
              </a:spcBef>
              <a:spcAft>
                <a:spcPts val="0"/>
              </a:spcAft>
              <a:buNone/>
            </a:pPr>
            <a:r>
              <a:rPr lang="en"/>
              <a:t>Section I, Employment Analysis</a:t>
            </a:r>
            <a:endParaRPr/>
          </a:p>
          <a:p>
            <a:pPr indent="0" lvl="0" marL="0" rtl="0" algn="l">
              <a:spcBef>
                <a:spcPts val="1600"/>
              </a:spcBef>
              <a:spcAft>
                <a:spcPts val="0"/>
              </a:spcAft>
              <a:buNone/>
            </a:pPr>
            <a:r>
              <a:rPr lang="en"/>
              <a:t>The person referring for services through IVRS should complete the referral form and submit it to the VR Counselor.</a:t>
            </a:r>
            <a:endParaRPr/>
          </a:p>
          <a:p>
            <a:pPr indent="0" lvl="0" marL="0" rtl="0" algn="l">
              <a:spcBef>
                <a:spcPts val="1600"/>
              </a:spcBef>
              <a:spcAft>
                <a:spcPts val="1600"/>
              </a:spcAft>
              <a:buNone/>
            </a:pPr>
            <a:r>
              <a:t/>
            </a:r>
            <a:endParaRPr/>
          </a:p>
        </p:txBody>
      </p:sp>
      <p:pic>
        <p:nvPicPr>
          <p:cNvPr id="113" name="Google Shape;113;p20"/>
          <p:cNvPicPr preferRelativeResize="0"/>
          <p:nvPr/>
        </p:nvPicPr>
        <p:blipFill rotWithShape="1">
          <a:blip r:embed="rId3">
            <a:alphaModFix/>
          </a:blip>
          <a:srcRect b="0" l="21875" r="21875" t="0"/>
          <a:stretch/>
        </p:blipFill>
        <p:spPr>
          <a:xfrm>
            <a:off x="658288" y="1348418"/>
            <a:ext cx="3013375" cy="302583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1"/>
          <p:cNvSpPr txBox="1"/>
          <p:nvPr>
            <p:ph type="title"/>
          </p:nvPr>
        </p:nvSpPr>
        <p:spPr>
          <a:xfrm>
            <a:off x="311725" y="500925"/>
            <a:ext cx="3706500" cy="70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IVRS Referral Form</a:t>
            </a:r>
            <a:endParaRPr/>
          </a:p>
        </p:txBody>
      </p:sp>
      <p:pic>
        <p:nvPicPr>
          <p:cNvPr id="119" name="Google Shape;119;p21"/>
          <p:cNvPicPr preferRelativeResize="0"/>
          <p:nvPr/>
        </p:nvPicPr>
        <p:blipFill>
          <a:blip r:embed="rId3">
            <a:alphaModFix/>
          </a:blip>
          <a:stretch>
            <a:fillRect/>
          </a:stretch>
        </p:blipFill>
        <p:spPr>
          <a:xfrm>
            <a:off x="5063665" y="-21525"/>
            <a:ext cx="4040422" cy="5143501"/>
          </a:xfrm>
          <a:prstGeom prst="rect">
            <a:avLst/>
          </a:prstGeom>
          <a:noFill/>
          <a:ln>
            <a:noFill/>
          </a:ln>
        </p:spPr>
      </p:pic>
      <p:sp>
        <p:nvSpPr>
          <p:cNvPr id="120" name="Google Shape;120;p21"/>
          <p:cNvSpPr txBox="1"/>
          <p:nvPr/>
        </p:nvSpPr>
        <p:spPr>
          <a:xfrm>
            <a:off x="469850" y="1355325"/>
            <a:ext cx="3198600" cy="2990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FFFFFF"/>
              </a:buClr>
              <a:buSzPts val="1400"/>
              <a:buFont typeface="Roboto"/>
              <a:buChar char="●"/>
            </a:pPr>
            <a:r>
              <a:rPr lang="en">
                <a:solidFill>
                  <a:srgbClr val="FFFFFF"/>
                </a:solidFill>
                <a:latin typeface="Roboto"/>
                <a:ea typeface="Roboto"/>
                <a:cs typeface="Roboto"/>
                <a:sym typeface="Roboto"/>
              </a:rPr>
              <a:t>Basic information such as</a:t>
            </a:r>
            <a:endParaRPr>
              <a:solidFill>
                <a:srgbClr val="FFFFFF"/>
              </a:solidFill>
              <a:latin typeface="Roboto"/>
              <a:ea typeface="Roboto"/>
              <a:cs typeface="Roboto"/>
              <a:sym typeface="Roboto"/>
            </a:endParaRPr>
          </a:p>
          <a:p>
            <a:pPr indent="-317500" lvl="1" marL="914400" rtl="0" algn="l">
              <a:spcBef>
                <a:spcPts val="0"/>
              </a:spcBef>
              <a:spcAft>
                <a:spcPts val="0"/>
              </a:spcAft>
              <a:buClr>
                <a:srgbClr val="FFFFFF"/>
              </a:buClr>
              <a:buSzPts val="1400"/>
              <a:buFont typeface="Roboto"/>
              <a:buChar char="○"/>
            </a:pPr>
            <a:r>
              <a:rPr lang="en">
                <a:solidFill>
                  <a:srgbClr val="FFFFFF"/>
                </a:solidFill>
                <a:latin typeface="Roboto"/>
                <a:ea typeface="Roboto"/>
                <a:cs typeface="Roboto"/>
                <a:sym typeface="Roboto"/>
              </a:rPr>
              <a:t>JC’s name</a:t>
            </a:r>
            <a:endParaRPr>
              <a:solidFill>
                <a:srgbClr val="FFFFFF"/>
              </a:solidFill>
              <a:latin typeface="Roboto"/>
              <a:ea typeface="Roboto"/>
              <a:cs typeface="Roboto"/>
              <a:sym typeface="Roboto"/>
            </a:endParaRPr>
          </a:p>
          <a:p>
            <a:pPr indent="-317500" lvl="1" marL="914400" rtl="0" algn="l">
              <a:spcBef>
                <a:spcPts val="0"/>
              </a:spcBef>
              <a:spcAft>
                <a:spcPts val="0"/>
              </a:spcAft>
              <a:buClr>
                <a:srgbClr val="FFFFFF"/>
              </a:buClr>
              <a:buSzPts val="1400"/>
              <a:buFont typeface="Roboto"/>
              <a:buChar char="○"/>
            </a:pPr>
            <a:r>
              <a:rPr lang="en">
                <a:solidFill>
                  <a:srgbClr val="FFFFFF"/>
                </a:solidFill>
                <a:latin typeface="Roboto"/>
                <a:ea typeface="Roboto"/>
                <a:cs typeface="Roboto"/>
                <a:sym typeface="Roboto"/>
              </a:rPr>
              <a:t>Date form is completed</a:t>
            </a:r>
            <a:endParaRPr>
              <a:solidFill>
                <a:srgbClr val="FFFFFF"/>
              </a:solidFill>
              <a:latin typeface="Roboto"/>
              <a:ea typeface="Roboto"/>
              <a:cs typeface="Roboto"/>
              <a:sym typeface="Roboto"/>
            </a:endParaRPr>
          </a:p>
          <a:p>
            <a:pPr indent="-317500" lvl="1" marL="914400" rtl="0" algn="l">
              <a:spcBef>
                <a:spcPts val="0"/>
              </a:spcBef>
              <a:spcAft>
                <a:spcPts val="0"/>
              </a:spcAft>
              <a:buClr>
                <a:srgbClr val="FFFFFF"/>
              </a:buClr>
              <a:buSzPts val="1400"/>
              <a:buFont typeface="Roboto"/>
              <a:buChar char="○"/>
            </a:pPr>
            <a:r>
              <a:rPr lang="en">
                <a:solidFill>
                  <a:srgbClr val="FFFFFF"/>
                </a:solidFill>
                <a:latin typeface="Roboto"/>
                <a:ea typeface="Roboto"/>
                <a:cs typeface="Roboto"/>
                <a:sym typeface="Roboto"/>
              </a:rPr>
              <a:t>JC’s home address</a:t>
            </a:r>
            <a:endParaRPr>
              <a:solidFill>
                <a:srgbClr val="FFFFFF"/>
              </a:solidFill>
              <a:latin typeface="Roboto"/>
              <a:ea typeface="Roboto"/>
              <a:cs typeface="Roboto"/>
              <a:sym typeface="Roboto"/>
            </a:endParaRPr>
          </a:p>
          <a:p>
            <a:pPr indent="-317500" lvl="1" marL="914400" rtl="0" algn="l">
              <a:spcBef>
                <a:spcPts val="0"/>
              </a:spcBef>
              <a:spcAft>
                <a:spcPts val="0"/>
              </a:spcAft>
              <a:buClr>
                <a:srgbClr val="FFFFFF"/>
              </a:buClr>
              <a:buSzPts val="1400"/>
              <a:buFont typeface="Roboto"/>
              <a:buChar char="○"/>
            </a:pPr>
            <a:r>
              <a:rPr lang="en">
                <a:solidFill>
                  <a:srgbClr val="FFFFFF"/>
                </a:solidFill>
                <a:latin typeface="Roboto"/>
                <a:ea typeface="Roboto"/>
                <a:cs typeface="Roboto"/>
                <a:sym typeface="Roboto"/>
              </a:rPr>
              <a:t>JC’s date of birth</a:t>
            </a:r>
            <a:endParaRPr>
              <a:solidFill>
                <a:srgbClr val="FFFFFF"/>
              </a:solidFill>
              <a:latin typeface="Roboto"/>
              <a:ea typeface="Roboto"/>
              <a:cs typeface="Roboto"/>
              <a:sym typeface="Roboto"/>
            </a:endParaRPr>
          </a:p>
          <a:p>
            <a:pPr indent="-317500" lvl="1" marL="914400" rtl="0" algn="l">
              <a:spcBef>
                <a:spcPts val="0"/>
              </a:spcBef>
              <a:spcAft>
                <a:spcPts val="0"/>
              </a:spcAft>
              <a:buClr>
                <a:srgbClr val="FFFFFF"/>
              </a:buClr>
              <a:buSzPts val="1400"/>
              <a:buFont typeface="Roboto"/>
              <a:buChar char="○"/>
            </a:pPr>
            <a:r>
              <a:rPr lang="en">
                <a:solidFill>
                  <a:srgbClr val="FFFFFF"/>
                </a:solidFill>
                <a:latin typeface="Roboto"/>
                <a:ea typeface="Roboto"/>
                <a:cs typeface="Roboto"/>
                <a:sym typeface="Roboto"/>
              </a:rPr>
              <a:t>Contact Person/Referral source info</a:t>
            </a:r>
            <a:endParaRPr>
              <a:solidFill>
                <a:srgbClr val="FFFFFF"/>
              </a:solidFill>
              <a:latin typeface="Roboto"/>
              <a:ea typeface="Roboto"/>
              <a:cs typeface="Roboto"/>
              <a:sym typeface="Roboto"/>
            </a:endParaRPr>
          </a:p>
          <a:p>
            <a:pPr indent="-317500" lvl="0" marL="457200" rtl="0" algn="l">
              <a:spcBef>
                <a:spcPts val="1000"/>
              </a:spcBef>
              <a:spcAft>
                <a:spcPts val="0"/>
              </a:spcAft>
              <a:buClr>
                <a:srgbClr val="FFFFFF"/>
              </a:buClr>
              <a:buSzPts val="1400"/>
              <a:buFont typeface="Roboto"/>
              <a:buChar char="●"/>
            </a:pPr>
            <a:r>
              <a:rPr lang="en">
                <a:solidFill>
                  <a:srgbClr val="FFFFFF"/>
                </a:solidFill>
                <a:latin typeface="Roboto"/>
                <a:ea typeface="Roboto"/>
                <a:cs typeface="Roboto"/>
                <a:sym typeface="Roboto"/>
              </a:rPr>
              <a:t>Work related activities</a:t>
            </a:r>
            <a:endParaRPr>
              <a:solidFill>
                <a:srgbClr val="FFFFFF"/>
              </a:solidFill>
              <a:latin typeface="Roboto"/>
              <a:ea typeface="Roboto"/>
              <a:cs typeface="Roboto"/>
              <a:sym typeface="Roboto"/>
            </a:endParaRPr>
          </a:p>
          <a:p>
            <a:pPr indent="-317500" lvl="1" marL="914400" rtl="0" algn="l">
              <a:spcBef>
                <a:spcPts val="0"/>
              </a:spcBef>
              <a:spcAft>
                <a:spcPts val="0"/>
              </a:spcAft>
              <a:buClr>
                <a:srgbClr val="FFFFFF"/>
              </a:buClr>
              <a:buSzPts val="1400"/>
              <a:buFont typeface="Roboto"/>
              <a:buChar char="○"/>
            </a:pPr>
            <a:r>
              <a:rPr lang="en">
                <a:solidFill>
                  <a:srgbClr val="FFFFFF"/>
                </a:solidFill>
                <a:latin typeface="Roboto"/>
                <a:ea typeface="Roboto"/>
                <a:cs typeface="Roboto"/>
                <a:sym typeface="Roboto"/>
              </a:rPr>
              <a:t>JC’s current work status</a:t>
            </a:r>
            <a:endParaRPr>
              <a:solidFill>
                <a:srgbClr val="FFFFFF"/>
              </a:solidFill>
              <a:latin typeface="Roboto"/>
              <a:ea typeface="Roboto"/>
              <a:cs typeface="Roboto"/>
              <a:sym typeface="Roboto"/>
            </a:endParaRPr>
          </a:p>
          <a:p>
            <a:pPr indent="-317500" lvl="1" marL="914400" rtl="0" algn="l">
              <a:spcBef>
                <a:spcPts val="0"/>
              </a:spcBef>
              <a:spcAft>
                <a:spcPts val="0"/>
              </a:spcAft>
              <a:buClr>
                <a:srgbClr val="FFFFFF"/>
              </a:buClr>
              <a:buSzPts val="1400"/>
              <a:buFont typeface="Roboto"/>
              <a:buChar char="○"/>
            </a:pPr>
            <a:r>
              <a:rPr lang="en">
                <a:solidFill>
                  <a:srgbClr val="FFFFFF"/>
                </a:solidFill>
                <a:latin typeface="Roboto"/>
                <a:ea typeface="Roboto"/>
                <a:cs typeface="Roboto"/>
                <a:sym typeface="Roboto"/>
              </a:rPr>
              <a:t>Hours per week</a:t>
            </a:r>
            <a:endParaRPr>
              <a:solidFill>
                <a:srgbClr val="FFFFFF"/>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22"/>
          <p:cNvPicPr preferRelativeResize="0"/>
          <p:nvPr/>
        </p:nvPicPr>
        <p:blipFill>
          <a:blip r:embed="rId3">
            <a:alphaModFix/>
          </a:blip>
          <a:stretch>
            <a:fillRect/>
          </a:stretch>
        </p:blipFill>
        <p:spPr>
          <a:xfrm>
            <a:off x="36825" y="0"/>
            <a:ext cx="4535176" cy="5057800"/>
          </a:xfrm>
          <a:prstGeom prst="rect">
            <a:avLst/>
          </a:prstGeom>
          <a:noFill/>
          <a:ln>
            <a:noFill/>
          </a:ln>
        </p:spPr>
      </p:pic>
      <p:graphicFrame>
        <p:nvGraphicFramePr>
          <p:cNvPr id="126" name="Google Shape;126;p22"/>
          <p:cNvGraphicFramePr/>
          <p:nvPr/>
        </p:nvGraphicFramePr>
        <p:xfrm>
          <a:off x="4507775" y="725513"/>
          <a:ext cx="3000000" cy="3000000"/>
        </p:xfrm>
        <a:graphic>
          <a:graphicData uri="http://schemas.openxmlformats.org/drawingml/2006/table">
            <a:tbl>
              <a:tblPr>
                <a:noFill/>
                <a:tableStyleId>{8DB6ACDC-70C1-4338-8F00-6E04D8C06C0F}</a:tableStyleId>
              </a:tblPr>
              <a:tblGrid>
                <a:gridCol w="1511725"/>
                <a:gridCol w="1511725"/>
                <a:gridCol w="1511725"/>
              </a:tblGrid>
              <a:tr h="725625">
                <a:tc>
                  <a:txBody>
                    <a:bodyPr/>
                    <a:lstStyle/>
                    <a:p>
                      <a:pPr indent="0" lvl="0" marL="0" rtl="0" algn="l">
                        <a:spcBef>
                          <a:spcPts val="0"/>
                        </a:spcBef>
                        <a:spcAft>
                          <a:spcPts val="0"/>
                        </a:spcAft>
                        <a:buNone/>
                      </a:pPr>
                      <a:r>
                        <a:rPr b="1" lang="en"/>
                        <a:t>Decision(s)</a:t>
                      </a:r>
                      <a:endParaRPr b="1"/>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a:t>Actions(s)/Date</a:t>
                      </a:r>
                      <a:endParaRPr b="1"/>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a:t>Party Responsible</a:t>
                      </a:r>
                      <a:endParaRPr b="1"/>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736025">
                <a:tc>
                  <a:txBody>
                    <a:bodyPr/>
                    <a:lstStyle/>
                    <a:p>
                      <a:pPr indent="0" lvl="0" marL="0" rtl="0" algn="l">
                        <a:spcBef>
                          <a:spcPts val="0"/>
                        </a:spcBef>
                        <a:spcAft>
                          <a:spcPts val="0"/>
                        </a:spcAft>
                        <a:buNone/>
                      </a:pPr>
                      <a:r>
                        <a:rPr lang="en"/>
                        <a:t>Discovery</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9DAF8"/>
                    </a:solidFill>
                  </a:tcPr>
                </a:tc>
                <a:tc>
                  <a:txBody>
                    <a:bodyPr/>
                    <a:lstStyle/>
                    <a:p>
                      <a:pPr indent="0" lvl="0" marL="0" rtl="0" algn="l">
                        <a:spcBef>
                          <a:spcPts val="0"/>
                        </a:spcBef>
                        <a:spcAft>
                          <a:spcPts val="0"/>
                        </a:spcAft>
                        <a:buNone/>
                      </a:pPr>
                      <a:r>
                        <a:rPr lang="en"/>
                        <a:t>Interview JC &amp; those who know JC by end of April 2021</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9DAF8"/>
                    </a:solidFill>
                  </a:tcPr>
                </a:tc>
                <a:tc>
                  <a:txBody>
                    <a:bodyPr/>
                    <a:lstStyle/>
                    <a:p>
                      <a:pPr indent="0" lvl="0" marL="0" rtl="0" algn="l">
                        <a:spcBef>
                          <a:spcPts val="0"/>
                        </a:spcBef>
                        <a:spcAft>
                          <a:spcPts val="0"/>
                        </a:spcAft>
                        <a:buNone/>
                      </a:pPr>
                      <a:r>
                        <a:rPr lang="en"/>
                        <a:t>JC, JC’s guardians, JC’s special ed teacher, employer(s), &amp; CRP</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9DAF8"/>
                    </a:solidFill>
                  </a:tcPr>
                </a:tc>
              </a:tr>
              <a:tr h="1230825">
                <a:tc>
                  <a:txBody>
                    <a:bodyPr/>
                    <a:lstStyle/>
                    <a:p>
                      <a:pPr indent="0" lvl="0" marL="0" rtl="0" algn="l">
                        <a:spcBef>
                          <a:spcPts val="0"/>
                        </a:spcBef>
                        <a:spcAft>
                          <a:spcPts val="0"/>
                        </a:spcAft>
                        <a:buNone/>
                      </a:pPr>
                      <a:r>
                        <a:rPr lang="en"/>
                        <a:t>Team meeting</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9DAF8"/>
                    </a:solidFill>
                  </a:tcPr>
                </a:tc>
                <a:tc>
                  <a:txBody>
                    <a:bodyPr/>
                    <a:lstStyle/>
                    <a:p>
                      <a:pPr indent="0" lvl="0" marL="0" rtl="0" algn="l">
                        <a:spcBef>
                          <a:spcPts val="0"/>
                        </a:spcBef>
                        <a:spcAft>
                          <a:spcPts val="0"/>
                        </a:spcAft>
                        <a:buNone/>
                      </a:pPr>
                      <a:r>
                        <a:rPr lang="en"/>
                        <a:t>Review results from Discovery by 4/30/2021</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9DAF8"/>
                    </a:solidFill>
                  </a:tcPr>
                </a:tc>
                <a:tc>
                  <a:txBody>
                    <a:bodyPr/>
                    <a:lstStyle/>
                    <a:p>
                      <a:pPr indent="0" lvl="0" marL="0" rtl="0" algn="l">
                        <a:spcBef>
                          <a:spcPts val="0"/>
                        </a:spcBef>
                        <a:spcAft>
                          <a:spcPts val="0"/>
                        </a:spcAft>
                        <a:buNone/>
                      </a:pPr>
                      <a:r>
                        <a:rPr lang="en"/>
                        <a:t>JC, JC’s guardians, IVRS, CRP, &amp; case manager</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9DAF8"/>
                    </a:solidFill>
                  </a:tcPr>
                </a:tc>
              </a:tr>
            </a:tbl>
          </a:graphicData>
        </a:graphic>
      </p:graphicFrame>
      <p:sp>
        <p:nvSpPr>
          <p:cNvPr id="127" name="Google Shape;127;p22"/>
          <p:cNvSpPr txBox="1"/>
          <p:nvPr/>
        </p:nvSpPr>
        <p:spPr>
          <a:xfrm>
            <a:off x="4572000" y="154100"/>
            <a:ext cx="4199700" cy="8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Next steps...</a:t>
            </a:r>
            <a:endParaRPr>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3"/>
          <p:cNvSpPr txBox="1"/>
          <p:nvPr>
            <p:ph type="title"/>
          </p:nvPr>
        </p:nvSpPr>
        <p:spPr>
          <a:xfrm>
            <a:off x="311725" y="500925"/>
            <a:ext cx="3706500" cy="70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Discovery</a:t>
            </a:r>
            <a:endParaRPr/>
          </a:p>
        </p:txBody>
      </p:sp>
      <p:pic>
        <p:nvPicPr>
          <p:cNvPr id="133" name="Google Shape;133;p23"/>
          <p:cNvPicPr preferRelativeResize="0"/>
          <p:nvPr/>
        </p:nvPicPr>
        <p:blipFill rotWithShape="1">
          <a:blip r:embed="rId3">
            <a:alphaModFix/>
          </a:blip>
          <a:srcRect b="0" l="14843" r="14843" t="0"/>
          <a:stretch/>
        </p:blipFill>
        <p:spPr>
          <a:xfrm>
            <a:off x="606125" y="1856934"/>
            <a:ext cx="3117700" cy="3117674"/>
          </a:xfrm>
          <a:prstGeom prst="rect">
            <a:avLst/>
          </a:prstGeom>
          <a:noFill/>
          <a:ln>
            <a:noFill/>
          </a:ln>
        </p:spPr>
      </p:pic>
      <p:sp>
        <p:nvSpPr>
          <p:cNvPr id="134" name="Google Shape;134;p23"/>
          <p:cNvSpPr txBox="1"/>
          <p:nvPr/>
        </p:nvSpPr>
        <p:spPr>
          <a:xfrm>
            <a:off x="4346100" y="63250"/>
            <a:ext cx="4752600" cy="491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Roboto"/>
                <a:ea typeface="Roboto"/>
                <a:cs typeface="Roboto"/>
                <a:sym typeface="Roboto"/>
              </a:rPr>
              <a:t>Purpose of documentation:</a:t>
            </a:r>
            <a:endParaRPr b="1">
              <a:latin typeface="Roboto"/>
              <a:ea typeface="Roboto"/>
              <a:cs typeface="Roboto"/>
              <a:sym typeface="Roboto"/>
            </a:endParaRPr>
          </a:p>
          <a:p>
            <a:pPr indent="-304800" lvl="0" marL="457200" rtl="0" algn="l">
              <a:spcBef>
                <a:spcPts val="1000"/>
              </a:spcBef>
              <a:spcAft>
                <a:spcPts val="0"/>
              </a:spcAft>
              <a:buSzPts val="1200"/>
              <a:buFont typeface="Roboto"/>
              <a:buChar char="●"/>
            </a:pPr>
            <a:r>
              <a:rPr lang="en" sz="1200">
                <a:latin typeface="Roboto"/>
                <a:ea typeface="Roboto"/>
                <a:cs typeface="Roboto"/>
                <a:sym typeface="Roboto"/>
              </a:rPr>
              <a:t>Capture the plan for:</a:t>
            </a:r>
            <a:endParaRPr sz="1200">
              <a:latin typeface="Roboto"/>
              <a:ea typeface="Roboto"/>
              <a:cs typeface="Roboto"/>
              <a:sym typeface="Roboto"/>
            </a:endParaRPr>
          </a:p>
          <a:p>
            <a:pPr indent="-304800" lvl="1" marL="914400" rtl="0" algn="l">
              <a:spcBef>
                <a:spcPts val="0"/>
              </a:spcBef>
              <a:spcAft>
                <a:spcPts val="0"/>
              </a:spcAft>
              <a:buSzPts val="1200"/>
              <a:buFont typeface="Roboto"/>
              <a:buChar char="○"/>
            </a:pPr>
            <a:r>
              <a:rPr lang="en" sz="1200">
                <a:latin typeface="Roboto"/>
                <a:ea typeface="Roboto"/>
                <a:cs typeface="Roboto"/>
                <a:sym typeface="Roboto"/>
              </a:rPr>
              <a:t>How Discovery will be done</a:t>
            </a:r>
            <a:endParaRPr sz="1200">
              <a:latin typeface="Roboto"/>
              <a:ea typeface="Roboto"/>
              <a:cs typeface="Roboto"/>
              <a:sym typeface="Roboto"/>
            </a:endParaRPr>
          </a:p>
          <a:p>
            <a:pPr indent="-304800" lvl="1" marL="914400" rtl="0" algn="l">
              <a:spcBef>
                <a:spcPts val="0"/>
              </a:spcBef>
              <a:spcAft>
                <a:spcPts val="0"/>
              </a:spcAft>
              <a:buSzPts val="1200"/>
              <a:buFont typeface="Roboto"/>
              <a:buChar char="○"/>
            </a:pPr>
            <a:r>
              <a:rPr lang="en" sz="1200">
                <a:latin typeface="Roboto"/>
                <a:ea typeface="Roboto"/>
                <a:cs typeface="Roboto"/>
                <a:sym typeface="Roboto"/>
              </a:rPr>
              <a:t>Who will be interviewed</a:t>
            </a:r>
            <a:endParaRPr sz="1200">
              <a:latin typeface="Roboto"/>
              <a:ea typeface="Roboto"/>
              <a:cs typeface="Roboto"/>
              <a:sym typeface="Roboto"/>
            </a:endParaRPr>
          </a:p>
          <a:p>
            <a:pPr indent="-304800" lvl="1" marL="914400" rtl="0" algn="l">
              <a:spcBef>
                <a:spcPts val="0"/>
              </a:spcBef>
              <a:spcAft>
                <a:spcPts val="0"/>
              </a:spcAft>
              <a:buSzPts val="1200"/>
              <a:buFont typeface="Roboto"/>
              <a:buChar char="○"/>
            </a:pPr>
            <a:r>
              <a:rPr lang="en" sz="1200">
                <a:latin typeface="Roboto"/>
                <a:ea typeface="Roboto"/>
                <a:cs typeface="Roboto"/>
                <a:sym typeface="Roboto"/>
              </a:rPr>
              <a:t>Where will interviews be done</a:t>
            </a:r>
            <a:endParaRPr sz="1200">
              <a:latin typeface="Roboto"/>
              <a:ea typeface="Roboto"/>
              <a:cs typeface="Roboto"/>
              <a:sym typeface="Roboto"/>
            </a:endParaRPr>
          </a:p>
          <a:p>
            <a:pPr indent="-304800" lvl="1" marL="914400" rtl="0" algn="l">
              <a:spcBef>
                <a:spcPts val="0"/>
              </a:spcBef>
              <a:spcAft>
                <a:spcPts val="0"/>
              </a:spcAft>
              <a:buSzPts val="1200"/>
              <a:buFont typeface="Roboto"/>
              <a:buChar char="○"/>
            </a:pPr>
            <a:r>
              <a:rPr lang="en" sz="1200">
                <a:latin typeface="Roboto"/>
                <a:ea typeface="Roboto"/>
                <a:cs typeface="Roboto"/>
                <a:sym typeface="Roboto"/>
              </a:rPr>
              <a:t>When Discovery will be done</a:t>
            </a:r>
            <a:endParaRPr sz="1200">
              <a:latin typeface="Roboto"/>
              <a:ea typeface="Roboto"/>
              <a:cs typeface="Roboto"/>
              <a:sym typeface="Roboto"/>
            </a:endParaRPr>
          </a:p>
          <a:p>
            <a:pPr indent="-304800" lvl="1" marL="914400" rtl="0" algn="l">
              <a:spcBef>
                <a:spcPts val="0"/>
              </a:spcBef>
              <a:spcAft>
                <a:spcPts val="0"/>
              </a:spcAft>
              <a:buSzPts val="1200"/>
              <a:buFont typeface="Roboto"/>
              <a:buChar char="○"/>
            </a:pPr>
            <a:r>
              <a:rPr lang="en" sz="1200">
                <a:latin typeface="Roboto"/>
                <a:ea typeface="Roboto"/>
                <a:cs typeface="Roboto"/>
                <a:sym typeface="Roboto"/>
              </a:rPr>
              <a:t>How much time was spent on the activities</a:t>
            </a:r>
            <a:endParaRPr sz="1200">
              <a:latin typeface="Roboto"/>
              <a:ea typeface="Roboto"/>
              <a:cs typeface="Roboto"/>
              <a:sym typeface="Roboto"/>
            </a:endParaRPr>
          </a:p>
          <a:p>
            <a:pPr indent="-304800" lvl="0" marL="457200" rtl="0" algn="l">
              <a:spcBef>
                <a:spcPts val="1000"/>
              </a:spcBef>
              <a:spcAft>
                <a:spcPts val="0"/>
              </a:spcAft>
              <a:buSzPts val="1200"/>
              <a:buFont typeface="Roboto"/>
              <a:buChar char="●"/>
            </a:pPr>
            <a:r>
              <a:rPr lang="en" sz="1200">
                <a:latin typeface="Roboto"/>
                <a:ea typeface="Roboto"/>
                <a:cs typeface="Roboto"/>
                <a:sym typeface="Roboto"/>
              </a:rPr>
              <a:t>Capture the things that happen:</a:t>
            </a:r>
            <a:endParaRPr sz="1200">
              <a:latin typeface="Roboto"/>
              <a:ea typeface="Roboto"/>
              <a:cs typeface="Roboto"/>
              <a:sym typeface="Roboto"/>
            </a:endParaRPr>
          </a:p>
          <a:p>
            <a:pPr indent="-304800" lvl="1" marL="914400" rtl="0" algn="l">
              <a:spcBef>
                <a:spcPts val="0"/>
              </a:spcBef>
              <a:spcAft>
                <a:spcPts val="0"/>
              </a:spcAft>
              <a:buSzPts val="1200"/>
              <a:buFont typeface="Roboto"/>
              <a:buChar char="○"/>
            </a:pPr>
            <a:r>
              <a:rPr lang="en" sz="1200">
                <a:latin typeface="Roboto"/>
                <a:ea typeface="Roboto"/>
                <a:cs typeface="Roboto"/>
                <a:sym typeface="Roboto"/>
              </a:rPr>
              <a:t>JC’s behaviors, thoughts, insights &amp; reactions</a:t>
            </a:r>
            <a:endParaRPr sz="1200">
              <a:latin typeface="Roboto"/>
              <a:ea typeface="Roboto"/>
              <a:cs typeface="Roboto"/>
              <a:sym typeface="Roboto"/>
            </a:endParaRPr>
          </a:p>
          <a:p>
            <a:pPr indent="-304800" lvl="1" marL="914400" rtl="0" algn="l">
              <a:spcBef>
                <a:spcPts val="0"/>
              </a:spcBef>
              <a:spcAft>
                <a:spcPts val="0"/>
              </a:spcAft>
              <a:buSzPts val="1200"/>
              <a:buFont typeface="Roboto"/>
              <a:buChar char="○"/>
            </a:pPr>
            <a:r>
              <a:rPr lang="en" sz="1200">
                <a:latin typeface="Roboto"/>
                <a:ea typeface="Roboto"/>
                <a:cs typeface="Roboto"/>
                <a:sym typeface="Roboto"/>
              </a:rPr>
              <a:t>Information from the thoughts, insights &amp; reactions of those who know JC</a:t>
            </a:r>
            <a:endParaRPr sz="1200">
              <a:latin typeface="Roboto"/>
              <a:ea typeface="Roboto"/>
              <a:cs typeface="Roboto"/>
              <a:sym typeface="Roboto"/>
            </a:endParaRPr>
          </a:p>
          <a:p>
            <a:pPr indent="-304800" lvl="1" marL="914400" rtl="0" algn="l">
              <a:spcBef>
                <a:spcPts val="0"/>
              </a:spcBef>
              <a:spcAft>
                <a:spcPts val="0"/>
              </a:spcAft>
              <a:buSzPts val="1200"/>
              <a:buFont typeface="Roboto"/>
              <a:buChar char="○"/>
            </a:pPr>
            <a:r>
              <a:rPr lang="en" sz="1200">
                <a:latin typeface="Roboto"/>
                <a:ea typeface="Roboto"/>
                <a:cs typeface="Roboto"/>
                <a:sym typeface="Roboto"/>
              </a:rPr>
              <a:t>ES’s observations, insights &amp; recommendations</a:t>
            </a:r>
            <a:endParaRPr sz="1200">
              <a:latin typeface="Roboto"/>
              <a:ea typeface="Roboto"/>
              <a:cs typeface="Roboto"/>
              <a:sym typeface="Roboto"/>
            </a:endParaRPr>
          </a:p>
          <a:p>
            <a:pPr indent="-304800" lvl="0" marL="457200" rtl="0" algn="l">
              <a:spcBef>
                <a:spcPts val="1000"/>
              </a:spcBef>
              <a:spcAft>
                <a:spcPts val="0"/>
              </a:spcAft>
              <a:buSzPts val="1200"/>
              <a:buFont typeface="Roboto"/>
              <a:buChar char="●"/>
            </a:pPr>
            <a:r>
              <a:rPr lang="en" sz="1200">
                <a:latin typeface="Roboto"/>
                <a:ea typeface="Roboto"/>
                <a:cs typeface="Roboto"/>
                <a:sym typeface="Roboto"/>
              </a:rPr>
              <a:t>Next steps: If more time is needed after the initial Discovery activities have been provided, the team will discuss further services that may be needed to help determine a job candidate’s interests, skills, contributions and conditions for employment. These may include:</a:t>
            </a:r>
            <a:endParaRPr sz="1200">
              <a:latin typeface="Roboto"/>
              <a:ea typeface="Roboto"/>
              <a:cs typeface="Roboto"/>
              <a:sym typeface="Roboto"/>
            </a:endParaRPr>
          </a:p>
          <a:p>
            <a:pPr indent="-304800" lvl="1" marL="914400" rtl="0" algn="l">
              <a:spcBef>
                <a:spcPts val="0"/>
              </a:spcBef>
              <a:spcAft>
                <a:spcPts val="0"/>
              </a:spcAft>
              <a:buSzPts val="1200"/>
              <a:buFont typeface="Roboto"/>
              <a:buChar char="○"/>
            </a:pPr>
            <a:r>
              <a:rPr lang="en" sz="1200">
                <a:latin typeface="Roboto"/>
                <a:ea typeface="Roboto"/>
                <a:cs typeface="Roboto"/>
                <a:sym typeface="Roboto"/>
              </a:rPr>
              <a:t>Workplace Readiness Assessments (WRA)</a:t>
            </a:r>
            <a:endParaRPr sz="1200">
              <a:latin typeface="Roboto"/>
              <a:ea typeface="Roboto"/>
              <a:cs typeface="Roboto"/>
              <a:sym typeface="Roboto"/>
            </a:endParaRPr>
          </a:p>
          <a:p>
            <a:pPr indent="-304800" lvl="1" marL="914400" rtl="0" algn="l">
              <a:spcBef>
                <a:spcPts val="0"/>
              </a:spcBef>
              <a:spcAft>
                <a:spcPts val="0"/>
              </a:spcAft>
              <a:buSzPts val="1200"/>
              <a:buFont typeface="Roboto"/>
              <a:buChar char="○"/>
            </a:pPr>
            <a:r>
              <a:rPr lang="en" sz="1200">
                <a:latin typeface="Roboto"/>
                <a:ea typeface="Roboto"/>
                <a:cs typeface="Roboto"/>
                <a:sym typeface="Roboto"/>
              </a:rPr>
              <a:t>Job Shadowing</a:t>
            </a:r>
            <a:endParaRPr sz="1200">
              <a:latin typeface="Roboto"/>
              <a:ea typeface="Roboto"/>
              <a:cs typeface="Roboto"/>
              <a:sym typeface="Roboto"/>
            </a:endParaRPr>
          </a:p>
          <a:p>
            <a:pPr indent="-304800" lvl="1" marL="914400" rtl="0" algn="l">
              <a:spcBef>
                <a:spcPts val="0"/>
              </a:spcBef>
              <a:spcAft>
                <a:spcPts val="0"/>
              </a:spcAft>
              <a:buSzPts val="1200"/>
              <a:buFont typeface="Roboto"/>
              <a:buChar char="○"/>
            </a:pPr>
            <a:r>
              <a:rPr lang="en" sz="1200">
                <a:latin typeface="Roboto"/>
                <a:ea typeface="Roboto"/>
                <a:cs typeface="Roboto"/>
                <a:sym typeface="Roboto"/>
              </a:rPr>
              <a:t>Career Exploration</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ctr">
              <a:spcBef>
                <a:spcPts val="0"/>
              </a:spcBef>
              <a:spcAft>
                <a:spcPts val="0"/>
              </a:spcAft>
              <a:buNone/>
            </a:pPr>
            <a:r>
              <a:rPr b="1" lang="en" sz="1200">
                <a:solidFill>
                  <a:srgbClr val="FF0000"/>
                </a:solidFill>
                <a:latin typeface="Roboto"/>
                <a:ea typeface="Roboto"/>
                <a:cs typeface="Roboto"/>
                <a:sym typeface="Roboto"/>
              </a:rPr>
              <a:t>Any of the various employment services should be delivered one service at a time.</a:t>
            </a:r>
            <a:endParaRPr b="1" sz="1200">
              <a:solidFill>
                <a:srgbClr val="FF0000"/>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xmlns:r="http://schemas.openxmlformats.org/officeDocument/2006/relationships"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