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vrs.iowa.gov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Vienna</a:t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Vienna</a:t>
            </a:r>
            <a:endParaRPr/>
          </a:p>
        </p:txBody>
      </p:sp>
      <p:sp>
        <p:nvSpPr>
          <p:cNvPr id="241" name="Google Shape;24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Vienna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Hx on naming the service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 parts to the service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providers are required to have completed the ACRE + CE training and achieve at least a “good” rating on the fidelity review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CE providers are currently doing DIF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Jyl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Changes will be made in IRSS later today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Change DIF Customized Discovery service category name  → DIF Customized Employment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2 new service lines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IPE Services list on the staff site will be updated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Customized Job Development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Consultative Employment Supports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Job Development and Supported Job Coaching will no longer be authorized under DIF - Customized Employment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Current authorizations will be converted by IRSS developers - only 2 cases impacted by this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Job Development will show authorized as Customized Job Development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Supported Job Coaching will show authorized as Consultative Employment Supports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Sandy will explain how to complete the IPE to provide DIF - Customized Employment</a:t>
            </a:r>
            <a:endParaRPr/>
          </a:p>
        </p:txBody>
      </p:sp>
      <p:sp>
        <p:nvSpPr>
          <p:cNvPr id="261" name="Google Shape;2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Sandy</a:t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Sandy</a:t>
            </a:r>
            <a:endParaRPr/>
          </a:p>
        </p:txBody>
      </p:sp>
      <p:sp>
        <p:nvSpPr>
          <p:cNvPr id="287" name="Google Shape;2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85845d3a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Sandy</a:t>
            </a:r>
            <a:endParaRPr/>
          </a:p>
        </p:txBody>
      </p:sp>
      <p:sp>
        <p:nvSpPr>
          <p:cNvPr id="302" name="Google Shape;302;g2685845d3a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Vienna</a:t>
            </a:r>
            <a:endParaRPr sz="600"/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https://ivrs.iowa.gov/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our-partners/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community-rehabilitation-programs-crps/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crp-menu-services/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employment-service-rates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Fee Schedule</a:t>
            </a:r>
            <a:endParaRPr sz="600"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>
            <p:ph idx="2" type="pic"/>
          </p:nvPr>
        </p:nvSpPr>
        <p:spPr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"/>
          <p:cNvSpPr/>
          <p:nvPr/>
        </p:nvSpPr>
        <p:spPr>
          <a:xfrm>
            <a:off x="5680814" y="974442"/>
            <a:ext cx="5228191" cy="478421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6096000" y="1106424"/>
            <a:ext cx="4446062" cy="9166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096000" y="2075245"/>
            <a:ext cx="4446062" cy="329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0" name="Google Shape;20;p2"/>
          <p:cNvCxnSpPr/>
          <p:nvPr/>
        </p:nvCxnSpPr>
        <p:spPr>
          <a:xfrm>
            <a:off x="710823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921764" y="2145265"/>
            <a:ext cx="8348472" cy="2363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wentieth Century"/>
              <a:buNone/>
              <a:defRPr sz="4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970130" y="1879594"/>
            <a:ext cx="1141699" cy="1220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069"/>
              </a:buClr>
              <a:buSzPts val="16600"/>
              <a:buFont typeface="Twentieth Century"/>
              <a:buNone/>
            </a:pPr>
            <a:r>
              <a:rPr lang="en-US" sz="16600">
                <a:solidFill>
                  <a:srgbClr val="0060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10408852" y="4443180"/>
            <a:ext cx="1141699" cy="1220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069"/>
              </a:buClr>
              <a:buSzPts val="16600"/>
              <a:buFont typeface="Twentieth Century"/>
              <a:buNone/>
            </a:pPr>
            <a:r>
              <a:rPr lang="en-US" sz="16600">
                <a:solidFill>
                  <a:srgbClr val="0060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662738" y="4526051"/>
            <a:ext cx="372745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4">
  <p:cSld name="Meet the Team 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  <a:ln>
            <a:noFill/>
          </a:ln>
        </p:spPr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2"/>
          <p:cNvSpPr/>
          <p:nvPr>
            <p:ph idx="3" type="pic"/>
          </p:nvPr>
        </p:nvSpPr>
        <p:spPr>
          <a:xfrm>
            <a:off x="1038044" y="2405063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2200773" y="2498043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4" type="body"/>
          </p:nvPr>
        </p:nvSpPr>
        <p:spPr>
          <a:xfrm>
            <a:off x="2200773" y="2922586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2"/>
          <p:cNvSpPr/>
          <p:nvPr>
            <p:ph idx="5" type="pic"/>
          </p:nvPr>
        </p:nvSpPr>
        <p:spPr>
          <a:xfrm>
            <a:off x="1038044" y="4021592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2"/>
          <p:cNvSpPr txBox="1"/>
          <p:nvPr>
            <p:ph idx="6" type="body"/>
          </p:nvPr>
        </p:nvSpPr>
        <p:spPr>
          <a:xfrm>
            <a:off x="2200773" y="4114572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7" type="body"/>
          </p:nvPr>
        </p:nvSpPr>
        <p:spPr>
          <a:xfrm>
            <a:off x="2200773" y="4539115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2"/>
          <p:cNvSpPr/>
          <p:nvPr>
            <p:ph idx="8" type="pic"/>
          </p:nvPr>
        </p:nvSpPr>
        <p:spPr>
          <a:xfrm>
            <a:off x="5710265" y="2405063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2"/>
          <p:cNvSpPr txBox="1"/>
          <p:nvPr>
            <p:ph idx="9" type="body"/>
          </p:nvPr>
        </p:nvSpPr>
        <p:spPr>
          <a:xfrm>
            <a:off x="6872994" y="2498043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3" type="body"/>
          </p:nvPr>
        </p:nvSpPr>
        <p:spPr>
          <a:xfrm>
            <a:off x="6872994" y="2922586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/>
          <p:nvPr>
            <p:ph idx="14" type="pic"/>
          </p:nvPr>
        </p:nvSpPr>
        <p:spPr>
          <a:xfrm>
            <a:off x="5710265" y="4021592"/>
            <a:ext cx="946150" cy="94456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2"/>
          <p:cNvSpPr txBox="1"/>
          <p:nvPr>
            <p:ph idx="15" type="body"/>
          </p:nvPr>
        </p:nvSpPr>
        <p:spPr>
          <a:xfrm>
            <a:off x="6872994" y="4114572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6" type="body"/>
          </p:nvPr>
        </p:nvSpPr>
        <p:spPr>
          <a:xfrm>
            <a:off x="6872994" y="4539115"/>
            <a:ext cx="291782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type="ctrTitle"/>
          </p:nvPr>
        </p:nvSpPr>
        <p:spPr>
          <a:xfrm>
            <a:off x="916017" y="978408"/>
            <a:ext cx="8357616" cy="1088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8">
  <p:cSld name="Meet the Team 8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7D7"/>
          </a:solidFill>
          <a:ln>
            <a:noFill/>
          </a:ln>
        </p:spPr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3"/>
          <p:cNvSpPr/>
          <p:nvPr>
            <p:ph idx="3" type="pic"/>
          </p:nvPr>
        </p:nvSpPr>
        <p:spPr>
          <a:xfrm>
            <a:off x="1038044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1038044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4" type="body"/>
          </p:nvPr>
        </p:nvSpPr>
        <p:spPr>
          <a:xfrm>
            <a:off x="1038044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/>
          <p:nvPr>
            <p:ph idx="5" type="pic"/>
          </p:nvPr>
        </p:nvSpPr>
        <p:spPr>
          <a:xfrm>
            <a:off x="3719251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 txBox="1"/>
          <p:nvPr>
            <p:ph idx="6" type="body"/>
          </p:nvPr>
        </p:nvSpPr>
        <p:spPr>
          <a:xfrm>
            <a:off x="3719251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7" type="body"/>
          </p:nvPr>
        </p:nvSpPr>
        <p:spPr>
          <a:xfrm>
            <a:off x="3719251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3"/>
          <p:cNvSpPr/>
          <p:nvPr>
            <p:ph idx="8" type="pic"/>
          </p:nvPr>
        </p:nvSpPr>
        <p:spPr>
          <a:xfrm>
            <a:off x="6415955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 txBox="1"/>
          <p:nvPr>
            <p:ph idx="9" type="body"/>
          </p:nvPr>
        </p:nvSpPr>
        <p:spPr>
          <a:xfrm>
            <a:off x="6415955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3" type="body"/>
          </p:nvPr>
        </p:nvSpPr>
        <p:spPr>
          <a:xfrm>
            <a:off x="6415955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3"/>
          <p:cNvSpPr/>
          <p:nvPr>
            <p:ph idx="14" type="pic"/>
          </p:nvPr>
        </p:nvSpPr>
        <p:spPr>
          <a:xfrm>
            <a:off x="9097162" y="2159159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 txBox="1"/>
          <p:nvPr>
            <p:ph idx="15" type="body"/>
          </p:nvPr>
        </p:nvSpPr>
        <p:spPr>
          <a:xfrm>
            <a:off x="9097162" y="3105654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6" type="body"/>
          </p:nvPr>
        </p:nvSpPr>
        <p:spPr>
          <a:xfrm>
            <a:off x="9097162" y="3483864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3"/>
          <p:cNvSpPr/>
          <p:nvPr>
            <p:ph idx="17" type="pic"/>
          </p:nvPr>
        </p:nvSpPr>
        <p:spPr>
          <a:xfrm>
            <a:off x="1038044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3"/>
          <p:cNvSpPr txBox="1"/>
          <p:nvPr>
            <p:ph idx="18" type="body"/>
          </p:nvPr>
        </p:nvSpPr>
        <p:spPr>
          <a:xfrm>
            <a:off x="1038044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19" type="body"/>
          </p:nvPr>
        </p:nvSpPr>
        <p:spPr>
          <a:xfrm>
            <a:off x="1038044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3"/>
          <p:cNvSpPr/>
          <p:nvPr>
            <p:ph idx="20" type="pic"/>
          </p:nvPr>
        </p:nvSpPr>
        <p:spPr>
          <a:xfrm>
            <a:off x="3719251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3"/>
          <p:cNvSpPr txBox="1"/>
          <p:nvPr>
            <p:ph idx="21" type="body"/>
          </p:nvPr>
        </p:nvSpPr>
        <p:spPr>
          <a:xfrm>
            <a:off x="3719251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22" type="body"/>
          </p:nvPr>
        </p:nvSpPr>
        <p:spPr>
          <a:xfrm>
            <a:off x="3719251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3"/>
          <p:cNvSpPr/>
          <p:nvPr>
            <p:ph idx="23" type="pic"/>
          </p:nvPr>
        </p:nvSpPr>
        <p:spPr>
          <a:xfrm>
            <a:off x="6415955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3"/>
          <p:cNvSpPr txBox="1"/>
          <p:nvPr>
            <p:ph idx="24" type="body"/>
          </p:nvPr>
        </p:nvSpPr>
        <p:spPr>
          <a:xfrm>
            <a:off x="6415955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25" type="body"/>
          </p:nvPr>
        </p:nvSpPr>
        <p:spPr>
          <a:xfrm>
            <a:off x="6415955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3"/>
          <p:cNvSpPr/>
          <p:nvPr>
            <p:ph idx="26" type="pic"/>
          </p:nvPr>
        </p:nvSpPr>
        <p:spPr>
          <a:xfrm>
            <a:off x="9097162" y="4198047"/>
            <a:ext cx="923886" cy="92233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3"/>
          <p:cNvSpPr txBox="1"/>
          <p:nvPr>
            <p:ph idx="27" type="body"/>
          </p:nvPr>
        </p:nvSpPr>
        <p:spPr>
          <a:xfrm>
            <a:off x="9097162" y="5144542"/>
            <a:ext cx="2526566" cy="402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28" type="body"/>
          </p:nvPr>
        </p:nvSpPr>
        <p:spPr>
          <a:xfrm>
            <a:off x="9097162" y="5522976"/>
            <a:ext cx="2526566" cy="4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type="ctrTitle"/>
          </p:nvPr>
        </p:nvSpPr>
        <p:spPr>
          <a:xfrm>
            <a:off x="916017" y="1033272"/>
            <a:ext cx="8357616" cy="969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4"/>
          <p:cNvSpPr txBox="1"/>
          <p:nvPr>
            <p:ph type="title"/>
          </p:nvPr>
        </p:nvSpPr>
        <p:spPr>
          <a:xfrm>
            <a:off x="916016" y="983785"/>
            <a:ext cx="8447439" cy="107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693682" y="2286000"/>
            <a:ext cx="11498318" cy="34163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" name="Google Shape;137;p15"/>
          <p:cNvSpPr/>
          <p:nvPr>
            <p:ph idx="2" type="pic"/>
          </p:nvPr>
        </p:nvSpPr>
        <p:spPr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5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4661069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3" type="body"/>
          </p:nvPr>
        </p:nvSpPr>
        <p:spPr>
          <a:xfrm>
            <a:off x="8115132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4" type="body"/>
          </p:nvPr>
        </p:nvSpPr>
        <p:spPr>
          <a:xfrm>
            <a:off x="1219032" y="2654299"/>
            <a:ext cx="3165475" cy="2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4" name="Google Shape;144;p15"/>
          <p:cNvCxnSpPr/>
          <p:nvPr/>
        </p:nvCxnSpPr>
        <p:spPr>
          <a:xfrm>
            <a:off x="710823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15"/>
          <p:cNvSpPr txBox="1"/>
          <p:nvPr>
            <p:ph type="ctrTitle"/>
          </p:nvPr>
        </p:nvSpPr>
        <p:spPr>
          <a:xfrm>
            <a:off x="693684" y="879636"/>
            <a:ext cx="6294727" cy="120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7" name="Google Shape;16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916016" y="983785"/>
            <a:ext cx="8447439" cy="1074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 flipH="1">
            <a:off x="10658168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8" name="Google Shape;198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53114" y="6356350"/>
            <a:ext cx="21880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6"/>
          <p:cNvCxnSpPr/>
          <p:nvPr/>
        </p:nvCxnSpPr>
        <p:spPr>
          <a:xfrm flipH="1">
            <a:off x="633306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6"/>
          <p:cNvSpPr txBox="1"/>
          <p:nvPr>
            <p:ph type="ctrTitle"/>
          </p:nvPr>
        </p:nvSpPr>
        <p:spPr>
          <a:xfrm>
            <a:off x="693683" y="879636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916016" y="2551819"/>
            <a:ext cx="4413068" cy="35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6"/>
          <p:cNvSpPr/>
          <p:nvPr>
            <p:ph idx="2" type="pic"/>
          </p:nvPr>
        </p:nvSpPr>
        <p:spPr>
          <a:xfrm>
            <a:off x="6461342" y="0"/>
            <a:ext cx="573065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>
            <p:ph idx="2" type="pic"/>
          </p:nvPr>
        </p:nvSpPr>
        <p:spPr>
          <a:xfrm>
            <a:off x="3686175" y="0"/>
            <a:ext cx="8505825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" name="Google Shape;51;p7"/>
          <p:cNvCxnSpPr/>
          <p:nvPr/>
        </p:nvCxnSpPr>
        <p:spPr>
          <a:xfrm flipH="1">
            <a:off x="351011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rgbClr val="B9463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7"/>
          <p:cNvSpPr txBox="1"/>
          <p:nvPr>
            <p:ph type="title"/>
          </p:nvPr>
        </p:nvSpPr>
        <p:spPr>
          <a:xfrm>
            <a:off x="693683" y="879635"/>
            <a:ext cx="7659486" cy="1198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3200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subTitle"/>
          </p:nvPr>
        </p:nvSpPr>
        <p:spPr>
          <a:xfrm>
            <a:off x="916016" y="2551819"/>
            <a:ext cx="2952599" cy="178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>
            <p:ph idx="2" type="pic"/>
          </p:nvPr>
        </p:nvSpPr>
        <p:spPr>
          <a:xfrm>
            <a:off x="3681047" y="0"/>
            <a:ext cx="8510952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" name="Google Shape;56;p8"/>
          <p:cNvCxnSpPr/>
          <p:nvPr/>
        </p:nvCxnSpPr>
        <p:spPr>
          <a:xfrm flipH="1">
            <a:off x="3510116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8"/>
          <p:cNvSpPr txBox="1"/>
          <p:nvPr>
            <p:ph type="ctrTitle"/>
          </p:nvPr>
        </p:nvSpPr>
        <p:spPr>
          <a:xfrm>
            <a:off x="693683" y="879635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3200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subTitle"/>
          </p:nvPr>
        </p:nvSpPr>
        <p:spPr>
          <a:xfrm>
            <a:off x="916016" y="2551819"/>
            <a:ext cx="2952599" cy="35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2432050" y="2665037"/>
            <a:ext cx="7327900" cy="902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3597462" y="3567953"/>
            <a:ext cx="4997076" cy="61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0"/>
          <p:cNvCxnSpPr/>
          <p:nvPr/>
        </p:nvCxnSpPr>
        <p:spPr>
          <a:xfrm flipH="1">
            <a:off x="9211669" y="0"/>
            <a:ext cx="1533832" cy="6091084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10"/>
          <p:cNvSpPr txBox="1"/>
          <p:nvPr>
            <p:ph type="ctrTitle"/>
          </p:nvPr>
        </p:nvSpPr>
        <p:spPr>
          <a:xfrm>
            <a:off x="693683" y="879635"/>
            <a:ext cx="6192892" cy="1198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2286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693738" y="2705425"/>
            <a:ext cx="10745787" cy="32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vrs.iowa.gov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90</a:t>
            </a:r>
            <a:endParaRPr/>
          </a:p>
        </p:txBody>
      </p:sp>
      <p:pic>
        <p:nvPicPr>
          <p:cNvPr id="226" name="Google Shape;226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491" y="1765227"/>
            <a:ext cx="5580529" cy="4085368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227" name="Google Shape;227;p28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10433762" y="64928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4325599" y="6525533"/>
            <a:ext cx="21964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wentieth Century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230975" y="194700"/>
            <a:ext cx="11221147" cy="1171219"/>
          </a:xfrm>
          <a:custGeom>
            <a:rect b="b" l="l" r="r" t="t"/>
            <a:pathLst>
              <a:path extrusionOk="0" h="1198178" w="7659486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3200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Entering Customized Employment Service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430293" y="2366770"/>
            <a:ext cx="4139959" cy="26762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" name="Google Shape;235;p28"/>
          <p:cNvSpPr txBox="1"/>
          <p:nvPr>
            <p:ph type="ctrTitle"/>
          </p:nvPr>
        </p:nvSpPr>
        <p:spPr>
          <a:xfrm>
            <a:off x="182004" y="1505527"/>
            <a:ext cx="4766883" cy="22323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D"/>
              </a:buClr>
              <a:buSzPts val="3200"/>
              <a:buFont typeface="Arial"/>
              <a:buNone/>
            </a:pPr>
            <a:br>
              <a:rPr b="1" lang="en-US" sz="3200">
                <a:solidFill>
                  <a:srgbClr val="00808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 cap="none">
                <a:solidFill>
                  <a:srgbClr val="B86125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3200">
                <a:solidFill>
                  <a:srgbClr val="B86125"/>
                </a:solidFill>
              </a:rPr>
              <a:t>tep By Step Training</a:t>
            </a:r>
            <a:br>
              <a:rPr b="1" lang="en-US" sz="3200">
                <a:solidFill>
                  <a:srgbClr val="00808D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3200">
                <a:solidFill>
                  <a:srgbClr val="00808D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>
              <a:solidFill>
                <a:srgbClr val="0080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 txBox="1"/>
          <p:nvPr>
            <p:ph idx="1" type="subTitle"/>
          </p:nvPr>
        </p:nvSpPr>
        <p:spPr>
          <a:xfrm>
            <a:off x="230977" y="3048303"/>
            <a:ext cx="4474000" cy="151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Vienna Hoang,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Sandy Ostendorf, Management Analyst 3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Jyl Huskey, Management Analyst 3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2000"/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450" y="5310025"/>
            <a:ext cx="5580527" cy="11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121664" y="0"/>
            <a:ext cx="993824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1340223" y="122318"/>
            <a:ext cx="9511500" cy="1581000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1725681" y="410539"/>
            <a:ext cx="8833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 sz="5100">
                <a:solidFill>
                  <a:srgbClr val="FFFFFF"/>
                </a:solidFill>
              </a:rPr>
              <a:t>Purpose</a:t>
            </a:r>
            <a:endParaRPr b="1" i="0" sz="5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1487025" y="2852525"/>
            <a:ext cx="93105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Customized Employment vs Customized Discovery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Help staff enter customized employment services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Consistency across VR offices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/>
        </p:nvSpPr>
        <p:spPr>
          <a:xfrm>
            <a:off x="506525" y="1600950"/>
            <a:ext cx="11560500" cy="4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125"/>
                </a:solidFill>
              </a:rPr>
              <a:t>Customized Discovery vs Customized Employment</a:t>
            </a:r>
            <a:b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18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What's in a name?</a:t>
            </a: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That which we call a rose, by any other word would smell as sweet.”</a:t>
            </a:r>
            <a:r>
              <a:rPr lang="en-US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Romeo and Juliet</a:t>
            </a:r>
            <a:b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125"/>
                </a:solidFill>
              </a:rPr>
              <a:t>Trained Providers</a:t>
            </a:r>
            <a:endParaRPr b="1" sz="2400">
              <a:solidFill>
                <a:srgbClr val="B86125"/>
              </a:solidFill>
            </a:endParaRPr>
          </a:p>
          <a:p>
            <a:pPr indent="0" lvl="0" marL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Employment Support must have ACRE + CE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VR Staff need to understand fidelity tenants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125"/>
                </a:solidFill>
              </a:rPr>
              <a:t>Three Part Service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</a:rPr>
              <a:t>Customized Discovery, Customized Job Development, Consultative Employment Support</a:t>
            </a:r>
            <a:b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0" y="85036"/>
            <a:ext cx="9985450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334008" y="14928"/>
            <a:ext cx="8741476" cy="1198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lang="en-US" sz="5100">
                <a:solidFill>
                  <a:srgbClr val="FFFFFF"/>
                </a:solidFill>
              </a:rPr>
              <a:t>Background</a:t>
            </a:r>
            <a:endParaRPr b="1" i="0" sz="5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0" y="0"/>
            <a:ext cx="6096001" cy="6858000"/>
          </a:xfrm>
          <a:custGeom>
            <a:rect b="b" l="l" r="r" t="t"/>
            <a:pathLst>
              <a:path extrusionOk="0" h="6858000" w="6096001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1" y="0"/>
            <a:ext cx="6087332" cy="6858000"/>
          </a:xfrm>
          <a:custGeom>
            <a:rect b="b" l="l" r="r" t="t"/>
            <a:pathLst>
              <a:path extrusionOk="0" h="6858000" w="6087332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448050" y="859525"/>
            <a:ext cx="110700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3400"/>
              <a:buFont typeface="Arial"/>
              <a:buNone/>
            </a:pPr>
            <a:r>
              <a:rPr b="1" lang="en-US" sz="5100">
                <a:solidFill>
                  <a:srgbClr val="03617A"/>
                </a:solidFill>
              </a:rPr>
              <a:t>Service Categories &amp; Service Lines</a:t>
            </a:r>
            <a:endParaRPr b="1" i="0" sz="5100" u="none" cap="none" strike="noStrike">
              <a:solidFill>
                <a:srgbClr val="0361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448100" y="2304275"/>
            <a:ext cx="48327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1">
                <a:solidFill>
                  <a:srgbClr val="B86125"/>
                </a:solidFill>
              </a:rPr>
              <a:t>Service Category</a:t>
            </a:r>
            <a:endParaRPr b="1" sz="2851">
              <a:solidFill>
                <a:srgbClr val="B8612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50">
                <a:solidFill>
                  <a:schemeClr val="dk1"/>
                </a:solidFill>
              </a:rPr>
              <a:t>191 - DIF Customized Employment</a:t>
            </a:r>
            <a:endParaRPr b="0" i="1" sz="2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200" u="none" cap="none" strike="noStrike">
              <a:solidFill>
                <a:srgbClr val="8C34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5341575" y="2304275"/>
            <a:ext cx="53178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125"/>
                </a:solidFill>
              </a:rPr>
              <a:t>Service Lines</a:t>
            </a:r>
            <a:endParaRPr b="1" sz="2400">
              <a:solidFill>
                <a:srgbClr val="B8612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898 :- Customized Discovery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899 :- Partial Discovery Staging Report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902 :- Vocational Profile/ Employment Plan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884 :- Customized Job Development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882 :- Consultative Employment Supports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929 :- Plan for Natural Supports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/>
          <p:nvPr/>
        </p:nvSpPr>
        <p:spPr>
          <a:xfrm>
            <a:off x="57045" y="73373"/>
            <a:ext cx="9985450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296561" y="210066"/>
            <a:ext cx="108553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</a:rPr>
              <a:t>Individual Plan for Employment (IPE)</a:t>
            </a:r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804" y="1528750"/>
            <a:ext cx="6187099" cy="494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/>
          <p:nvPr/>
        </p:nvSpPr>
        <p:spPr>
          <a:xfrm>
            <a:off x="459625" y="1528750"/>
            <a:ext cx="4111200" cy="1315200"/>
          </a:xfrm>
          <a:prstGeom prst="wedgeRectCallout">
            <a:avLst>
              <a:gd fmla="val 98514" name="adj1"/>
              <a:gd fmla="val 313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Career goal should be based on preliminary information at intake and initial guidance &amp; counseling meeting with VR staff; amended as needed</a:t>
            </a:r>
            <a:endParaRPr sz="1700"/>
          </a:p>
        </p:txBody>
      </p:sp>
      <p:sp>
        <p:nvSpPr>
          <p:cNvPr id="280" name="Google Shape;280;p32"/>
          <p:cNvSpPr/>
          <p:nvPr/>
        </p:nvSpPr>
        <p:spPr>
          <a:xfrm>
            <a:off x="459650" y="2966175"/>
            <a:ext cx="4111200" cy="1315200"/>
          </a:xfrm>
          <a:prstGeom prst="wedgeRectCallout">
            <a:avLst>
              <a:gd fmla="val 64471" name="adj1"/>
              <a:gd fmla="val -3004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Assessment Category: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898: Customized Discovery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899: Partial Discovery Staging Report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902: Vocational Profile/Employment Plan</a:t>
            </a:r>
            <a:endParaRPr sz="1700"/>
          </a:p>
        </p:txBody>
      </p:sp>
      <p:sp>
        <p:nvSpPr>
          <p:cNvPr id="281" name="Google Shape;281;p32"/>
          <p:cNvSpPr/>
          <p:nvPr/>
        </p:nvSpPr>
        <p:spPr>
          <a:xfrm>
            <a:off x="459650" y="4403600"/>
            <a:ext cx="4111200" cy="1315200"/>
          </a:xfrm>
          <a:prstGeom prst="wedgeRectCallout">
            <a:avLst>
              <a:gd fmla="val 65147" name="adj1"/>
              <a:gd fmla="val 2195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Supported Employment</a:t>
            </a:r>
            <a:r>
              <a:rPr lang="en-US" sz="1700"/>
              <a:t> Category: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882: Consultative Employment Supports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929: Plan for Natural Supports</a:t>
            </a:r>
            <a:endParaRPr sz="1700"/>
          </a:p>
        </p:txBody>
      </p:sp>
      <p:sp>
        <p:nvSpPr>
          <p:cNvPr id="282" name="Google Shape;282;p32"/>
          <p:cNvSpPr/>
          <p:nvPr/>
        </p:nvSpPr>
        <p:spPr>
          <a:xfrm>
            <a:off x="459625" y="5841025"/>
            <a:ext cx="4111200" cy="868200"/>
          </a:xfrm>
          <a:prstGeom prst="wedgeRectCallout">
            <a:avLst>
              <a:gd fmla="val 64393" name="adj1"/>
              <a:gd fmla="val 781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Customized Employment</a:t>
            </a:r>
            <a:r>
              <a:rPr lang="en-US" sz="1700"/>
              <a:t> Category: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884: Customized Job Development</a:t>
            </a:r>
            <a:endParaRPr sz="1700"/>
          </a:p>
        </p:txBody>
      </p:sp>
      <p:sp>
        <p:nvSpPr>
          <p:cNvPr id="283" name="Google Shape;283;p32"/>
          <p:cNvSpPr/>
          <p:nvPr/>
        </p:nvSpPr>
        <p:spPr>
          <a:xfrm>
            <a:off x="10810300" y="2991600"/>
            <a:ext cx="341700" cy="3479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11203350" y="3696750"/>
            <a:ext cx="7758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Check the DIF boxes to show the services are funded by the DIF grant.</a:t>
            </a:r>
            <a:endParaRPr b="1" sz="120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227375" y="127900"/>
            <a:ext cx="11389500" cy="1035300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73241" y="381012"/>
            <a:ext cx="1086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Iowa Rehabilitation Service System (IRSS)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5" y="1501800"/>
            <a:ext cx="11741450" cy="502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/>
          <p:nvPr/>
        </p:nvSpPr>
        <p:spPr>
          <a:xfrm>
            <a:off x="7638325" y="2672375"/>
            <a:ext cx="4111200" cy="939900"/>
          </a:xfrm>
          <a:prstGeom prst="wedgeRectCallout">
            <a:avLst>
              <a:gd fmla="val -61410" name="adj1"/>
              <a:gd fmla="val -3259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Assessment Category for CB/S: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898: Customized Discovery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899: Partial Discovery Staging Report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902: Vocational Profile/Employment Plan</a:t>
            </a:r>
            <a:endParaRPr sz="1300"/>
          </a:p>
        </p:txBody>
      </p:sp>
      <p:sp>
        <p:nvSpPr>
          <p:cNvPr id="293" name="Google Shape;293;p33"/>
          <p:cNvSpPr/>
          <p:nvPr/>
        </p:nvSpPr>
        <p:spPr>
          <a:xfrm>
            <a:off x="7638325" y="3878900"/>
            <a:ext cx="4111200" cy="708000"/>
          </a:xfrm>
          <a:prstGeom prst="wedgeRectCallout">
            <a:avLst>
              <a:gd fmla="val -61158" name="adj1"/>
              <a:gd fmla="val -266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Supported Employment Category for CB/S: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882: Consultative Employment Supports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929: Plan for Natural Supports</a:t>
            </a:r>
            <a:endParaRPr/>
          </a:p>
        </p:txBody>
      </p:sp>
      <p:sp>
        <p:nvSpPr>
          <p:cNvPr id="294" name="Google Shape;294;p33"/>
          <p:cNvSpPr/>
          <p:nvPr/>
        </p:nvSpPr>
        <p:spPr>
          <a:xfrm>
            <a:off x="7638325" y="5350000"/>
            <a:ext cx="4111200" cy="507000"/>
          </a:xfrm>
          <a:prstGeom prst="wedgeRectCallout">
            <a:avLst>
              <a:gd fmla="val -59145" name="adj1"/>
              <a:gd fmla="val -3387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Customized Employment Category for CB/S: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884: Customized Job Development</a:t>
            </a:r>
            <a:endParaRPr/>
          </a:p>
        </p:txBody>
      </p:sp>
      <p:sp>
        <p:nvSpPr>
          <p:cNvPr id="295" name="Google Shape;295;p33"/>
          <p:cNvSpPr/>
          <p:nvPr/>
        </p:nvSpPr>
        <p:spPr>
          <a:xfrm>
            <a:off x="7638325" y="5918900"/>
            <a:ext cx="4111200" cy="555900"/>
          </a:xfrm>
          <a:prstGeom prst="wedgeRectCallout">
            <a:avLst>
              <a:gd fmla="val -59145" name="adj1"/>
              <a:gd fmla="val -3387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 Customized Employment Category for $$$</a:t>
            </a:r>
            <a:r>
              <a:rPr lang="en-US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884: Customized Job Development</a:t>
            </a:r>
            <a:endParaRPr/>
          </a:p>
        </p:txBody>
      </p:sp>
      <p:sp>
        <p:nvSpPr>
          <p:cNvPr id="296" name="Google Shape;296;p33"/>
          <p:cNvSpPr/>
          <p:nvPr/>
        </p:nvSpPr>
        <p:spPr>
          <a:xfrm>
            <a:off x="2390350" y="2774300"/>
            <a:ext cx="760500" cy="3144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3150850" y="4160450"/>
            <a:ext cx="22392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Reported in RSA-911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2542750" y="5978150"/>
            <a:ext cx="209700" cy="507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2796250" y="6045500"/>
            <a:ext cx="25938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NOT reported in RSA-911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725" y="1336275"/>
            <a:ext cx="7333528" cy="536038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/>
          <p:nvPr/>
        </p:nvSpPr>
        <p:spPr>
          <a:xfrm>
            <a:off x="227375" y="127900"/>
            <a:ext cx="11389500" cy="1035300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473241" y="381012"/>
            <a:ext cx="1086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</a:rPr>
              <a:t>Iowa Rehabilitation Service System (IRSS)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5416963" y="2724100"/>
            <a:ext cx="3751800" cy="2450100"/>
          </a:xfrm>
          <a:prstGeom prst="wedgeRectCallout">
            <a:avLst>
              <a:gd fmla="val -102548" name="adj1"/>
              <a:gd fmla="val -3655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Assessment Category for CB/S: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898: Customized Discovery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899: Partial Discovery Staging Report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902: Vocational Profile/Employment Plan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Supported Employment Category for CB/S: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882: Consultative Employment Supports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929: Plan for Natural Supports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Customized Employment Category for CB/S: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884: Customized Job Development</a:t>
            </a:r>
            <a:endParaRPr sz="1300"/>
          </a:p>
        </p:txBody>
      </p:sp>
      <p:sp>
        <p:nvSpPr>
          <p:cNvPr id="308" name="Google Shape;308;p34"/>
          <p:cNvSpPr/>
          <p:nvPr/>
        </p:nvSpPr>
        <p:spPr>
          <a:xfrm>
            <a:off x="5048750" y="1750325"/>
            <a:ext cx="941100" cy="384600"/>
          </a:xfrm>
          <a:prstGeom prst="donut">
            <a:avLst>
              <a:gd fmla="val 13436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2139375" y="3208800"/>
            <a:ext cx="644100" cy="341400"/>
          </a:xfrm>
          <a:prstGeom prst="donut">
            <a:avLst>
              <a:gd fmla="val 13436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297183" y="206043"/>
            <a:ext cx="10824300" cy="1035300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629692" y="206058"/>
            <a:ext cx="1147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</a:rPr>
              <a:t>Authorization</a:t>
            </a:r>
            <a:r>
              <a:rPr b="1" lang="en-US" sz="3600">
                <a:solidFill>
                  <a:schemeClr val="lt1"/>
                </a:solidFill>
              </a:rPr>
              <a:t> CE</a:t>
            </a:r>
            <a:endParaRPr/>
          </a:p>
        </p:txBody>
      </p:sp>
      <p:pic>
        <p:nvPicPr>
          <p:cNvPr id="316" name="Google Shape;3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4424"/>
            <a:ext cx="12101699" cy="600357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/>
          <p:nvPr/>
        </p:nvSpPr>
        <p:spPr>
          <a:xfrm rot="8533787">
            <a:off x="9223766" y="2072823"/>
            <a:ext cx="1179926" cy="739651"/>
          </a:xfrm>
          <a:prstGeom prst="rightArrow">
            <a:avLst>
              <a:gd fmla="val 20835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/>
        </p:nvSpPr>
        <p:spPr>
          <a:xfrm>
            <a:off x="954241" y="4617756"/>
            <a:ext cx="1024665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86125"/>
                </a:solidFill>
                <a:latin typeface="Open Sans"/>
                <a:ea typeface="Open Sans"/>
                <a:cs typeface="Open Sans"/>
                <a:sym typeface="Open Sans"/>
              </a:rPr>
              <a:t>1000 E Grand Avenue •  Des Moines, IA 50319  •  </a:t>
            </a:r>
            <a:r>
              <a:rPr lang="en-US" sz="2200" u="sng">
                <a:solidFill>
                  <a:srgbClr val="B8612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ivrs.iowa.gov</a:t>
            </a:r>
            <a:endParaRPr sz="2200">
              <a:solidFill>
                <a:srgbClr val="B861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288219" y="145630"/>
            <a:ext cx="8066888" cy="1035263"/>
          </a:xfrm>
          <a:prstGeom prst="parallelogram">
            <a:avLst>
              <a:gd fmla="val 28402" name="adj"/>
            </a:avLst>
          </a:prstGeom>
          <a:solidFill>
            <a:srgbClr val="03617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655096" y="309318"/>
            <a:ext cx="30263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/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4530" y="2660032"/>
            <a:ext cx="9686369" cy="153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ustom 16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00808D"/>
      </a:accent2>
      <a:accent3>
        <a:srgbClr val="00808D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