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65" r:id="rId5"/>
    <p:sldMasterId id="2147483777" r:id="rId6"/>
    <p:sldMasterId id="2147483818" r:id="rId7"/>
    <p:sldMasterId id="2147483843" r:id="rId8"/>
    <p:sldMasterId id="2147483860" r:id="rId9"/>
    <p:sldMasterId id="2147483874" r:id="rId10"/>
    <p:sldMasterId id="2147483886" r:id="rId11"/>
    <p:sldMasterId id="2147483899" r:id="rId12"/>
    <p:sldMasterId id="2147483914" r:id="rId13"/>
    <p:sldMasterId id="2147483927" r:id="rId14"/>
  </p:sldMasterIdLst>
  <p:notesMasterIdLst>
    <p:notesMasterId r:id="rId123"/>
  </p:notesMasterIdLst>
  <p:handoutMasterIdLst>
    <p:handoutMasterId r:id="rId124"/>
  </p:handoutMasterIdLst>
  <p:sldIdLst>
    <p:sldId id="333" r:id="rId15"/>
    <p:sldId id="340" r:id="rId16"/>
    <p:sldId id="296" r:id="rId17"/>
    <p:sldId id="331" r:id="rId18"/>
    <p:sldId id="332" r:id="rId19"/>
    <p:sldId id="334" r:id="rId20"/>
    <p:sldId id="338" r:id="rId21"/>
    <p:sldId id="335" r:id="rId22"/>
    <p:sldId id="336" r:id="rId23"/>
    <p:sldId id="337" r:id="rId24"/>
    <p:sldId id="339" r:id="rId25"/>
    <p:sldId id="341" r:id="rId26"/>
    <p:sldId id="342" r:id="rId27"/>
    <p:sldId id="257" r:id="rId28"/>
    <p:sldId id="258" r:id="rId29"/>
    <p:sldId id="259" r:id="rId30"/>
    <p:sldId id="461" r:id="rId31"/>
    <p:sldId id="460" r:id="rId32"/>
    <p:sldId id="555" r:id="rId33"/>
    <p:sldId id="260" r:id="rId34"/>
    <p:sldId id="284" r:id="rId35"/>
    <p:sldId id="288" r:id="rId36"/>
    <p:sldId id="462" r:id="rId37"/>
    <p:sldId id="289" r:id="rId38"/>
    <p:sldId id="281" r:id="rId39"/>
    <p:sldId id="290" r:id="rId40"/>
    <p:sldId id="517" r:id="rId41"/>
    <p:sldId id="524" r:id="rId42"/>
    <p:sldId id="537" r:id="rId43"/>
    <p:sldId id="268" r:id="rId44"/>
    <p:sldId id="538" r:id="rId45"/>
    <p:sldId id="539" r:id="rId46"/>
    <p:sldId id="540" r:id="rId47"/>
    <p:sldId id="282" r:id="rId48"/>
    <p:sldId id="308" r:id="rId49"/>
    <p:sldId id="309" r:id="rId50"/>
    <p:sldId id="310" r:id="rId51"/>
    <p:sldId id="312" r:id="rId52"/>
    <p:sldId id="304" r:id="rId53"/>
    <p:sldId id="525" r:id="rId54"/>
    <p:sldId id="527" r:id="rId55"/>
    <p:sldId id="374" r:id="rId56"/>
    <p:sldId id="528" r:id="rId57"/>
    <p:sldId id="529" r:id="rId58"/>
    <p:sldId id="541" r:id="rId59"/>
    <p:sldId id="542" r:id="rId60"/>
    <p:sldId id="543" r:id="rId61"/>
    <p:sldId id="285" r:id="rId62"/>
    <p:sldId id="286" r:id="rId63"/>
    <p:sldId id="287" r:id="rId64"/>
    <p:sldId id="550" r:id="rId65"/>
    <p:sldId id="544" r:id="rId66"/>
    <p:sldId id="545" r:id="rId67"/>
    <p:sldId id="551" r:id="rId68"/>
    <p:sldId id="283" r:id="rId69"/>
    <p:sldId id="347" r:id="rId70"/>
    <p:sldId id="348" r:id="rId71"/>
    <p:sldId id="349" r:id="rId72"/>
    <p:sldId id="350" r:id="rId73"/>
    <p:sldId id="444" r:id="rId74"/>
    <p:sldId id="445" r:id="rId75"/>
    <p:sldId id="446" r:id="rId76"/>
    <p:sldId id="447" r:id="rId77"/>
    <p:sldId id="448" r:id="rId78"/>
    <p:sldId id="449" r:id="rId79"/>
    <p:sldId id="450" r:id="rId80"/>
    <p:sldId id="451" r:id="rId81"/>
    <p:sldId id="452" r:id="rId82"/>
    <p:sldId id="265" r:id="rId83"/>
    <p:sldId id="266" r:id="rId84"/>
    <p:sldId id="560" r:id="rId85"/>
    <p:sldId id="561" r:id="rId86"/>
    <p:sldId id="562" r:id="rId87"/>
    <p:sldId id="563" r:id="rId88"/>
    <p:sldId id="564" r:id="rId89"/>
    <p:sldId id="565" r:id="rId90"/>
    <p:sldId id="566" r:id="rId91"/>
    <p:sldId id="567" r:id="rId92"/>
    <p:sldId id="568" r:id="rId93"/>
    <p:sldId id="569" r:id="rId94"/>
    <p:sldId id="570" r:id="rId95"/>
    <p:sldId id="571" r:id="rId96"/>
    <p:sldId id="572" r:id="rId97"/>
    <p:sldId id="573" r:id="rId98"/>
    <p:sldId id="574" r:id="rId99"/>
    <p:sldId id="575" r:id="rId100"/>
    <p:sldId id="576" r:id="rId101"/>
    <p:sldId id="577" r:id="rId102"/>
    <p:sldId id="256" r:id="rId103"/>
    <p:sldId id="343" r:id="rId104"/>
    <p:sldId id="344" r:id="rId105"/>
    <p:sldId id="345" r:id="rId106"/>
    <p:sldId id="346" r:id="rId107"/>
    <p:sldId id="261" r:id="rId108"/>
    <p:sldId id="262" r:id="rId109"/>
    <p:sldId id="263" r:id="rId110"/>
    <p:sldId id="558" r:id="rId111"/>
    <p:sldId id="264" r:id="rId112"/>
    <p:sldId id="317" r:id="rId113"/>
    <p:sldId id="443" r:id="rId114"/>
    <p:sldId id="318" r:id="rId115"/>
    <p:sldId id="319" r:id="rId116"/>
    <p:sldId id="320" r:id="rId117"/>
    <p:sldId id="321" r:id="rId118"/>
    <p:sldId id="322" r:id="rId119"/>
    <p:sldId id="429" r:id="rId120"/>
    <p:sldId id="437" r:id="rId121"/>
    <p:sldId id="442" r:id="rId1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00FF"/>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80518" autoAdjust="0"/>
  </p:normalViewPr>
  <p:slideViewPr>
    <p:cSldViewPr snapToGrid="0">
      <p:cViewPr varScale="1">
        <p:scale>
          <a:sx n="55" d="100"/>
          <a:sy n="55" d="100"/>
        </p:scale>
        <p:origin x="1028"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3312" y="85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handoutMaster" Target="handoutMasters/handoutMaster1.xml"/><Relationship Id="rId129" Type="http://schemas.microsoft.com/office/2018/10/relationships/authors" Target="author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80BF9-3031-400D-A66F-C5F220CCFD45}"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A719B3D4-F4AD-467A-9051-97F8BE834365}">
      <dgm:prSet/>
      <dgm:spPr/>
      <dgm:t>
        <a:bodyPr/>
        <a:lstStyle/>
        <a:p>
          <a:r>
            <a:rPr lang="en-US" dirty="0"/>
            <a:t>Employment is an essential part of recovery</a:t>
          </a:r>
        </a:p>
      </dgm:t>
    </dgm:pt>
    <dgm:pt modelId="{EF6FA00D-F306-4E8F-89E2-5DB992CDBA2A}" type="parTrans" cxnId="{CA9970A7-9330-40FC-B388-9538A8E16F48}">
      <dgm:prSet/>
      <dgm:spPr/>
      <dgm:t>
        <a:bodyPr/>
        <a:lstStyle/>
        <a:p>
          <a:endParaRPr lang="en-US"/>
        </a:p>
      </dgm:t>
    </dgm:pt>
    <dgm:pt modelId="{70A2FB14-E06E-43D7-AF0F-7AFCDBC83C74}" type="sibTrans" cxnId="{CA9970A7-9330-40FC-B388-9538A8E16F48}">
      <dgm:prSet/>
      <dgm:spPr/>
      <dgm:t>
        <a:bodyPr/>
        <a:lstStyle/>
        <a:p>
          <a:endParaRPr lang="en-US"/>
        </a:p>
      </dgm:t>
    </dgm:pt>
    <dgm:pt modelId="{7AD22709-CD86-494B-8F4E-CF182959D576}">
      <dgm:prSet/>
      <dgm:spPr/>
      <dgm:t>
        <a:bodyPr/>
        <a:lstStyle/>
        <a:p>
          <a:r>
            <a:rPr lang="en-US" dirty="0"/>
            <a:t>Most people want to work</a:t>
          </a:r>
        </a:p>
      </dgm:t>
    </dgm:pt>
    <dgm:pt modelId="{0C5B9601-AC20-481F-B8F2-EA65AAE65D0C}" type="parTrans" cxnId="{4EF914E9-E16C-487D-A99C-BBCA0FA6210B}">
      <dgm:prSet/>
      <dgm:spPr/>
      <dgm:t>
        <a:bodyPr/>
        <a:lstStyle/>
        <a:p>
          <a:endParaRPr lang="en-US"/>
        </a:p>
      </dgm:t>
    </dgm:pt>
    <dgm:pt modelId="{3ACA1230-3254-44E5-B98C-DBF1F45A500D}" type="sibTrans" cxnId="{4EF914E9-E16C-487D-A99C-BBCA0FA6210B}">
      <dgm:prSet/>
      <dgm:spPr/>
      <dgm:t>
        <a:bodyPr/>
        <a:lstStyle/>
        <a:p>
          <a:endParaRPr lang="en-US"/>
        </a:p>
      </dgm:t>
    </dgm:pt>
    <dgm:pt modelId="{DD4FE8CC-B867-484B-95EA-5797B2E9EE0F}">
      <dgm:prSet/>
      <dgm:spPr/>
      <dgm:t>
        <a:bodyPr/>
        <a:lstStyle/>
        <a:p>
          <a:r>
            <a:rPr lang="en-US" dirty="0"/>
            <a:t>A typical role for adults in our society</a:t>
          </a:r>
        </a:p>
      </dgm:t>
    </dgm:pt>
    <dgm:pt modelId="{DEF146E3-06D7-4E64-A955-982E5F687DFC}" type="parTrans" cxnId="{DA380AC2-7234-43A5-BA08-733A994C45C3}">
      <dgm:prSet/>
      <dgm:spPr/>
      <dgm:t>
        <a:bodyPr/>
        <a:lstStyle/>
        <a:p>
          <a:endParaRPr lang="en-US"/>
        </a:p>
      </dgm:t>
    </dgm:pt>
    <dgm:pt modelId="{02E5C023-3FE6-4619-908B-8D54A28FB76F}" type="sibTrans" cxnId="{DA380AC2-7234-43A5-BA08-733A994C45C3}">
      <dgm:prSet/>
      <dgm:spPr/>
      <dgm:t>
        <a:bodyPr/>
        <a:lstStyle/>
        <a:p>
          <a:endParaRPr lang="en-US"/>
        </a:p>
      </dgm:t>
    </dgm:pt>
    <dgm:pt modelId="{721C1A67-0726-4694-A0DE-B30FA337AF0B}">
      <dgm:prSet/>
      <dgm:spPr/>
      <dgm:t>
        <a:bodyPr/>
        <a:lstStyle/>
        <a:p>
          <a:r>
            <a:rPr lang="en-US" dirty="0"/>
            <a:t>Cost-effective alternative to day treatment</a:t>
          </a:r>
        </a:p>
      </dgm:t>
    </dgm:pt>
    <dgm:pt modelId="{74CF5B94-6BAF-4A58-B827-4FD23136E393}" type="parTrans" cxnId="{9CC8C1D3-8913-4B3D-B076-E5EBFA39B884}">
      <dgm:prSet/>
      <dgm:spPr/>
      <dgm:t>
        <a:bodyPr/>
        <a:lstStyle/>
        <a:p>
          <a:endParaRPr lang="en-US"/>
        </a:p>
      </dgm:t>
    </dgm:pt>
    <dgm:pt modelId="{BEF9C9FC-B6DE-4883-9039-6CD6036A91DD}" type="sibTrans" cxnId="{9CC8C1D3-8913-4B3D-B076-E5EBFA39B884}">
      <dgm:prSet/>
      <dgm:spPr/>
      <dgm:t>
        <a:bodyPr/>
        <a:lstStyle/>
        <a:p>
          <a:endParaRPr lang="en-US"/>
        </a:p>
      </dgm:t>
    </dgm:pt>
    <dgm:pt modelId="{5D363EC2-32C0-43FD-B62C-2B20A219B87F}" type="pres">
      <dgm:prSet presAssocID="{23680BF9-3031-400D-A66F-C5F220CCFD45}" presName="matrix" presStyleCnt="0">
        <dgm:presLayoutVars>
          <dgm:chMax val="1"/>
          <dgm:dir/>
          <dgm:resizeHandles val="exact"/>
        </dgm:presLayoutVars>
      </dgm:prSet>
      <dgm:spPr/>
    </dgm:pt>
    <dgm:pt modelId="{746C77C3-CF10-4554-8F6F-4BB673602986}" type="pres">
      <dgm:prSet presAssocID="{23680BF9-3031-400D-A66F-C5F220CCFD45}" presName="diamond" presStyleLbl="bgShp" presStyleIdx="0" presStyleCnt="1" custLinFactNeighborX="-5574" custLinFactNeighborY="73"/>
      <dgm:spPr/>
    </dgm:pt>
    <dgm:pt modelId="{58C4585A-70AC-42C3-A584-97F0DF3F926F}" type="pres">
      <dgm:prSet presAssocID="{23680BF9-3031-400D-A66F-C5F220CCFD45}" presName="quad1" presStyleLbl="node1" presStyleIdx="0" presStyleCnt="4" custScaleX="204109" custScaleY="94129" custLinFactNeighborX="-74776" custLinFactNeighborY="-166">
        <dgm:presLayoutVars>
          <dgm:chMax val="0"/>
          <dgm:chPref val="0"/>
          <dgm:bulletEnabled val="1"/>
        </dgm:presLayoutVars>
      </dgm:prSet>
      <dgm:spPr/>
    </dgm:pt>
    <dgm:pt modelId="{29D2F58B-D053-409B-859F-783535A83269}" type="pres">
      <dgm:prSet presAssocID="{23680BF9-3031-400D-A66F-C5F220CCFD45}" presName="quad2" presStyleLbl="node1" presStyleIdx="1" presStyleCnt="4" custScaleX="224584" custScaleY="93286" custLinFactNeighborX="71364" custLinFactNeighborY="421">
        <dgm:presLayoutVars>
          <dgm:chMax val="0"/>
          <dgm:chPref val="0"/>
          <dgm:bulletEnabled val="1"/>
        </dgm:presLayoutVars>
      </dgm:prSet>
      <dgm:spPr/>
    </dgm:pt>
    <dgm:pt modelId="{EB8CC92C-96DA-488B-AC50-FF1269744585}" type="pres">
      <dgm:prSet presAssocID="{23680BF9-3031-400D-A66F-C5F220CCFD45}" presName="quad3" presStyleLbl="node1" presStyleIdx="2" presStyleCnt="4" custScaleX="211739" custScaleY="94274" custLinFactNeighborX="-92368" custLinFactNeighborY="8960">
        <dgm:presLayoutVars>
          <dgm:chMax val="0"/>
          <dgm:chPref val="0"/>
          <dgm:bulletEnabled val="1"/>
        </dgm:presLayoutVars>
      </dgm:prSet>
      <dgm:spPr/>
    </dgm:pt>
    <dgm:pt modelId="{A0C24471-9926-4D27-9A6B-BC5A465E88D7}" type="pres">
      <dgm:prSet presAssocID="{23680BF9-3031-400D-A66F-C5F220CCFD45}" presName="quad4" presStyleLbl="node1" presStyleIdx="3" presStyleCnt="4" custScaleX="226596" custScaleY="94274" custLinFactNeighborX="76637" custLinFactNeighborY="8960">
        <dgm:presLayoutVars>
          <dgm:chMax val="0"/>
          <dgm:chPref val="0"/>
          <dgm:bulletEnabled val="1"/>
        </dgm:presLayoutVars>
      </dgm:prSet>
      <dgm:spPr/>
    </dgm:pt>
  </dgm:ptLst>
  <dgm:cxnLst>
    <dgm:cxn modelId="{ADBABA86-FBCC-4B71-9469-EE7A5394C055}" type="presOf" srcId="{DD4FE8CC-B867-484B-95EA-5797B2E9EE0F}" destId="{EB8CC92C-96DA-488B-AC50-FF1269744585}" srcOrd="0" destOrd="0" presId="urn:microsoft.com/office/officeart/2005/8/layout/matrix3"/>
    <dgm:cxn modelId="{1C60B996-90A9-427F-A478-72A61F484DFE}" type="presOf" srcId="{23680BF9-3031-400D-A66F-C5F220CCFD45}" destId="{5D363EC2-32C0-43FD-B62C-2B20A219B87F}" srcOrd="0" destOrd="0" presId="urn:microsoft.com/office/officeart/2005/8/layout/matrix3"/>
    <dgm:cxn modelId="{CA9970A7-9330-40FC-B388-9538A8E16F48}" srcId="{23680BF9-3031-400D-A66F-C5F220CCFD45}" destId="{A719B3D4-F4AD-467A-9051-97F8BE834365}" srcOrd="0" destOrd="0" parTransId="{EF6FA00D-F306-4E8F-89E2-5DB992CDBA2A}" sibTransId="{70A2FB14-E06E-43D7-AF0F-7AFCDBC83C74}"/>
    <dgm:cxn modelId="{ADFB94AE-3780-4813-81D8-2C7FE024967B}" type="presOf" srcId="{721C1A67-0726-4694-A0DE-B30FA337AF0B}" destId="{A0C24471-9926-4D27-9A6B-BC5A465E88D7}" srcOrd="0" destOrd="0" presId="urn:microsoft.com/office/officeart/2005/8/layout/matrix3"/>
    <dgm:cxn modelId="{DA380AC2-7234-43A5-BA08-733A994C45C3}" srcId="{23680BF9-3031-400D-A66F-C5F220CCFD45}" destId="{DD4FE8CC-B867-484B-95EA-5797B2E9EE0F}" srcOrd="2" destOrd="0" parTransId="{DEF146E3-06D7-4E64-A955-982E5F687DFC}" sibTransId="{02E5C023-3FE6-4619-908B-8D54A28FB76F}"/>
    <dgm:cxn modelId="{5A1EC7C7-AB67-4911-B99C-683772032636}" type="presOf" srcId="{7AD22709-CD86-494B-8F4E-CF182959D576}" destId="{29D2F58B-D053-409B-859F-783535A83269}" srcOrd="0" destOrd="0" presId="urn:microsoft.com/office/officeart/2005/8/layout/matrix3"/>
    <dgm:cxn modelId="{9CC8C1D3-8913-4B3D-B076-E5EBFA39B884}" srcId="{23680BF9-3031-400D-A66F-C5F220CCFD45}" destId="{721C1A67-0726-4694-A0DE-B30FA337AF0B}" srcOrd="3" destOrd="0" parTransId="{74CF5B94-6BAF-4A58-B827-4FD23136E393}" sibTransId="{BEF9C9FC-B6DE-4883-9039-6CD6036A91DD}"/>
    <dgm:cxn modelId="{C55902E0-2F8C-46B3-A9C9-2E841EE3EAF9}" type="presOf" srcId="{A719B3D4-F4AD-467A-9051-97F8BE834365}" destId="{58C4585A-70AC-42C3-A584-97F0DF3F926F}" srcOrd="0" destOrd="0" presId="urn:microsoft.com/office/officeart/2005/8/layout/matrix3"/>
    <dgm:cxn modelId="{4EF914E9-E16C-487D-A99C-BBCA0FA6210B}" srcId="{23680BF9-3031-400D-A66F-C5F220CCFD45}" destId="{7AD22709-CD86-494B-8F4E-CF182959D576}" srcOrd="1" destOrd="0" parTransId="{0C5B9601-AC20-481F-B8F2-EA65AAE65D0C}" sibTransId="{3ACA1230-3254-44E5-B98C-DBF1F45A500D}"/>
    <dgm:cxn modelId="{67EA265D-B5B8-4C28-912D-B5E12108887C}" type="presParOf" srcId="{5D363EC2-32C0-43FD-B62C-2B20A219B87F}" destId="{746C77C3-CF10-4554-8F6F-4BB673602986}" srcOrd="0" destOrd="0" presId="urn:microsoft.com/office/officeart/2005/8/layout/matrix3"/>
    <dgm:cxn modelId="{6E4137BE-5A94-4455-8D9F-0AA3EA8F5D95}" type="presParOf" srcId="{5D363EC2-32C0-43FD-B62C-2B20A219B87F}" destId="{58C4585A-70AC-42C3-A584-97F0DF3F926F}" srcOrd="1" destOrd="0" presId="urn:microsoft.com/office/officeart/2005/8/layout/matrix3"/>
    <dgm:cxn modelId="{482BF815-DEA7-4E01-BE76-2E3B11F90A98}" type="presParOf" srcId="{5D363EC2-32C0-43FD-B62C-2B20A219B87F}" destId="{29D2F58B-D053-409B-859F-783535A83269}" srcOrd="2" destOrd="0" presId="urn:microsoft.com/office/officeart/2005/8/layout/matrix3"/>
    <dgm:cxn modelId="{66FD7F1F-068D-413B-A1A0-DEFCE72281B9}" type="presParOf" srcId="{5D363EC2-32C0-43FD-B62C-2B20A219B87F}" destId="{EB8CC92C-96DA-488B-AC50-FF1269744585}" srcOrd="3" destOrd="0" presId="urn:microsoft.com/office/officeart/2005/8/layout/matrix3"/>
    <dgm:cxn modelId="{FA602154-2C30-41B6-9274-8CA95F267815}" type="presParOf" srcId="{5D363EC2-32C0-43FD-B62C-2B20A219B87F}" destId="{A0C24471-9926-4D27-9A6B-BC5A465E88D7}"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BA87A8-5ED8-4645-886F-EA5CDB4A83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429D6-CF6F-4630-AD1B-241CFE38EF24}">
      <dgm:prSet/>
      <dgm:spPr/>
      <dgm:t>
        <a:bodyPr/>
        <a:lstStyle/>
        <a:p>
          <a:r>
            <a:rPr lang="en-US" b="1" dirty="0"/>
            <a:t>Medicaid Funded Employment Services</a:t>
          </a:r>
          <a:endParaRPr lang="en-US" dirty="0"/>
        </a:p>
      </dgm:t>
    </dgm:pt>
    <dgm:pt modelId="{4BBEB980-9D0B-438C-B679-40BE232FABB6}" type="parTrans" cxnId="{50A82339-9A7D-4AAA-B172-2F8C3543D939}">
      <dgm:prSet/>
      <dgm:spPr/>
      <dgm:t>
        <a:bodyPr/>
        <a:lstStyle/>
        <a:p>
          <a:endParaRPr lang="en-US"/>
        </a:p>
      </dgm:t>
    </dgm:pt>
    <dgm:pt modelId="{62A09BB4-1386-4C00-8A6C-73DA2ED215AB}" type="sibTrans" cxnId="{50A82339-9A7D-4AAA-B172-2F8C3543D939}">
      <dgm:prSet/>
      <dgm:spPr/>
      <dgm:t>
        <a:bodyPr/>
        <a:lstStyle/>
        <a:p>
          <a:endParaRPr lang="en-US"/>
        </a:p>
      </dgm:t>
    </dgm:pt>
    <dgm:pt modelId="{F578F615-D60F-4430-A6E8-D1D73B5A8EEC}">
      <dgm:prSet/>
      <dgm:spPr/>
      <dgm:t>
        <a:bodyPr/>
        <a:lstStyle/>
        <a:p>
          <a:r>
            <a:rPr lang="en-US" dirty="0"/>
            <a:t>HCBS Brain Injury (BI)  and Intellectual Disability (ID) Waivers and</a:t>
          </a:r>
        </a:p>
      </dgm:t>
    </dgm:pt>
    <dgm:pt modelId="{8E90FEE5-3AF7-47B6-911B-193054FADB0A}" type="parTrans" cxnId="{2CE41E5F-78B3-481C-9056-F3A0AEE29B5F}">
      <dgm:prSet/>
      <dgm:spPr/>
      <dgm:t>
        <a:bodyPr/>
        <a:lstStyle/>
        <a:p>
          <a:endParaRPr lang="en-US"/>
        </a:p>
      </dgm:t>
    </dgm:pt>
    <dgm:pt modelId="{65C3ADFC-6596-48FF-B4B0-3A403ACD13C4}" type="sibTrans" cxnId="{2CE41E5F-78B3-481C-9056-F3A0AEE29B5F}">
      <dgm:prSet/>
      <dgm:spPr/>
      <dgm:t>
        <a:bodyPr/>
        <a:lstStyle/>
        <a:p>
          <a:endParaRPr lang="en-US"/>
        </a:p>
      </dgm:t>
    </dgm:pt>
    <dgm:pt modelId="{8C83B7B4-9C28-401F-BCDB-0036A6A776E1}">
      <dgm:prSet/>
      <dgm:spPr/>
      <dgm:t>
        <a:bodyPr/>
        <a:lstStyle/>
        <a:p>
          <a:r>
            <a:rPr lang="en-US" dirty="0"/>
            <a:t>State Plan HCBS Habilitation program</a:t>
          </a:r>
          <a:br>
            <a:rPr lang="en-US" dirty="0"/>
          </a:br>
          <a:r>
            <a:rPr lang="en-US" dirty="0"/>
            <a:t> </a:t>
          </a:r>
          <a:br>
            <a:rPr lang="en-US" dirty="0"/>
          </a:br>
          <a:r>
            <a:rPr lang="en-US" dirty="0"/>
            <a:t>* Prevocational Services </a:t>
          </a:r>
          <a:br>
            <a:rPr lang="en-US" dirty="0"/>
          </a:br>
          <a:r>
            <a:rPr lang="en-US" dirty="0"/>
            <a:t>	* Career Exploration </a:t>
          </a:r>
          <a:br>
            <a:rPr lang="en-US" dirty="0"/>
          </a:br>
          <a:br>
            <a:rPr lang="en-US" dirty="0"/>
          </a:br>
          <a:r>
            <a:rPr lang="en-US" dirty="0"/>
            <a:t>* Supported Employment Services</a:t>
          </a:r>
          <a:br>
            <a:rPr lang="en-US" dirty="0"/>
          </a:br>
          <a:r>
            <a:rPr lang="en-US" dirty="0"/>
            <a:t>	* Individual Supported Employment </a:t>
          </a:r>
          <a:br>
            <a:rPr lang="en-US" dirty="0"/>
          </a:br>
          <a:r>
            <a:rPr lang="en-US" dirty="0"/>
            <a:t>	* Small Group Supported Employment </a:t>
          </a:r>
          <a:br>
            <a:rPr lang="en-US" dirty="0"/>
          </a:br>
          <a:r>
            <a:rPr lang="en-US" dirty="0"/>
            <a:t>	* Long Term Job Coaching		                                                               	* Individual Placement and Support (IPS) SE      	   (Hab Only) </a:t>
          </a:r>
        </a:p>
      </dgm:t>
    </dgm:pt>
    <dgm:pt modelId="{FE1588AE-79B7-4E02-8EBB-476698D25C96}" type="parTrans" cxnId="{9DBDF864-71B4-471D-86B2-8AAEA6A3B959}">
      <dgm:prSet/>
      <dgm:spPr/>
      <dgm:t>
        <a:bodyPr/>
        <a:lstStyle/>
        <a:p>
          <a:endParaRPr lang="en-US"/>
        </a:p>
      </dgm:t>
    </dgm:pt>
    <dgm:pt modelId="{511465C2-3EF9-463A-97C0-81116D027D97}" type="sibTrans" cxnId="{9DBDF864-71B4-471D-86B2-8AAEA6A3B959}">
      <dgm:prSet/>
      <dgm:spPr/>
      <dgm:t>
        <a:bodyPr/>
        <a:lstStyle/>
        <a:p>
          <a:endParaRPr lang="en-US"/>
        </a:p>
      </dgm:t>
    </dgm:pt>
    <dgm:pt modelId="{EA0F5D04-F098-43A4-8098-7C69F55ECA7F}">
      <dgm:prSet/>
      <dgm:spPr/>
      <dgm:t>
        <a:bodyPr/>
        <a:lstStyle/>
        <a:p>
          <a:endParaRPr lang="en-US" dirty="0"/>
        </a:p>
      </dgm:t>
    </dgm:pt>
    <dgm:pt modelId="{60075390-BB58-4494-B45B-A1FDB344E189}" type="parTrans" cxnId="{8C64A667-B9F7-46F6-A09D-D3F07AA99A00}">
      <dgm:prSet/>
      <dgm:spPr/>
      <dgm:t>
        <a:bodyPr/>
        <a:lstStyle/>
        <a:p>
          <a:endParaRPr lang="en-US"/>
        </a:p>
      </dgm:t>
    </dgm:pt>
    <dgm:pt modelId="{46F5E54B-DFB1-49EB-8D7A-2999F9E5CC1D}" type="sibTrans" cxnId="{8C64A667-B9F7-46F6-A09D-D3F07AA99A00}">
      <dgm:prSet/>
      <dgm:spPr/>
      <dgm:t>
        <a:bodyPr/>
        <a:lstStyle/>
        <a:p>
          <a:endParaRPr lang="en-US"/>
        </a:p>
      </dgm:t>
    </dgm:pt>
    <dgm:pt modelId="{5AE15F0B-EC63-4546-B964-8954252E34FC}" type="pres">
      <dgm:prSet presAssocID="{B8BA87A8-5ED8-4645-886F-EA5CDB4A838A}" presName="linear" presStyleCnt="0">
        <dgm:presLayoutVars>
          <dgm:animLvl val="lvl"/>
          <dgm:resizeHandles val="exact"/>
        </dgm:presLayoutVars>
      </dgm:prSet>
      <dgm:spPr/>
    </dgm:pt>
    <dgm:pt modelId="{40DF0DA7-B1B3-4BC6-A800-151FFBAB63B6}" type="pres">
      <dgm:prSet presAssocID="{832429D6-CF6F-4630-AD1B-241CFE38EF24}" presName="parentText" presStyleLbl="node1" presStyleIdx="0" presStyleCnt="2">
        <dgm:presLayoutVars>
          <dgm:chMax val="0"/>
          <dgm:bulletEnabled val="1"/>
        </dgm:presLayoutVars>
      </dgm:prSet>
      <dgm:spPr/>
    </dgm:pt>
    <dgm:pt modelId="{B2FA87AF-A84D-4AB2-9B17-8B78C030410E}" type="pres">
      <dgm:prSet presAssocID="{832429D6-CF6F-4630-AD1B-241CFE38EF24}" presName="childText" presStyleLbl="revTx" presStyleIdx="0" presStyleCnt="1">
        <dgm:presLayoutVars>
          <dgm:bulletEnabled val="1"/>
        </dgm:presLayoutVars>
      </dgm:prSet>
      <dgm:spPr/>
    </dgm:pt>
    <dgm:pt modelId="{C9B0B882-0BA2-4FEE-9741-CFBD54EA25AF}" type="pres">
      <dgm:prSet presAssocID="{EA0F5D04-F098-43A4-8098-7C69F55ECA7F}" presName="parentText" presStyleLbl="node1" presStyleIdx="1" presStyleCnt="2">
        <dgm:presLayoutVars>
          <dgm:chMax val="0"/>
          <dgm:bulletEnabled val="1"/>
        </dgm:presLayoutVars>
      </dgm:prSet>
      <dgm:spPr/>
    </dgm:pt>
  </dgm:ptLst>
  <dgm:cxnLst>
    <dgm:cxn modelId="{50A82339-9A7D-4AAA-B172-2F8C3543D939}" srcId="{B8BA87A8-5ED8-4645-886F-EA5CDB4A838A}" destId="{832429D6-CF6F-4630-AD1B-241CFE38EF24}" srcOrd="0" destOrd="0" parTransId="{4BBEB980-9D0B-438C-B679-40BE232FABB6}" sibTransId="{62A09BB4-1386-4C00-8A6C-73DA2ED215AB}"/>
    <dgm:cxn modelId="{2CE41E5F-78B3-481C-9056-F3A0AEE29B5F}" srcId="{832429D6-CF6F-4630-AD1B-241CFE38EF24}" destId="{F578F615-D60F-4430-A6E8-D1D73B5A8EEC}" srcOrd="0" destOrd="0" parTransId="{8E90FEE5-3AF7-47B6-911B-193054FADB0A}" sibTransId="{65C3ADFC-6596-48FF-B4B0-3A403ACD13C4}"/>
    <dgm:cxn modelId="{13CD0962-65C8-4CD9-8139-8D161EA1141C}" type="presOf" srcId="{832429D6-CF6F-4630-AD1B-241CFE38EF24}" destId="{40DF0DA7-B1B3-4BC6-A800-151FFBAB63B6}" srcOrd="0" destOrd="0" presId="urn:microsoft.com/office/officeart/2005/8/layout/vList2"/>
    <dgm:cxn modelId="{9DBDF864-71B4-471D-86B2-8AAEA6A3B959}" srcId="{832429D6-CF6F-4630-AD1B-241CFE38EF24}" destId="{8C83B7B4-9C28-401F-BCDB-0036A6A776E1}" srcOrd="1" destOrd="0" parTransId="{FE1588AE-79B7-4E02-8EBB-476698D25C96}" sibTransId="{511465C2-3EF9-463A-97C0-81116D027D97}"/>
    <dgm:cxn modelId="{8C64A667-B9F7-46F6-A09D-D3F07AA99A00}" srcId="{B8BA87A8-5ED8-4645-886F-EA5CDB4A838A}" destId="{EA0F5D04-F098-43A4-8098-7C69F55ECA7F}" srcOrd="1" destOrd="0" parTransId="{60075390-BB58-4494-B45B-A1FDB344E189}" sibTransId="{46F5E54B-DFB1-49EB-8D7A-2999F9E5CC1D}"/>
    <dgm:cxn modelId="{D07A1349-10A6-4269-ADE3-C2AFBF5164E3}" type="presOf" srcId="{F578F615-D60F-4430-A6E8-D1D73B5A8EEC}" destId="{B2FA87AF-A84D-4AB2-9B17-8B78C030410E}" srcOrd="0" destOrd="0" presId="urn:microsoft.com/office/officeart/2005/8/layout/vList2"/>
    <dgm:cxn modelId="{21C455D8-4BFD-4FE4-B530-0ECC9D18B2B7}" type="presOf" srcId="{8C83B7B4-9C28-401F-BCDB-0036A6A776E1}" destId="{B2FA87AF-A84D-4AB2-9B17-8B78C030410E}" srcOrd="0" destOrd="1" presId="urn:microsoft.com/office/officeart/2005/8/layout/vList2"/>
    <dgm:cxn modelId="{75972FDC-8890-429A-AD10-E9EDEDEE7CDA}" type="presOf" srcId="{B8BA87A8-5ED8-4645-886F-EA5CDB4A838A}" destId="{5AE15F0B-EC63-4546-B964-8954252E34FC}" srcOrd="0" destOrd="0" presId="urn:microsoft.com/office/officeart/2005/8/layout/vList2"/>
    <dgm:cxn modelId="{6D7EA3FF-4139-4AC4-A9F7-AF3134761EEE}" type="presOf" srcId="{EA0F5D04-F098-43A4-8098-7C69F55ECA7F}" destId="{C9B0B882-0BA2-4FEE-9741-CFBD54EA25AF}" srcOrd="0" destOrd="0" presId="urn:microsoft.com/office/officeart/2005/8/layout/vList2"/>
    <dgm:cxn modelId="{361CAFD5-2D6C-440C-B52C-30AE2017247B}" type="presParOf" srcId="{5AE15F0B-EC63-4546-B964-8954252E34FC}" destId="{40DF0DA7-B1B3-4BC6-A800-151FFBAB63B6}" srcOrd="0" destOrd="0" presId="urn:microsoft.com/office/officeart/2005/8/layout/vList2"/>
    <dgm:cxn modelId="{1783CAD0-180C-4981-95D5-C47091E32BBB}" type="presParOf" srcId="{5AE15F0B-EC63-4546-B964-8954252E34FC}" destId="{B2FA87AF-A84D-4AB2-9B17-8B78C030410E}" srcOrd="1" destOrd="0" presId="urn:microsoft.com/office/officeart/2005/8/layout/vList2"/>
    <dgm:cxn modelId="{1A1B6B99-F5E0-4116-8F62-4595D1C791DD}" type="presParOf" srcId="{5AE15F0B-EC63-4546-B964-8954252E34FC}" destId="{C9B0B882-0BA2-4FEE-9741-CFBD54EA25A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AA51DD-4DF6-4893-BE20-4DF47DF1286F}"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48A5ADCD-DF5B-436F-B94E-0DA31497C812}">
      <dgm:prSet/>
      <dgm:spPr/>
      <dgm:t>
        <a:bodyPr/>
        <a:lstStyle/>
        <a:p>
          <a:r>
            <a:rPr lang="en-US" dirty="0">
              <a:solidFill>
                <a:schemeClr val="bg1"/>
              </a:solidFill>
            </a:rPr>
            <a:t>IPS supported employment helps people living with behavioral health conditions work at regular jobs of their choosing. </a:t>
          </a:r>
        </a:p>
      </dgm:t>
    </dgm:pt>
    <dgm:pt modelId="{1948B905-BE1A-424D-9D9A-9AFA98422E9E}" type="parTrans" cxnId="{69737D17-7979-4781-958A-C0402D873163}">
      <dgm:prSet/>
      <dgm:spPr/>
      <dgm:t>
        <a:bodyPr/>
        <a:lstStyle/>
        <a:p>
          <a:endParaRPr lang="en-US"/>
        </a:p>
      </dgm:t>
    </dgm:pt>
    <dgm:pt modelId="{DBB7E5E3-9182-4A2A-A14D-DCC79E95AC25}" type="sibTrans" cxnId="{69737D17-7979-4781-958A-C0402D873163}">
      <dgm:prSet/>
      <dgm:spPr/>
      <dgm:t>
        <a:bodyPr/>
        <a:lstStyle/>
        <a:p>
          <a:endParaRPr lang="en-US"/>
        </a:p>
      </dgm:t>
    </dgm:pt>
    <dgm:pt modelId="{10027A71-B4BD-40B4-9219-871A97956FB4}">
      <dgm:prSet/>
      <dgm:spPr/>
      <dgm:t>
        <a:bodyPr/>
        <a:lstStyle/>
        <a:p>
          <a:r>
            <a:rPr lang="en-US" dirty="0">
              <a:solidFill>
                <a:schemeClr val="bg1"/>
              </a:solidFill>
            </a:rPr>
            <a:t>Although variations of supported employment exist, IPS  refers to the evidence-based practice of supported employment.</a:t>
          </a:r>
        </a:p>
      </dgm:t>
    </dgm:pt>
    <dgm:pt modelId="{755C3F60-96F0-4271-882A-6269B05E47CE}" type="parTrans" cxnId="{94F83E62-D06C-44BD-9FE9-62E2A9A25455}">
      <dgm:prSet/>
      <dgm:spPr/>
      <dgm:t>
        <a:bodyPr/>
        <a:lstStyle/>
        <a:p>
          <a:endParaRPr lang="en-US"/>
        </a:p>
      </dgm:t>
    </dgm:pt>
    <dgm:pt modelId="{A6D10082-D357-481B-B8EC-36AA6C0D1662}" type="sibTrans" cxnId="{94F83E62-D06C-44BD-9FE9-62E2A9A25455}">
      <dgm:prSet/>
      <dgm:spPr/>
      <dgm:t>
        <a:bodyPr/>
        <a:lstStyle/>
        <a:p>
          <a:endParaRPr lang="en-US"/>
        </a:p>
      </dgm:t>
    </dgm:pt>
    <dgm:pt modelId="{72DE30AA-4121-4AF8-8CD2-C7AB61F268AF}" type="pres">
      <dgm:prSet presAssocID="{37AA51DD-4DF6-4893-BE20-4DF47DF1286F}" presName="vert0" presStyleCnt="0">
        <dgm:presLayoutVars>
          <dgm:dir/>
          <dgm:animOne val="branch"/>
          <dgm:animLvl val="lvl"/>
        </dgm:presLayoutVars>
      </dgm:prSet>
      <dgm:spPr/>
    </dgm:pt>
    <dgm:pt modelId="{F9EA97DF-299E-49BD-80E0-041223C9CA41}" type="pres">
      <dgm:prSet presAssocID="{48A5ADCD-DF5B-436F-B94E-0DA31497C812}" presName="thickLine" presStyleLbl="alignNode1" presStyleIdx="0" presStyleCnt="2"/>
      <dgm:spPr/>
    </dgm:pt>
    <dgm:pt modelId="{87D006CF-3A06-46C9-815B-02FD9CE92CD9}" type="pres">
      <dgm:prSet presAssocID="{48A5ADCD-DF5B-436F-B94E-0DA31497C812}" presName="horz1" presStyleCnt="0"/>
      <dgm:spPr/>
    </dgm:pt>
    <dgm:pt modelId="{FA54412B-509C-43A2-A7B3-F0E45CE9A816}" type="pres">
      <dgm:prSet presAssocID="{48A5ADCD-DF5B-436F-B94E-0DA31497C812}" presName="tx1" presStyleLbl="revTx" presStyleIdx="0" presStyleCnt="2"/>
      <dgm:spPr/>
    </dgm:pt>
    <dgm:pt modelId="{92B499BE-0C15-4FBD-8B8C-F0BF593F19EE}" type="pres">
      <dgm:prSet presAssocID="{48A5ADCD-DF5B-436F-B94E-0DA31497C812}" presName="vert1" presStyleCnt="0"/>
      <dgm:spPr/>
    </dgm:pt>
    <dgm:pt modelId="{95D5749E-4373-4162-A768-6F786A2309F3}" type="pres">
      <dgm:prSet presAssocID="{10027A71-B4BD-40B4-9219-871A97956FB4}" presName="thickLine" presStyleLbl="alignNode1" presStyleIdx="1" presStyleCnt="2"/>
      <dgm:spPr/>
    </dgm:pt>
    <dgm:pt modelId="{DEB21F14-CACD-4A5C-880A-35ED06EBD743}" type="pres">
      <dgm:prSet presAssocID="{10027A71-B4BD-40B4-9219-871A97956FB4}" presName="horz1" presStyleCnt="0"/>
      <dgm:spPr/>
    </dgm:pt>
    <dgm:pt modelId="{71E1E64A-DBC6-43D4-9ECC-9F8FCA627D88}" type="pres">
      <dgm:prSet presAssocID="{10027A71-B4BD-40B4-9219-871A97956FB4}" presName="tx1" presStyleLbl="revTx" presStyleIdx="1" presStyleCnt="2" custLinFactNeighborX="1778" custLinFactNeighborY="-385"/>
      <dgm:spPr/>
    </dgm:pt>
    <dgm:pt modelId="{67156256-7F76-47DA-92B0-115EBB30A9AE}" type="pres">
      <dgm:prSet presAssocID="{10027A71-B4BD-40B4-9219-871A97956FB4}" presName="vert1" presStyleCnt="0"/>
      <dgm:spPr/>
    </dgm:pt>
  </dgm:ptLst>
  <dgm:cxnLst>
    <dgm:cxn modelId="{69737D17-7979-4781-958A-C0402D873163}" srcId="{37AA51DD-4DF6-4893-BE20-4DF47DF1286F}" destId="{48A5ADCD-DF5B-436F-B94E-0DA31497C812}" srcOrd="0" destOrd="0" parTransId="{1948B905-BE1A-424D-9D9A-9AFA98422E9E}" sibTransId="{DBB7E5E3-9182-4A2A-A14D-DCC79E95AC25}"/>
    <dgm:cxn modelId="{94F83E62-D06C-44BD-9FE9-62E2A9A25455}" srcId="{37AA51DD-4DF6-4893-BE20-4DF47DF1286F}" destId="{10027A71-B4BD-40B4-9219-871A97956FB4}" srcOrd="1" destOrd="0" parTransId="{755C3F60-96F0-4271-882A-6269B05E47CE}" sibTransId="{A6D10082-D357-481B-B8EC-36AA6C0D1662}"/>
    <dgm:cxn modelId="{87CC034B-EE49-4613-ABC8-6A96F7F86704}" type="presOf" srcId="{10027A71-B4BD-40B4-9219-871A97956FB4}" destId="{71E1E64A-DBC6-43D4-9ECC-9F8FCA627D88}" srcOrd="0" destOrd="0" presId="urn:microsoft.com/office/officeart/2008/layout/LinedList"/>
    <dgm:cxn modelId="{D9865B6B-456B-4DA5-833A-0A4556F7972C}" type="presOf" srcId="{37AA51DD-4DF6-4893-BE20-4DF47DF1286F}" destId="{72DE30AA-4121-4AF8-8CD2-C7AB61F268AF}" srcOrd="0" destOrd="0" presId="urn:microsoft.com/office/officeart/2008/layout/LinedList"/>
    <dgm:cxn modelId="{BCD2D0AD-5E85-4931-8FDA-5EC2AC00D024}" type="presOf" srcId="{48A5ADCD-DF5B-436F-B94E-0DA31497C812}" destId="{FA54412B-509C-43A2-A7B3-F0E45CE9A816}" srcOrd="0" destOrd="0" presId="urn:microsoft.com/office/officeart/2008/layout/LinedList"/>
    <dgm:cxn modelId="{57D6EAF6-CAC6-4A59-B863-B568803E4EC9}" type="presParOf" srcId="{72DE30AA-4121-4AF8-8CD2-C7AB61F268AF}" destId="{F9EA97DF-299E-49BD-80E0-041223C9CA41}" srcOrd="0" destOrd="0" presId="urn:microsoft.com/office/officeart/2008/layout/LinedList"/>
    <dgm:cxn modelId="{C9A2ED1C-23C8-4320-9439-75B994DB2D38}" type="presParOf" srcId="{72DE30AA-4121-4AF8-8CD2-C7AB61F268AF}" destId="{87D006CF-3A06-46C9-815B-02FD9CE92CD9}" srcOrd="1" destOrd="0" presId="urn:microsoft.com/office/officeart/2008/layout/LinedList"/>
    <dgm:cxn modelId="{0C0E6034-8B16-4030-BB12-93CB0C03E11D}" type="presParOf" srcId="{87D006CF-3A06-46C9-815B-02FD9CE92CD9}" destId="{FA54412B-509C-43A2-A7B3-F0E45CE9A816}" srcOrd="0" destOrd="0" presId="urn:microsoft.com/office/officeart/2008/layout/LinedList"/>
    <dgm:cxn modelId="{6F627302-22A7-43D0-B428-0716A378E6CB}" type="presParOf" srcId="{87D006CF-3A06-46C9-815B-02FD9CE92CD9}" destId="{92B499BE-0C15-4FBD-8B8C-F0BF593F19EE}" srcOrd="1" destOrd="0" presId="urn:microsoft.com/office/officeart/2008/layout/LinedList"/>
    <dgm:cxn modelId="{E0EBBC1A-8FC2-4700-98B3-35860D32E5E2}" type="presParOf" srcId="{72DE30AA-4121-4AF8-8CD2-C7AB61F268AF}" destId="{95D5749E-4373-4162-A768-6F786A2309F3}" srcOrd="2" destOrd="0" presId="urn:microsoft.com/office/officeart/2008/layout/LinedList"/>
    <dgm:cxn modelId="{2E335113-3081-406D-9BE8-2F1116F13911}" type="presParOf" srcId="{72DE30AA-4121-4AF8-8CD2-C7AB61F268AF}" destId="{DEB21F14-CACD-4A5C-880A-35ED06EBD743}" srcOrd="3" destOrd="0" presId="urn:microsoft.com/office/officeart/2008/layout/LinedList"/>
    <dgm:cxn modelId="{22B2FB0A-1C54-42C9-BD20-17FBB4A684F4}" type="presParOf" srcId="{DEB21F14-CACD-4A5C-880A-35ED06EBD743}" destId="{71E1E64A-DBC6-43D4-9ECC-9F8FCA627D88}" srcOrd="0" destOrd="0" presId="urn:microsoft.com/office/officeart/2008/layout/LinedList"/>
    <dgm:cxn modelId="{4D867B8C-2F61-4A2F-9355-FDFA31E4774E}" type="presParOf" srcId="{DEB21F14-CACD-4A5C-880A-35ED06EBD743}" destId="{67156256-7F76-47DA-92B0-115EBB30A9A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C77C3-CF10-4554-8F6F-4BB673602986}">
      <dsp:nvSpPr>
        <dsp:cNvPr id="0" name=""/>
        <dsp:cNvSpPr/>
      </dsp:nvSpPr>
      <dsp:spPr>
        <a:xfrm>
          <a:off x="1462105" y="0"/>
          <a:ext cx="4351338" cy="435133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4585A-70AC-42C3-A584-97F0DF3F926F}">
      <dsp:nvSpPr>
        <dsp:cNvPr id="0" name=""/>
        <dsp:cNvSpPr/>
      </dsp:nvSpPr>
      <dsp:spPr>
        <a:xfrm>
          <a:off x="0" y="460376"/>
          <a:ext cx="3463774" cy="15973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Employment is an essential part of recovery</a:t>
          </a:r>
        </a:p>
      </dsp:txBody>
      <dsp:txXfrm>
        <a:off x="77978" y="538354"/>
        <a:ext cx="3307818" cy="1441433"/>
      </dsp:txXfrm>
    </dsp:sp>
    <dsp:sp modelId="{29D2F58B-D053-409B-859F-783535A83269}">
      <dsp:nvSpPr>
        <dsp:cNvPr id="0" name=""/>
        <dsp:cNvSpPr/>
      </dsp:nvSpPr>
      <dsp:spPr>
        <a:xfrm>
          <a:off x="4075460" y="477490"/>
          <a:ext cx="3811239" cy="1583083"/>
        </a:xfrm>
        <a:prstGeom prst="roundRect">
          <a:avLst/>
        </a:prstGeom>
        <a:solidFill>
          <a:schemeClr val="accent5">
            <a:hueOff val="-21794"/>
            <a:satOff val="-1995"/>
            <a:lumOff val="-1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Most people want to work</a:t>
          </a:r>
        </a:p>
      </dsp:txBody>
      <dsp:txXfrm>
        <a:off x="4152740" y="554770"/>
        <a:ext cx="3656679" cy="1428523"/>
      </dsp:txXfrm>
    </dsp:sp>
    <dsp:sp modelId="{EB8CC92C-96DA-488B-AC50-FF1269744585}">
      <dsp:nvSpPr>
        <dsp:cNvPr id="0" name=""/>
        <dsp:cNvSpPr/>
      </dsp:nvSpPr>
      <dsp:spPr>
        <a:xfrm>
          <a:off x="0" y="2441577"/>
          <a:ext cx="3593257" cy="1599850"/>
        </a:xfrm>
        <a:prstGeom prst="roundRect">
          <a:avLst/>
        </a:prstGeom>
        <a:solidFill>
          <a:schemeClr val="accent5">
            <a:hueOff val="-43587"/>
            <a:satOff val="-3991"/>
            <a:lumOff val="-220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 typical role for adults in our society</a:t>
          </a:r>
        </a:p>
      </dsp:txBody>
      <dsp:txXfrm>
        <a:off x="78098" y="2519675"/>
        <a:ext cx="3437061" cy="1443654"/>
      </dsp:txXfrm>
    </dsp:sp>
    <dsp:sp modelId="{A0C24471-9926-4D27-9A6B-BC5A465E88D7}">
      <dsp:nvSpPr>
        <dsp:cNvPr id="0" name=""/>
        <dsp:cNvSpPr/>
      </dsp:nvSpPr>
      <dsp:spPr>
        <a:xfrm>
          <a:off x="4041316" y="2441577"/>
          <a:ext cx="3845383" cy="1599850"/>
        </a:xfrm>
        <a:prstGeom prst="roundRect">
          <a:avLst/>
        </a:prstGeom>
        <a:solidFill>
          <a:schemeClr val="accent5">
            <a:hueOff val="-65381"/>
            <a:satOff val="-5986"/>
            <a:lumOff val="-3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Cost-effective alternative to day treatment</a:t>
          </a:r>
        </a:p>
      </dsp:txBody>
      <dsp:txXfrm>
        <a:off x="4119414" y="2519675"/>
        <a:ext cx="3689187" cy="1443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F0DA7-B1B3-4BC6-A800-151FFBAB63B6}">
      <dsp:nvSpPr>
        <dsp:cNvPr id="0" name=""/>
        <dsp:cNvSpPr/>
      </dsp:nvSpPr>
      <dsp:spPr>
        <a:xfrm>
          <a:off x="0" y="68099"/>
          <a:ext cx="8153400"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Medicaid Funded Employment Services</a:t>
          </a:r>
          <a:endParaRPr lang="en-US" sz="3000" kern="1200" dirty="0"/>
        </a:p>
      </dsp:txBody>
      <dsp:txXfrm>
        <a:off x="34269" y="102368"/>
        <a:ext cx="8084862" cy="633462"/>
      </dsp:txXfrm>
    </dsp:sp>
    <dsp:sp modelId="{B2FA87AF-A84D-4AB2-9B17-8B78C030410E}">
      <dsp:nvSpPr>
        <dsp:cNvPr id="0" name=""/>
        <dsp:cNvSpPr/>
      </dsp:nvSpPr>
      <dsp:spPr>
        <a:xfrm>
          <a:off x="0" y="770099"/>
          <a:ext cx="8153400" cy="409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HCBS Brain Injury (BI)  and Intellectual Disability (ID) Waivers and</a:t>
          </a:r>
        </a:p>
        <a:p>
          <a:pPr marL="228600" lvl="1" indent="-228600" algn="l" defTabSz="1022350">
            <a:lnSpc>
              <a:spcPct val="90000"/>
            </a:lnSpc>
            <a:spcBef>
              <a:spcPct val="0"/>
            </a:spcBef>
            <a:spcAft>
              <a:spcPct val="20000"/>
            </a:spcAft>
            <a:buChar char="•"/>
          </a:pPr>
          <a:r>
            <a:rPr lang="en-US" sz="2300" kern="1200" dirty="0"/>
            <a:t>State Plan HCBS Habilitation program</a:t>
          </a:r>
          <a:br>
            <a:rPr lang="en-US" sz="2300" kern="1200" dirty="0"/>
          </a:br>
          <a:r>
            <a:rPr lang="en-US" sz="2300" kern="1200" dirty="0"/>
            <a:t> </a:t>
          </a:r>
          <a:br>
            <a:rPr lang="en-US" sz="2300" kern="1200" dirty="0"/>
          </a:br>
          <a:r>
            <a:rPr lang="en-US" sz="2300" kern="1200" dirty="0"/>
            <a:t>* Prevocational Services </a:t>
          </a:r>
          <a:br>
            <a:rPr lang="en-US" sz="2300" kern="1200" dirty="0"/>
          </a:br>
          <a:r>
            <a:rPr lang="en-US" sz="2300" kern="1200" dirty="0"/>
            <a:t>	* Career Exploration </a:t>
          </a:r>
          <a:br>
            <a:rPr lang="en-US" sz="2300" kern="1200" dirty="0"/>
          </a:br>
          <a:br>
            <a:rPr lang="en-US" sz="2300" kern="1200" dirty="0"/>
          </a:br>
          <a:r>
            <a:rPr lang="en-US" sz="2300" kern="1200" dirty="0"/>
            <a:t>* Supported Employment Services</a:t>
          </a:r>
          <a:br>
            <a:rPr lang="en-US" sz="2300" kern="1200" dirty="0"/>
          </a:br>
          <a:r>
            <a:rPr lang="en-US" sz="2300" kern="1200" dirty="0"/>
            <a:t>	* Individual Supported Employment </a:t>
          </a:r>
          <a:br>
            <a:rPr lang="en-US" sz="2300" kern="1200" dirty="0"/>
          </a:br>
          <a:r>
            <a:rPr lang="en-US" sz="2300" kern="1200" dirty="0"/>
            <a:t>	* Small Group Supported Employment </a:t>
          </a:r>
          <a:br>
            <a:rPr lang="en-US" sz="2300" kern="1200" dirty="0"/>
          </a:br>
          <a:r>
            <a:rPr lang="en-US" sz="2300" kern="1200" dirty="0"/>
            <a:t>	* Long Term Job Coaching		                                                               	* Individual Placement and Support (IPS) SE      	   (Hab Only) </a:t>
          </a:r>
        </a:p>
      </dsp:txBody>
      <dsp:txXfrm>
        <a:off x="0" y="770099"/>
        <a:ext cx="8153400" cy="4098600"/>
      </dsp:txXfrm>
    </dsp:sp>
    <dsp:sp modelId="{C9B0B882-0BA2-4FEE-9741-CFBD54EA25AF}">
      <dsp:nvSpPr>
        <dsp:cNvPr id="0" name=""/>
        <dsp:cNvSpPr/>
      </dsp:nvSpPr>
      <dsp:spPr>
        <a:xfrm>
          <a:off x="0" y="4868700"/>
          <a:ext cx="8153400"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34269" y="4902969"/>
        <a:ext cx="8084862" cy="633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A97DF-299E-49BD-80E0-041223C9CA41}">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A54412B-509C-43A2-A7B3-F0E45CE9A816}">
      <dsp:nvSpPr>
        <dsp:cNvPr id="0" name=""/>
        <dsp:cNvSpPr/>
      </dsp:nvSpPr>
      <dsp:spPr>
        <a:xfrm>
          <a:off x="0" y="0"/>
          <a:ext cx="5175384" cy="246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IPS supported employment helps people living with behavioral health conditions work at regular jobs of their choosing. </a:t>
          </a:r>
        </a:p>
      </dsp:txBody>
      <dsp:txXfrm>
        <a:off x="0" y="0"/>
        <a:ext cx="5175384" cy="2464738"/>
      </dsp:txXfrm>
    </dsp:sp>
    <dsp:sp modelId="{95D5749E-4373-4162-A768-6F786A2309F3}">
      <dsp:nvSpPr>
        <dsp:cNvPr id="0" name=""/>
        <dsp:cNvSpPr/>
      </dsp:nvSpPr>
      <dsp:spPr>
        <a:xfrm>
          <a:off x="0" y="2464738"/>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1E1E64A-DBC6-43D4-9ECC-9F8FCA627D88}">
      <dsp:nvSpPr>
        <dsp:cNvPr id="0" name=""/>
        <dsp:cNvSpPr/>
      </dsp:nvSpPr>
      <dsp:spPr>
        <a:xfrm>
          <a:off x="0" y="2455249"/>
          <a:ext cx="5175384" cy="246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Although variations of supported employment exist, IPS  refers to the evidence-based practice of supported employment.</a:t>
          </a:r>
        </a:p>
      </dsp:txBody>
      <dsp:txXfrm>
        <a:off x="0" y="2455249"/>
        <a:ext cx="5175384" cy="246473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12/9/2024</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12/9/2024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vrs.iowa.gov/about-ivrs/vr-fund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2.ed.gov/policy/speced/leg/rehab/rehabilitation-act-of-1973-amended-by-wioa.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Chelsey will do housekeeping and get everyone started.</a:t>
            </a:r>
          </a:p>
          <a:p>
            <a:r>
              <a:rPr lang="en-US" dirty="0"/>
              <a:t>Ashley’s slide.</a:t>
            </a:r>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286024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15294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330325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Vienna</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Pic State of IWD locations &amp; VR Office Regions (on slide)</a:t>
            </a:r>
            <a:endParaRPr b="1" dirty="0"/>
          </a:p>
          <a:p>
            <a:pPr marL="0" lvl="0" indent="0" algn="l" rtl="0">
              <a:spcBef>
                <a:spcPts val="0"/>
              </a:spcBef>
              <a:spcAft>
                <a:spcPts val="0"/>
              </a:spcAft>
              <a:buClr>
                <a:schemeClr val="dk1"/>
              </a:buClr>
              <a:buSzPts val="1400"/>
              <a:buFont typeface="Arial"/>
              <a:buNone/>
            </a:pPr>
            <a:r>
              <a:rPr lang="en-US" dirty="0"/>
              <a:t>IVRS is Iowa’s state vocational rehabilitation program and is a division of Iowa Workforce Development. We are a part of the state and federal vocational rehabilitation system. Each state receives </a:t>
            </a:r>
            <a:r>
              <a:rPr lang="en-US" u="sng" dirty="0">
                <a:solidFill>
                  <a:schemeClr val="hlink"/>
                </a:solidFill>
                <a:hlinkClick r:id="rId3"/>
              </a:rPr>
              <a:t>funding</a:t>
            </a:r>
            <a:r>
              <a:rPr lang="en-US" dirty="0"/>
              <a:t> to operate a vocational rehabilitation program(s) based on the </a:t>
            </a:r>
            <a:r>
              <a:rPr lang="en-US" u="sng" dirty="0">
                <a:solidFill>
                  <a:schemeClr val="hlink"/>
                </a:solidFill>
                <a:hlinkClick r:id="rId4"/>
              </a:rPr>
              <a:t>Rehabilitation Act of 1973</a:t>
            </a:r>
            <a:r>
              <a:rPr lang="en-US" dirty="0"/>
              <a:t>, as amended by the Workforce Innovation and Opportunity Act (WIOA).</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solidFill>
                  <a:srgbClr val="FF0000"/>
                </a:solidFill>
              </a:rPr>
              <a:t>In Iowa we hire master level Rehabilitation Counselors who are experts in disability, employment, and community services.  Because of this we are able to provide expert, individualized services to Iowans with disabilities to assist them in obtaining, maintaining, or advancing in employment. Discuss change in VR CO criteria as it relates to equivalency of knowledge &amp; experience.</a:t>
            </a:r>
            <a:endParaRPr dirty="0">
              <a:solidFill>
                <a:srgbClr val="FF0000"/>
              </a:solidFill>
            </a:endParaRPr>
          </a:p>
          <a:p>
            <a:pPr marL="0" lvl="0" indent="0" algn="l" rtl="0">
              <a:spcBef>
                <a:spcPts val="0"/>
              </a:spcBef>
              <a:spcAft>
                <a:spcPts val="0"/>
              </a:spcAft>
              <a:buNone/>
            </a:pPr>
            <a:endParaRPr dirty="0"/>
          </a:p>
        </p:txBody>
      </p:sp>
      <p:sp>
        <p:nvSpPr>
          <p:cNvPr id="241" name="Google Shape;2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400">
                <a:latin typeface="Trebuchet MS"/>
                <a:ea typeface="Trebuchet MS"/>
                <a:cs typeface="Trebuchet MS"/>
                <a:sym typeface="Trebuchet MS"/>
              </a:rPr>
              <a:t>To get started, lets share a few unknown facts about IVRS and how our services impact not only those we serve but our communities and state </a:t>
            </a:r>
            <a:endParaRPr sz="1400">
              <a:latin typeface="Trebuchet MS"/>
              <a:ea typeface="Trebuchet MS"/>
              <a:cs typeface="Trebuchet MS"/>
              <a:sym typeface="Trebuchet MS"/>
            </a:endParaRPr>
          </a:p>
          <a:p>
            <a:pPr marL="0" lvl="0" indent="0" algn="l" rtl="0">
              <a:spcBef>
                <a:spcPts val="0"/>
              </a:spcBef>
              <a:spcAft>
                <a:spcPts val="0"/>
              </a:spcAft>
              <a:buClr>
                <a:schemeClr val="dk1"/>
              </a:buClr>
              <a:buSzPts val="1400"/>
              <a:buFont typeface="Arial"/>
              <a:buNone/>
            </a:pPr>
            <a:endParaRPr sz="1400">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Each year, IVRS assists approximately 2000 individuals in reaching their employment goals</a:t>
            </a:r>
            <a:endParaRPr sz="1400" b="1">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Approximately 580 individuals on state assistance are assisted in becoming self sufficient reducing state assistance for SSI, SSDI, TANF, and General Assistance; saving the state approximately $1,000,000.00 annually.</a:t>
            </a:r>
            <a:endParaRPr sz="1400" b="1">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Approximately 97% of individuals served by IVRS remain in Iowa, working, paying taxes, and contributing to their communities</a:t>
            </a:r>
            <a:endParaRPr sz="1400">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Our services lead to approximately $29 million dollars from increased employment and over $9 million from increased earning for individuals with disabilities. </a:t>
            </a:r>
            <a:endParaRPr sz="1400">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IVRS serves an average of 14,000 transition students annually.</a:t>
            </a:r>
            <a:endParaRPr sz="1400">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IVRS averages around $3.5 million each year spent on post-secondary tuition and fees, facilitating educational and occupational skill attainment</a:t>
            </a:r>
            <a:endParaRPr sz="1400">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US" sz="1400">
                <a:latin typeface="Trebuchet MS"/>
                <a:ea typeface="Trebuchet MS"/>
                <a:cs typeface="Trebuchet MS"/>
                <a:sym typeface="Trebuchet MS"/>
              </a:rPr>
              <a:t>IVRS serves an average of 22,000 Iowans</a:t>
            </a:r>
            <a:endParaRPr sz="1400">
              <a:latin typeface="Trebuchet MS"/>
              <a:ea typeface="Trebuchet MS"/>
              <a:cs typeface="Trebuchet MS"/>
              <a:sym typeface="Trebuchet MS"/>
            </a:endParaRPr>
          </a:p>
          <a:p>
            <a:pPr marL="0" lvl="0" indent="0" algn="l" rtl="0">
              <a:spcBef>
                <a:spcPts val="0"/>
              </a:spcBef>
              <a:spcAft>
                <a:spcPts val="0"/>
              </a:spcAft>
              <a:buNone/>
            </a:pPr>
            <a:endParaRPr/>
          </a:p>
        </p:txBody>
      </p:sp>
      <p:sp>
        <p:nvSpPr>
          <p:cNvPr id="254" name="Google Shape;25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 few of the reasons that IVRS is so successful in providing services to Iowans with disabilities is because of the use of evidence based practices and individualization of services by expert Rehabilitation Counselors.  There are numerous services provided by this agency however services are identified on an individual basis and only services necessary for an individual to reach their career goal are provided.  Once a person is found eligible for IVRS services we build them a team that will work with them to identify their career goal and the service needs that they have to reach that goal.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A few examples of the services available are: </a:t>
            </a:r>
            <a:endParaRPr dirty="0"/>
          </a:p>
          <a:p>
            <a:pPr marL="0" lvl="0" indent="0" algn="l" rtl="0">
              <a:spcBef>
                <a:spcPts val="0"/>
              </a:spcBef>
              <a:spcAft>
                <a:spcPts val="0"/>
              </a:spcAft>
              <a:buClr>
                <a:schemeClr val="dk1"/>
              </a:buClr>
              <a:buSzPts val="1400"/>
              <a:buFont typeface="Arial"/>
              <a:buNone/>
            </a:pPr>
            <a:endParaRPr dirty="0"/>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Career Counseling which is used to assist individuals we serve with identifying their career goals, where they are at in achieving them, and identify how they wish to proceed.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Assessments which can assist individuals in career exploration or evaluations that help determine work skills and need for services, such as training, or assistive devices.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Labor Market Research and Analysis is regularly done to assist individuals in identifying employment opportunities that are available to them.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Disability Analysis, Accommodation, and Advocacy Training is done by our professional staff to identify individual barriers to employment and what can be put into place to accommodate an individual or position to meet the needs of both businesses and employees.</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Rehabilitation Technology is often utilized by those we serve and IVRS can assist with identifying, purchasing, and in some cases even engineering those items. Rehabilitation Technology can come in all shapes and sizes as well as prices.   Examples of Rehab technology purchased or used are Hand Controls for a vehicle for someone who may have paralysis and is unable to use pedals with their feet, a program to turn speech into text for dictation, or even something as simple as a pool noodle used in a new and innovative way.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Education and Training is often utilized through the IVRS process to train individuals in their desired career field.  The individuals we have served have gone to various types of training including but not limited to 2 year technical schools, 4 year universities, apprenticeship trainings, internships, On the Job Training Programs, and online training courses.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Job Search and Job Placement Assistance is provided to assist individuals in learning how to look for employment opportunities, help with resume and cover letter development, assist with interviewing skills, and make connections with business and industry to assist with networking.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Transition Services are available for students with disabilities ages 14-24 who are in a recognized educational program.  These services include but are not limited to: job exploration which provides students with opportunities to learn about various careers; Work-Based Learning experiences where students have opportunities in the community to experience a real-life work activity and future career options; Counseling on Opportunities to provide students with information and guidance on a variety of post secondary education and training opportunities; Workplace Readiness Training to develop employability skills including social skills and independent living skills; and Introduction to Self-Advocacy to develop the skills needed to advocate for themselves in the workplace and future training opportunities.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Benefits counseling is provided to all recipients of Social Security Disability Insurance and Supplemental Security Income so that they can learn about the impact of employment on their benefits, work incentives available to them, and the options available to them to return to employment.</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IVRS has a Self-Employment program that offers business specialists to assist individuals with disabilities in starting or expanding a business.  </a:t>
            </a:r>
            <a:endParaRPr sz="1400" dirty="0">
              <a:solidFill>
                <a:srgbClr val="9900FF"/>
              </a:solidFill>
              <a:latin typeface="Trebuchet MS"/>
              <a:ea typeface="Trebuchet MS"/>
              <a:cs typeface="Trebuchet MS"/>
              <a:sym typeface="Trebuchet MS"/>
            </a:endParaRPr>
          </a:p>
          <a:p>
            <a:pPr marL="457200" lvl="0" indent="-317500" algn="l" rtl="0">
              <a:spcBef>
                <a:spcPts val="0"/>
              </a:spcBef>
              <a:spcAft>
                <a:spcPts val="0"/>
              </a:spcAft>
              <a:buClr>
                <a:srgbClr val="9900FF"/>
              </a:buClr>
              <a:buSzPts val="1400"/>
              <a:buFont typeface="Trebuchet MS"/>
              <a:buChar char="●"/>
            </a:pPr>
            <a:r>
              <a:rPr lang="en-US" sz="1400" dirty="0">
                <a:solidFill>
                  <a:srgbClr val="9900FF"/>
                </a:solidFill>
                <a:latin typeface="Trebuchet MS"/>
                <a:ea typeface="Trebuchet MS"/>
                <a:cs typeface="Trebuchet MS"/>
                <a:sym typeface="Trebuchet MS"/>
              </a:rPr>
              <a:t>Supported Employment and Job Coach Services are also available for those individuals who will benefit from professionals who will assist in learning and maintaining a job </a:t>
            </a:r>
            <a:endParaRPr sz="1400" dirty="0">
              <a:solidFill>
                <a:srgbClr val="9900FF"/>
              </a:solidFill>
              <a:latin typeface="Trebuchet MS"/>
              <a:ea typeface="Trebuchet MS"/>
              <a:cs typeface="Trebuchet MS"/>
              <a:sym typeface="Trebuchet MS"/>
            </a:endParaRPr>
          </a:p>
          <a:p>
            <a:pPr marL="0" lvl="0" indent="0" algn="l" rtl="0">
              <a:spcBef>
                <a:spcPts val="0"/>
              </a:spcBef>
              <a:spcAft>
                <a:spcPts val="0"/>
              </a:spcAft>
              <a:buNone/>
            </a:pPr>
            <a:endParaRPr dirty="0"/>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6683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83114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 Castillo</a:t>
            </a:r>
          </a:p>
          <a:p>
            <a:r>
              <a:rPr lang="en-US" sz="1200" b="0" i="0" kern="1200" dirty="0">
                <a:solidFill>
                  <a:schemeClr val="tx1"/>
                </a:solidFill>
                <a:effectLst/>
                <a:latin typeface="+mn-lt"/>
                <a:ea typeface="+mn-ea"/>
                <a:cs typeface="+mn-cs"/>
              </a:rPr>
              <a:t>Michael Holmes was introduced to IPS in May 2024. Michael needed support in re-entering the workforce after suffering a major stroke along with his struggles with his mental health. Michael was unsure of what type of work he would be qualified for, but he did know that he wanted a job where he could work early in the morning and in close proximity to his home. With the support of Michael's IPS Specialist, Michael was connected with a local hotel, Fairfield Inn, that led to him being hired as a breakfast attendant in June 2024. Michael loves his job and said " I did not think I would be able to work again because of my stroke and mental health but with the assistance from the IPS program, I have gained by independence. I thank everyone that has been apart of my success "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1349664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Eligibility for IVRS is determined by a qualified IVRS Rehabilitation Counselor.  There are three requirements for a person to be eligible for services which include; </a:t>
            </a:r>
            <a:endParaRPr dirty="0"/>
          </a:p>
          <a:p>
            <a:pPr marL="457200" lvl="0" indent="-317500" algn="l" rtl="0">
              <a:spcBef>
                <a:spcPts val="0"/>
              </a:spcBef>
              <a:spcAft>
                <a:spcPts val="0"/>
              </a:spcAft>
              <a:buClr>
                <a:schemeClr val="dk1"/>
              </a:buClr>
              <a:buSzPts val="1400"/>
              <a:buAutoNum type="arabicPeriod"/>
            </a:pPr>
            <a:r>
              <a:rPr lang="en-US" dirty="0"/>
              <a:t>A disability diagnosed by a licensed medical provider.  If the individual considering services has limitations believed to be from a disability but has not had formal testing, IVRS will pay for testing necessary by a licensed medical provider.  </a:t>
            </a:r>
            <a:endParaRPr dirty="0"/>
          </a:p>
          <a:p>
            <a:pPr marL="457200" lvl="0" indent="-317500" algn="l" rtl="0">
              <a:spcBef>
                <a:spcPts val="0"/>
              </a:spcBef>
              <a:spcAft>
                <a:spcPts val="0"/>
              </a:spcAft>
              <a:buClr>
                <a:schemeClr val="dk1"/>
              </a:buClr>
              <a:buSzPts val="1400"/>
              <a:buAutoNum type="arabicPeriod"/>
            </a:pPr>
            <a:r>
              <a:rPr lang="en-US" dirty="0"/>
              <a:t>Limitations or Barriers to obtaining, maintaining, or advancing in employment due to the disability</a:t>
            </a:r>
            <a:endParaRPr dirty="0"/>
          </a:p>
          <a:p>
            <a:pPr marL="457200" lvl="0" indent="-317500" algn="l" rtl="0">
              <a:spcBef>
                <a:spcPts val="0"/>
              </a:spcBef>
              <a:spcAft>
                <a:spcPts val="0"/>
              </a:spcAft>
              <a:buClr>
                <a:schemeClr val="dk1"/>
              </a:buClr>
              <a:buSzPts val="1400"/>
              <a:buAutoNum type="arabicPeriod"/>
            </a:pPr>
            <a:r>
              <a:rPr lang="en-US" dirty="0"/>
              <a:t>A need for services from VR</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If you would like to apply for services yourself or would like to refer an individual for services you can find the application for services at ivrs.iowa.gov/agency-services/apply-services or you can contact a local office and they can start the process over the phone.  If you are not sure which office serves your area you can reach our administrative office at 800-532-1486 and they will direct you to the right office.  </a:t>
            </a:r>
            <a:endParaRPr dirty="0"/>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Ashley</a:t>
            </a:r>
          </a:p>
          <a:p>
            <a:endParaRPr lang="en-US" dirty="0"/>
          </a:p>
          <a:p>
            <a:r>
              <a:rPr lang="en-US" dirty="0"/>
              <a:t>Why are we doing this E1st Training?</a:t>
            </a:r>
          </a:p>
          <a:p>
            <a:pPr marL="228600" indent="-228600">
              <a:buAutoNum type="arabicPeriod"/>
            </a:pPr>
            <a:r>
              <a:rPr lang="en-US" dirty="0"/>
              <a:t>Beliefs (individuals w/ disabilities can work) and opportunities (EBP programs, funding, policies) have changed since E1st started 10 years ago</a:t>
            </a:r>
          </a:p>
          <a:p>
            <a:pPr marL="228600" indent="-228600">
              <a:buAutoNum type="arabicPeriod"/>
            </a:pPr>
            <a:r>
              <a:rPr lang="en-US" dirty="0"/>
              <a:t>Opportunity to make a positive change in the lives of individuals with disabilities</a:t>
            </a:r>
          </a:p>
          <a:p>
            <a:pPr marL="228600" indent="-228600">
              <a:buAutoNum type="arabicPeriod"/>
            </a:pPr>
            <a:r>
              <a:rPr lang="en-US" dirty="0"/>
              <a:t>IBC funding to support the state with making systemic changes</a:t>
            </a:r>
          </a:p>
          <a:p>
            <a:pPr marL="0" indent="0">
              <a:buNone/>
            </a:pPr>
            <a:endParaRPr lang="en-US" dirty="0"/>
          </a:p>
          <a:p>
            <a:pPr marL="0" indent="0">
              <a:buNone/>
            </a:pPr>
            <a:r>
              <a:rPr lang="en-US" dirty="0"/>
              <a:t>Go over the IBC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with the need to understand where we started to how we got to where we are today with IBC and Vienna/Ashley will review that history as well</a:t>
            </a:r>
          </a:p>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a:t>
            </a:fld>
            <a:endParaRPr lang="en-US" dirty="0"/>
          </a:p>
        </p:txBody>
      </p:sp>
    </p:spTree>
    <p:extLst>
      <p:ext uri="{BB962C8B-B14F-4D97-AF65-F5344CB8AC3E}">
        <p14:creationId xmlns:p14="http://schemas.microsoft.com/office/powerpoint/2010/main" val="203921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Lin/LeAnn</a:t>
            </a:r>
          </a:p>
        </p:txBody>
      </p:sp>
      <p:sp>
        <p:nvSpPr>
          <p:cNvPr id="4" name="Slide Number Placeholder 3"/>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287629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LeAnn</a:t>
            </a:r>
          </a:p>
        </p:txBody>
      </p:sp>
      <p:sp>
        <p:nvSpPr>
          <p:cNvPr id="4" name="Slide Number Placeholder 3"/>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4198784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932F-5FB8-4726-A748-3209B926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4670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LEANN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14F0E-567E-40C1-9206-A3C84033E1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494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932F-5FB8-4726-A748-3209B926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25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932F-5FB8-4726-A748-3209B926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5588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932F-5FB8-4726-A748-3209B926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4062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932F-5FB8-4726-A748-3209B926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419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LEANN</a:t>
            </a:r>
          </a:p>
          <a:p>
            <a:r>
              <a:rPr lang="en-US" sz="1400" dirty="0">
                <a:latin typeface="Arial" panose="020B0604020202020204" pitchFamily="34" charset="0"/>
                <a:cs typeface="Arial" panose="020B0604020202020204" pitchFamily="34" charset="0"/>
              </a:rPr>
              <a:t>IPS</a:t>
            </a:r>
            <a:r>
              <a:rPr lang="en-US" sz="1400" baseline="0" dirty="0">
                <a:latin typeface="Arial" panose="020B0604020202020204" pitchFamily="34" charset="0"/>
                <a:cs typeface="Arial" panose="020B0604020202020204" pitchFamily="34" charset="0"/>
              </a:rPr>
              <a:t> is different from regular supported employment.  IPS requires a strong partnership and role with mental health. </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IPS</a:t>
            </a:r>
            <a:r>
              <a:rPr lang="en-US" sz="1400" baseline="0" dirty="0">
                <a:latin typeface="Arial" panose="020B0604020202020204" pitchFamily="34" charset="0"/>
                <a:cs typeface="Arial" panose="020B0604020202020204" pitchFamily="34" charset="0"/>
              </a:rPr>
              <a:t> is a</a:t>
            </a:r>
            <a:r>
              <a:rPr lang="en-US" sz="1400" dirty="0">
                <a:latin typeface="Arial" panose="020B0604020202020204" pitchFamily="34" charset="0"/>
                <a:cs typeface="Arial" panose="020B0604020202020204" pitchFamily="34" charset="0"/>
              </a:rPr>
              <a:t>n evidenced based practice model of SE for people with serious mental illness (e.g., schizophrenia spectrum disorder, bipolar, major depression, etc.).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IPS</a:t>
            </a:r>
            <a:r>
              <a:rPr lang="en-US" sz="1400" baseline="0" dirty="0">
                <a:latin typeface="Arial" panose="020B0604020202020204" pitchFamily="34" charset="0"/>
                <a:cs typeface="Arial" panose="020B0604020202020204" pitchFamily="34" charset="0"/>
              </a:rPr>
              <a:t> h</a:t>
            </a:r>
            <a:r>
              <a:rPr lang="en-US" sz="1400" dirty="0">
                <a:latin typeface="Arial" panose="020B0604020202020204" pitchFamily="34" charset="0"/>
                <a:cs typeface="Arial" panose="020B0604020202020204" pitchFamily="34" charset="0"/>
              </a:rPr>
              <a:t>elps people living with behavioral health conditions work at regular jobs of their choosing</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17EE5-3739-4E0A-A1EA-19CE0275F88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34064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SCOTT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14F0E-567E-40C1-9206-A3C84033E1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887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Vienna</a:t>
            </a:r>
          </a:p>
          <a:p>
            <a:r>
              <a:rPr lang="en-US" dirty="0"/>
              <a:t>Iowa State Capitol building in 1938</a:t>
            </a:r>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686789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In 2018, three of the MHDS Regions in Northern IA (Sioux Rivers</a:t>
            </a:r>
            <a:r>
              <a:rPr lang="en-US" sz="1400" baseline="0" dirty="0">
                <a:latin typeface="Arial" panose="020B0604020202020204" pitchFamily="34" charset="0"/>
                <a:cs typeface="Arial" panose="020B0604020202020204" pitchFamily="34" charset="0"/>
              </a:rPr>
              <a:t>, Care Connections, CICS) joined forces </a:t>
            </a:r>
            <a:r>
              <a:rPr lang="en-US" sz="1400" noProof="0" dirty="0">
                <a:latin typeface="Arial" panose="020B0604020202020204" pitchFamily="34" charset="0"/>
                <a:cs typeface="Arial" panose="020B0604020202020204" pitchFamily="34" charset="0"/>
              </a:rPr>
              <a:t>with 4 MHC-IHHs and 2 Employment provider agencies</a:t>
            </a:r>
            <a:r>
              <a:rPr lang="en-US" sz="1400" baseline="0" noProof="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to start up 3 IPS teams, independent of Medicaid or IVRS funding. They hired Minnesota’s IPS Trainer(s) as independent consultants.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400" noProof="0" dirty="0">
                <a:latin typeface="Arial" panose="020B0604020202020204" pitchFamily="34" charset="0"/>
                <a:cs typeface="Arial" panose="020B0604020202020204" pitchFamily="34" charset="0"/>
              </a:rPr>
            </a:br>
            <a:r>
              <a:rPr lang="en-US" sz="1400" noProof="0" dirty="0">
                <a:latin typeface="Arial" panose="020B0604020202020204" pitchFamily="34" charset="0"/>
                <a:cs typeface="Arial" panose="020B0604020202020204" pitchFamily="34" charset="0"/>
                <a:sym typeface="Questrial"/>
              </a:rPr>
              <a:t>A year after startup, their Baseline Fidelity Reviews showed </a:t>
            </a:r>
            <a:r>
              <a:rPr lang="en-US" sz="1400" noProof="0" dirty="0">
                <a:latin typeface="Arial" panose="020B0604020202020204" pitchFamily="34" charset="0"/>
                <a:cs typeface="Arial" panose="020B0604020202020204" pitchFamily="34" charset="0"/>
              </a:rPr>
              <a:t>success rates of </a:t>
            </a:r>
            <a:r>
              <a:rPr lang="en-US" sz="1400" dirty="0">
                <a:latin typeface="Arial" panose="020B0604020202020204" pitchFamily="34" charset="0"/>
                <a:cs typeface="Arial" panose="020B0604020202020204" pitchFamily="34" charset="0"/>
              </a:rPr>
              <a:t>75% and 64% -- FAR better than the 23%  average produced by typical SE! And even better than the 55% average success of IPS programs</a:t>
            </a:r>
            <a:r>
              <a:rPr lang="en-US" sz="1400" baseline="0" dirty="0">
                <a:latin typeface="Arial" panose="020B0604020202020204" pitchFamily="34" charset="0"/>
                <a:cs typeface="Arial" panose="020B0604020202020204" pitchFamily="34" charset="0"/>
              </a:rPr>
              <a:t> nationwide.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One of the pilot providers</a:t>
            </a:r>
            <a:r>
              <a:rPr lang="en-US" sz="1400" baseline="0" dirty="0">
                <a:latin typeface="Arial" panose="020B0604020202020204" pitchFamily="34" charset="0"/>
                <a:cs typeface="Arial" panose="020B0604020202020204" pitchFamily="34" charset="0"/>
              </a:rPr>
              <a:t> served a young woman </a:t>
            </a:r>
            <a:r>
              <a:rPr lang="en-US" sz="1400" dirty="0">
                <a:latin typeface="Arial" panose="020B0604020202020204" pitchFamily="34" charset="0"/>
                <a:cs typeface="Arial" panose="020B0604020202020204" pitchFamily="34" charset="0"/>
              </a:rPr>
              <a:t>19 yrs. old at time of enrollment;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she had been hospitalized d/t her mental illness </a:t>
            </a:r>
            <a:r>
              <a:rPr lang="en-US" sz="1400" b="1" dirty="0">
                <a:latin typeface="Arial" panose="020B0604020202020204" pitchFamily="34" charset="0"/>
                <a:cs typeface="Arial" panose="020B0604020202020204" pitchFamily="34" charset="0"/>
              </a:rPr>
              <a:t>~30 times </a:t>
            </a:r>
            <a:r>
              <a:rPr lang="en-US" sz="1400" dirty="0">
                <a:latin typeface="Arial" panose="020B0604020202020204" pitchFamily="34" charset="0"/>
                <a:cs typeface="Arial" panose="020B0604020202020204" pitchFamily="34" charset="0"/>
              </a:rPr>
              <a:t>in the 2 years before IPS (ages</a:t>
            </a:r>
            <a:r>
              <a:rPr lang="en-US" sz="1400" baseline="0" dirty="0">
                <a:latin typeface="Arial" panose="020B0604020202020204" pitchFamily="34" charset="0"/>
                <a:cs typeface="Arial" panose="020B0604020202020204" pitchFamily="34" charset="0"/>
              </a:rPr>
              <a:t> 17-19)</a:t>
            </a:r>
            <a:r>
              <a:rPr lang="en-US" sz="14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When she had a job through the IPS pilot, she was NOT hospitalized!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She lost her job d/t COVID19, was unemployed Mar-Apr-May </a:t>
            </a:r>
            <a:r>
              <a:rPr lang="en-US" sz="1400" u="sng" dirty="0">
                <a:latin typeface="Arial" panose="020B0604020202020204" pitchFamily="34" charset="0"/>
                <a:cs typeface="Arial" panose="020B0604020202020204" pitchFamily="34" charset="0"/>
              </a:rPr>
              <a:t>2020</a:t>
            </a:r>
            <a:r>
              <a:rPr lang="en-US" sz="1400" dirty="0">
                <a:latin typeface="Arial" panose="020B0604020202020204" pitchFamily="34" charset="0"/>
                <a:cs typeface="Arial" panose="020B0604020202020204" pitchFamily="34" charset="0"/>
              </a:rPr>
              <a:t> &amp; hospitalized 3x;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IPS Team helped her get another job and she has remained stabilized in her mental health </a:t>
            </a:r>
            <a:r>
              <a:rPr lang="en-US" sz="1400" i="1" dirty="0">
                <a:latin typeface="Arial" panose="020B0604020202020204" pitchFamily="34" charset="0"/>
                <a:cs typeface="Arial" panose="020B0604020202020204" pitchFamily="34" charset="0"/>
              </a:rPr>
              <a:t>and</a:t>
            </a:r>
            <a:r>
              <a:rPr lang="en-US" sz="1400" dirty="0">
                <a:latin typeface="Arial" panose="020B0604020202020204" pitchFamily="34" charset="0"/>
                <a:cs typeface="Arial" panose="020B0604020202020204" pitchFamily="34" charset="0"/>
              </a:rPr>
              <a:t> her job since May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She has</a:t>
            </a:r>
            <a:r>
              <a:rPr lang="en-US" sz="1400" baseline="0" dirty="0">
                <a:latin typeface="Arial" panose="020B0604020202020204" pitchFamily="34" charset="0"/>
                <a:cs typeface="Arial" panose="020B0604020202020204" pitchFamily="34" charset="0"/>
              </a:rPr>
              <a:t> since then used a PASS plan to buy a car, has improved relationships with her family, and has now moved out to an apartment on her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This is the kind of success that we want for people with serious mental illness all across the State of Iowa! This is why we applied for ASPIRE to help us jump-start IPS in Iowa.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14F0E-567E-40C1-9206-A3C84033E1B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32503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SCOTT: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2B7795-8E71-4937-99E9-4F40CFCF632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5200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SCOTT: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2B7795-8E71-4937-99E9-4F40CFCF632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6368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55</a:t>
            </a:fld>
            <a:endParaRPr lang="en-US" dirty="0"/>
          </a:p>
        </p:txBody>
      </p:sp>
    </p:spTree>
    <p:extLst>
      <p:ext uri="{BB962C8B-B14F-4D97-AF65-F5344CB8AC3E}">
        <p14:creationId xmlns:p14="http://schemas.microsoft.com/office/powerpoint/2010/main" val="1337922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10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Kelli</a:t>
            </a:r>
            <a:endParaRPr dirty="0"/>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de0a8c60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ede0a8c60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highlight>
                  <a:srgbClr val="FFFFFF"/>
                </a:highlight>
              </a:rPr>
              <a:t>lowest tech = low cost, training, maintenance.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de0a8c60f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de0a8c60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de0a8c60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ede0a8c60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Vienna</a:t>
            </a:r>
          </a:p>
        </p:txBody>
      </p:sp>
      <p:sp>
        <p:nvSpPr>
          <p:cNvPr id="4" name="Slide Number Placeholder 3"/>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3770687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de0a8c60f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ede0a8c60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de0a8c60f_0_1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ede0a8c60f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76b742181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76b74218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676b74218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676b74218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76b742181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76b7421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1594915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907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94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Inger</a:t>
            </a:r>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9BC22A0-F4DE-46A5-8350-019C0A0CC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785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2841700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9BC22A0-F4DE-46A5-8350-019C0A0CC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810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9BC22A0-F4DE-46A5-8350-019C0A0CC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9BC22A0-F4DE-46A5-8350-019C0A0CC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557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Vienna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768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Tyler</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ed261277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d261277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ed2612778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ed2612778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ed261277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ed261277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d261277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d261277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d261277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ed261277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319922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d2612778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ed2612778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d2612778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d2612778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d2612778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d2612778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a:t>Brian</a:t>
            </a:r>
          </a:p>
        </p:txBody>
      </p:sp>
    </p:spTree>
    <p:extLst>
      <p:ext uri="{BB962C8B-B14F-4D97-AF65-F5344CB8AC3E}">
        <p14:creationId xmlns:p14="http://schemas.microsoft.com/office/powerpoint/2010/main" val="1895697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0521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64145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02150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466984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0698874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46100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170843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44681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3092453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231819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Master" Target="../slideMasters/slideMaster9.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Master" Target="../slideMasters/slideMaster9.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image" Target="../media/image10.jpe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oleObject" Target="../embeddings/oleObject9.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4.emf"/><Relationship Id="rId5" Type="http://schemas.openxmlformats.org/officeDocument/2006/relationships/oleObject" Target="../embeddings/oleObject11.bin"/><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4.emf"/><Relationship Id="rId5" Type="http://schemas.openxmlformats.org/officeDocument/2006/relationships/oleObject" Target="../embeddings/oleObject12.bin"/><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oleObject" Target="../embeddings/oleObject13.bin"/><Relationship Id="rId4" Type="http://schemas.openxmlformats.org/officeDocument/2006/relationships/image" Target="../media/image6.jpeg"/></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oleObject" Target="../embeddings/oleObject14.bin"/><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image" Target="../media/image8.jpeg"/></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oleObject" Target="../embeddings/oleObject16.bin"/><Relationship Id="rId4" Type="http://schemas.openxmlformats.org/officeDocument/2006/relationships/image" Target="../media/image9.jpeg"/></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oleObject" Target="../embeddings/oleObject17.bin"/><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oleObject" Target="../embeddings/oleObject18.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2.sv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19.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23.emf"/><Relationship Id="rId4" Type="http://schemas.openxmlformats.org/officeDocument/2006/relationships/oleObject" Target="../embeddings/oleObject20.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20.emf"/><Relationship Id="rId4" Type="http://schemas.openxmlformats.org/officeDocument/2006/relationships/oleObject" Target="../embeddings/oleObject21.bin"/></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5" Type="http://schemas.openxmlformats.org/officeDocument/2006/relationships/image" Target="../media/image26.png"/><Relationship Id="rId4"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5" Type="http://schemas.openxmlformats.org/officeDocument/2006/relationships/image" Target="../media/image26.png"/><Relationship Id="rId4" Type="http://schemas.openxmlformats.org/officeDocument/2006/relationships/image" Target="../media/image2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70627510"/>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725853764"/>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Slide +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016089-508A-1746-B85F-93A9A09541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2" name="Title 1"/>
          <p:cNvSpPr>
            <a:spLocks noGrp="1"/>
          </p:cNvSpPr>
          <p:nvPr>
            <p:ph type="title" hasCustomPrompt="1"/>
          </p:nvPr>
        </p:nvSpPr>
        <p:spPr>
          <a:xfrm>
            <a:off x="4965162" y="3921054"/>
            <a:ext cx="6013450" cy="1185862"/>
          </a:xfrm>
        </p:spPr>
        <p:txBody>
          <a:bodyPr anchor="t" anchorCtr="0">
            <a:normAutofit/>
          </a:bodyPr>
          <a:lstStyle>
            <a:lvl1pPr>
              <a:defRPr sz="4400"/>
            </a:lvl1pPr>
          </a:lstStyle>
          <a:p>
            <a:r>
              <a:rPr lang="en-US" dirty="0"/>
              <a:t>Click to edit Title Slide</a:t>
            </a:r>
            <a:br>
              <a:rPr lang="en-US" dirty="0"/>
            </a:br>
            <a:endParaRPr lang="en-US" dirty="0"/>
          </a:p>
        </p:txBody>
      </p:sp>
      <p:sp>
        <p:nvSpPr>
          <p:cNvPr id="3" name="Text Placeholder 2"/>
          <p:cNvSpPr>
            <a:spLocks noGrp="1"/>
          </p:cNvSpPr>
          <p:nvPr>
            <p:ph type="body" idx="1"/>
          </p:nvPr>
        </p:nvSpPr>
        <p:spPr>
          <a:xfrm>
            <a:off x="4965162" y="4645042"/>
            <a:ext cx="6013450" cy="1500187"/>
          </a:xfrm>
        </p:spPr>
        <p:txBody>
          <a:bodyPr/>
          <a:lstStyle>
            <a:lvl1pPr marL="0" indent="0">
              <a:buNone/>
              <a:defRPr sz="2400">
                <a:solidFill>
                  <a:srgbClr val="6E6E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5" name="Footer Placeholder 4"/>
          <p:cNvSpPr>
            <a:spLocks noGrp="1"/>
          </p:cNvSpPr>
          <p:nvPr>
            <p:ph type="ftr" sz="quarter" idx="11"/>
          </p:nvPr>
        </p:nvSpPr>
        <p:spPr>
          <a:xfrm>
            <a:off x="857250" y="6452606"/>
            <a:ext cx="4114800" cy="365125"/>
          </a:xfrm>
        </p:spPr>
        <p:txBody>
          <a:bodyPr/>
          <a:lstStyle>
            <a:lvl1pPr>
              <a:defRPr>
                <a:solidFill>
                  <a:schemeClr val="bg1"/>
                </a:solidFill>
              </a:defRPr>
            </a:lvl1pPr>
          </a:lstStyle>
          <a:p>
            <a:r>
              <a:rPr lang="en-US"/>
              <a:t>Confidential and Proprietary Information</a:t>
            </a:r>
          </a:p>
        </p:txBody>
      </p:sp>
      <p:sp>
        <p:nvSpPr>
          <p:cNvPr id="6" name="Picture Placeholder 5">
            <a:extLst>
              <a:ext uri="{FF2B5EF4-FFF2-40B4-BE49-F238E27FC236}">
                <a16:creationId xmlns:a16="http://schemas.microsoft.com/office/drawing/2014/main" id="{FA60C02B-6BE5-1441-8C00-BFA8D7985F95}"/>
              </a:ext>
            </a:extLst>
          </p:cNvPr>
          <p:cNvSpPr>
            <a:spLocks noGrp="1"/>
          </p:cNvSpPr>
          <p:nvPr>
            <p:ph type="pic" sz="quarter" idx="12"/>
          </p:nvPr>
        </p:nvSpPr>
        <p:spPr>
          <a:xfrm>
            <a:off x="468630" y="862570"/>
            <a:ext cx="4210706" cy="4280640"/>
          </a:xfrm>
          <a:prstGeom prst="ellipse">
            <a:avLst/>
          </a:prstGeom>
          <a:solidFill>
            <a:srgbClr val="F0F0F0"/>
          </a:solidFill>
        </p:spPr>
        <p:txBody>
          <a:bodyPr/>
          <a:lstStyle/>
          <a:p>
            <a:endParaRPr lang="en-US"/>
          </a:p>
        </p:txBody>
      </p:sp>
      <p:cxnSp>
        <p:nvCxnSpPr>
          <p:cNvPr id="8" name="Straight Connector 7">
            <a:extLst>
              <a:ext uri="{FF2B5EF4-FFF2-40B4-BE49-F238E27FC236}">
                <a16:creationId xmlns:a16="http://schemas.microsoft.com/office/drawing/2014/main" id="{3A93D528-9F79-384D-8F71-F99244228D7E}"/>
              </a:ext>
            </a:extLst>
          </p:cNvPr>
          <p:cNvCxnSpPr>
            <a:cxnSpLocks/>
          </p:cNvCxnSpPr>
          <p:nvPr userDrawn="1"/>
        </p:nvCxnSpPr>
        <p:spPr>
          <a:xfrm>
            <a:off x="4965162" y="3693316"/>
            <a:ext cx="6880091" cy="0"/>
          </a:xfrm>
          <a:prstGeom prst="line">
            <a:avLst/>
          </a:prstGeom>
          <a:ln>
            <a:solidFill>
              <a:srgbClr val="6E6E6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 food&#10;&#10;Description automatically generated">
            <a:extLst>
              <a:ext uri="{FF2B5EF4-FFF2-40B4-BE49-F238E27FC236}">
                <a16:creationId xmlns:a16="http://schemas.microsoft.com/office/drawing/2014/main" id="{EA85C5EE-A5D8-7260-1F63-D4E87600EA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65162" y="2697480"/>
            <a:ext cx="2086186" cy="731520"/>
          </a:xfrm>
          <a:prstGeom prst="rect">
            <a:avLst/>
          </a:prstGeom>
        </p:spPr>
      </p:pic>
      <p:pic>
        <p:nvPicPr>
          <p:cNvPr id="9" name="Picture 8" descr="A blue and black text&#10;&#10;Description automatically generated">
            <a:extLst>
              <a:ext uri="{FF2B5EF4-FFF2-40B4-BE49-F238E27FC236}">
                <a16:creationId xmlns:a16="http://schemas.microsoft.com/office/drawing/2014/main" id="{B577D702-9764-D198-7831-D82FD3DC61F5}"/>
              </a:ext>
            </a:extLst>
          </p:cNvPr>
          <p:cNvPicPr>
            <a:picLocks noChangeAspect="1"/>
          </p:cNvPicPr>
          <p:nvPr userDrawn="1"/>
        </p:nvPicPr>
        <p:blipFill>
          <a:blip r:embed="rId4"/>
          <a:stretch>
            <a:fillRect/>
          </a:stretch>
        </p:blipFill>
        <p:spPr>
          <a:xfrm>
            <a:off x="7293365" y="2982671"/>
            <a:ext cx="2738577" cy="551539"/>
          </a:xfrm>
          <a:prstGeom prst="rect">
            <a:avLst/>
          </a:prstGeom>
        </p:spPr>
      </p:pic>
      <p:pic>
        <p:nvPicPr>
          <p:cNvPr id="11" name="Picture 10" descr="A black background with blue and orange letters&#10;&#10;Description automatically generated">
            <a:extLst>
              <a:ext uri="{FF2B5EF4-FFF2-40B4-BE49-F238E27FC236}">
                <a16:creationId xmlns:a16="http://schemas.microsoft.com/office/drawing/2014/main" id="{6914823C-DE24-CF6B-A68B-E816C9924400}"/>
              </a:ext>
            </a:extLst>
          </p:cNvPr>
          <p:cNvPicPr>
            <a:picLocks noChangeAspect="1"/>
          </p:cNvPicPr>
          <p:nvPr userDrawn="1"/>
        </p:nvPicPr>
        <p:blipFill>
          <a:blip r:embed="rId5"/>
          <a:stretch>
            <a:fillRect/>
          </a:stretch>
        </p:blipFill>
        <p:spPr>
          <a:xfrm>
            <a:off x="10317768" y="2983627"/>
            <a:ext cx="1527485" cy="550583"/>
          </a:xfrm>
          <a:prstGeom prst="rect">
            <a:avLst/>
          </a:prstGeom>
        </p:spPr>
      </p:pic>
    </p:spTree>
    <p:extLst>
      <p:ext uri="{BB962C8B-B14F-4D97-AF65-F5344CB8AC3E}">
        <p14:creationId xmlns:p14="http://schemas.microsoft.com/office/powerpoint/2010/main" val="3609112267"/>
      </p:ext>
    </p:extLst>
  </p:cSld>
  <p:clrMapOvr>
    <a:masterClrMapping/>
  </p:clrMapOvr>
  <p:extLst>
    <p:ext uri="{DCECCB84-F9BA-43D5-87BE-67443E8EF086}">
      <p15:sldGuideLst xmlns:p15="http://schemas.microsoft.com/office/powerpoint/2012/main">
        <p15:guide id="1" pos="357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0F32AF-732A-A543-88B7-241C8D31A69F}"/>
              </a:ext>
            </a:extLst>
          </p:cNvPr>
          <p:cNvSpPr/>
          <p:nvPr userDrawn="1"/>
        </p:nvSpPr>
        <p:spPr>
          <a:xfrm>
            <a:off x="0" y="0"/>
            <a:ext cx="12192000" cy="685799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0" y="1379539"/>
            <a:ext cx="10515600" cy="1185862"/>
          </a:xfrm>
        </p:spPr>
        <p:txBody>
          <a:bodyPr anchor="b">
            <a:normAutofit/>
          </a:bodyPr>
          <a:lstStyle>
            <a:lvl1pPr>
              <a:defRPr sz="4800">
                <a:solidFill>
                  <a:schemeClr val="bg1"/>
                </a:solidFill>
              </a:defRPr>
            </a:lvl1pPr>
          </a:lstStyle>
          <a:p>
            <a:r>
              <a:rPr lang="en-US"/>
              <a:t>Click to edit Master Title Slide</a:t>
            </a:r>
          </a:p>
        </p:txBody>
      </p:sp>
      <p:sp>
        <p:nvSpPr>
          <p:cNvPr id="3" name="Text Placeholder 2"/>
          <p:cNvSpPr>
            <a:spLocks noGrp="1"/>
          </p:cNvSpPr>
          <p:nvPr>
            <p:ph type="body" idx="1"/>
          </p:nvPr>
        </p:nvSpPr>
        <p:spPr>
          <a:xfrm>
            <a:off x="831850" y="274687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9" name="Straight Connector 8"/>
          <p:cNvCxnSpPr/>
          <p:nvPr userDrawn="1"/>
        </p:nvCxnSpPr>
        <p:spPr>
          <a:xfrm>
            <a:off x="831850" y="6372727"/>
            <a:ext cx="10747948"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a:xfrm>
            <a:off x="857250" y="6452606"/>
            <a:ext cx="4114800" cy="365125"/>
          </a:xfrm>
        </p:spPr>
        <p:txBody>
          <a:bodyPr/>
          <a:lstStyle>
            <a:lvl1pPr>
              <a:defRPr>
                <a:solidFill>
                  <a:schemeClr val="bg1"/>
                </a:solidFill>
              </a:defRPr>
            </a:lvl1pPr>
          </a:lstStyle>
          <a:p>
            <a:r>
              <a:rPr lang="en-US"/>
              <a:t>Confidential and Proprietary Information</a:t>
            </a:r>
          </a:p>
        </p:txBody>
      </p:sp>
      <p:pic>
        <p:nvPicPr>
          <p:cNvPr id="8" name="Picture 7">
            <a:extLst>
              <a:ext uri="{FF2B5EF4-FFF2-40B4-BE49-F238E27FC236}">
                <a16:creationId xmlns:a16="http://schemas.microsoft.com/office/drawing/2014/main" id="{1637CD0B-A6FB-2241-A4DB-6187613C4D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7566" y="196778"/>
            <a:ext cx="1929884" cy="676712"/>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40539"/>
          <a:stretch/>
        </p:blipFill>
        <p:spPr>
          <a:xfrm>
            <a:off x="9417566" y="931023"/>
            <a:ext cx="1810378" cy="457635"/>
          </a:xfrm>
          <a:prstGeom prst="rect">
            <a:avLst/>
          </a:prstGeom>
        </p:spPr>
      </p:pic>
    </p:spTree>
    <p:extLst>
      <p:ext uri="{BB962C8B-B14F-4D97-AF65-F5344CB8AC3E}">
        <p14:creationId xmlns:p14="http://schemas.microsoft.com/office/powerpoint/2010/main" val="4122294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vider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E72404-F11D-7048-9D2A-1D5758B4270D}"/>
              </a:ext>
            </a:extLst>
          </p:cNvPr>
          <p:cNvSpPr/>
          <p:nvPr userDrawn="1"/>
        </p:nvSpPr>
        <p:spPr>
          <a:xfrm>
            <a:off x="0" y="0"/>
            <a:ext cx="12192000" cy="685799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47800" y="3172548"/>
            <a:ext cx="9296399" cy="1379132"/>
          </a:xfrm>
        </p:spPr>
        <p:txBody>
          <a:bodyPr anchor="t" anchorCtr="0">
            <a:normAutofit/>
          </a:bodyPr>
          <a:lstStyle>
            <a:lvl1pPr algn="ctr">
              <a:defRPr sz="4800" baseline="0">
                <a:solidFill>
                  <a:schemeClr val="bg1"/>
                </a:solidFill>
              </a:defRPr>
            </a:lvl1pPr>
          </a:lstStyle>
          <a:p>
            <a:r>
              <a:rPr lang="en-US"/>
              <a:t>Edit Divider Content </a:t>
            </a:r>
          </a:p>
        </p:txBody>
      </p:sp>
      <p:sp>
        <p:nvSpPr>
          <p:cNvPr id="3" name="Subtitle 2"/>
          <p:cNvSpPr>
            <a:spLocks noGrp="1"/>
          </p:cNvSpPr>
          <p:nvPr>
            <p:ph type="subTitle" idx="1" hasCustomPrompt="1"/>
          </p:nvPr>
        </p:nvSpPr>
        <p:spPr>
          <a:xfrm>
            <a:off x="1447800" y="2213415"/>
            <a:ext cx="9296399" cy="782799"/>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SLIDE</a:t>
            </a:r>
          </a:p>
        </p:txBody>
      </p:sp>
      <p:grpSp>
        <p:nvGrpSpPr>
          <p:cNvPr id="5" name="Group 4">
            <a:extLst>
              <a:ext uri="{FF2B5EF4-FFF2-40B4-BE49-F238E27FC236}">
                <a16:creationId xmlns:a16="http://schemas.microsoft.com/office/drawing/2014/main" id="{1050655F-5E6C-DD46-8A8B-69283BF5B8CA}"/>
              </a:ext>
            </a:extLst>
          </p:cNvPr>
          <p:cNvGrpSpPr/>
          <p:nvPr userDrawn="1"/>
        </p:nvGrpSpPr>
        <p:grpSpPr>
          <a:xfrm>
            <a:off x="1447800" y="1569720"/>
            <a:ext cx="9296399" cy="3696465"/>
            <a:chOff x="1447800" y="1620520"/>
            <a:chExt cx="9296399" cy="3696465"/>
          </a:xfrm>
        </p:grpSpPr>
        <p:cxnSp>
          <p:nvCxnSpPr>
            <p:cNvPr id="13" name="Straight Connector 12"/>
            <p:cNvCxnSpPr/>
            <p:nvPr userDrawn="1"/>
          </p:nvCxnSpPr>
          <p:spPr>
            <a:xfrm>
              <a:off x="1447800" y="1620520"/>
              <a:ext cx="9296399"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447800" y="5316985"/>
              <a:ext cx="9296399"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3795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A904D-0DAC-AF4F-A4CA-A367EDD430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5" name="Footer Placeholder 4"/>
          <p:cNvSpPr>
            <a:spLocks noGrp="1"/>
          </p:cNvSpPr>
          <p:nvPr>
            <p:ph type="ftr" sz="quarter" idx="11"/>
          </p:nvPr>
        </p:nvSpPr>
        <p:spPr>
          <a:xfrm>
            <a:off x="857250" y="6452606"/>
            <a:ext cx="4114800" cy="365125"/>
          </a:xfrm>
        </p:spPr>
        <p:txBody>
          <a:bodyPr/>
          <a:lstStyle>
            <a:lvl1pPr>
              <a:defRPr>
                <a:solidFill>
                  <a:schemeClr val="bg1"/>
                </a:solidFill>
              </a:defRPr>
            </a:lvl1pPr>
          </a:lstStyle>
          <a:p>
            <a:r>
              <a:rPr lang="en-US"/>
              <a:t>Confidential and Proprietary Information</a:t>
            </a:r>
          </a:p>
        </p:txBody>
      </p:sp>
      <p:cxnSp>
        <p:nvCxnSpPr>
          <p:cNvPr id="7" name="Straight Connector 6">
            <a:extLst>
              <a:ext uri="{FF2B5EF4-FFF2-40B4-BE49-F238E27FC236}">
                <a16:creationId xmlns:a16="http://schemas.microsoft.com/office/drawing/2014/main" id="{06819976-C848-A74E-B03C-7C84D2150BCC}"/>
              </a:ext>
            </a:extLst>
          </p:cNvPr>
          <p:cNvCxnSpPr/>
          <p:nvPr userDrawn="1"/>
        </p:nvCxnSpPr>
        <p:spPr>
          <a:xfrm>
            <a:off x="1447800" y="1325880"/>
            <a:ext cx="9296399" cy="0"/>
          </a:xfrm>
          <a:prstGeom prst="line">
            <a:avLst/>
          </a:prstGeom>
          <a:ln w="22225" cap="rnd">
            <a:solidFill>
              <a:srgbClr val="6E6E6E"/>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B2C188-530F-AD4B-96AF-3D953036E934}"/>
              </a:ext>
            </a:extLst>
          </p:cNvPr>
          <p:cNvCxnSpPr/>
          <p:nvPr userDrawn="1"/>
        </p:nvCxnSpPr>
        <p:spPr>
          <a:xfrm>
            <a:off x="1447800" y="5022345"/>
            <a:ext cx="9296399" cy="0"/>
          </a:xfrm>
          <a:prstGeom prst="line">
            <a:avLst/>
          </a:prstGeom>
          <a:ln w="22225" cap="rnd">
            <a:solidFill>
              <a:srgbClr val="6E6E6E"/>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32323CF-97C2-5C48-8214-010B9B409984}"/>
              </a:ext>
            </a:extLst>
          </p:cNvPr>
          <p:cNvSpPr>
            <a:spLocks noGrp="1"/>
          </p:cNvSpPr>
          <p:nvPr>
            <p:ph type="ctrTitle" hasCustomPrompt="1"/>
          </p:nvPr>
        </p:nvSpPr>
        <p:spPr>
          <a:xfrm>
            <a:off x="1447800" y="2928708"/>
            <a:ext cx="9296399" cy="1379132"/>
          </a:xfrm>
        </p:spPr>
        <p:txBody>
          <a:bodyPr anchor="t" anchorCtr="0">
            <a:normAutofit/>
          </a:bodyPr>
          <a:lstStyle>
            <a:lvl1pPr algn="ctr">
              <a:defRPr sz="4800" baseline="0">
                <a:solidFill>
                  <a:srgbClr val="92AF2B"/>
                </a:solidFill>
              </a:defRPr>
            </a:lvl1pPr>
          </a:lstStyle>
          <a:p>
            <a:r>
              <a:rPr lang="en-US"/>
              <a:t>Edit Divider Content</a:t>
            </a:r>
          </a:p>
        </p:txBody>
      </p:sp>
      <p:sp>
        <p:nvSpPr>
          <p:cNvPr id="11" name="Subtitle 2">
            <a:extLst>
              <a:ext uri="{FF2B5EF4-FFF2-40B4-BE49-F238E27FC236}">
                <a16:creationId xmlns:a16="http://schemas.microsoft.com/office/drawing/2014/main" id="{F2F6E11B-9A5D-1E4D-905F-848B37D251E3}"/>
              </a:ext>
            </a:extLst>
          </p:cNvPr>
          <p:cNvSpPr>
            <a:spLocks noGrp="1"/>
          </p:cNvSpPr>
          <p:nvPr>
            <p:ph type="subTitle" idx="1" hasCustomPrompt="1"/>
          </p:nvPr>
        </p:nvSpPr>
        <p:spPr>
          <a:xfrm>
            <a:off x="1447800" y="1959415"/>
            <a:ext cx="9296399" cy="782799"/>
          </a:xfrm>
        </p:spPr>
        <p:txBody>
          <a:bodyPr>
            <a:normAutofit/>
          </a:bodyPr>
          <a:lstStyle>
            <a:lvl1pPr marL="0" indent="0" algn="ctr">
              <a:buNone/>
              <a:defRPr sz="2200" baseline="0">
                <a:solidFill>
                  <a:srgbClr val="92AF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SLIDE</a:t>
            </a:r>
          </a:p>
        </p:txBody>
      </p:sp>
    </p:spTree>
    <p:extLst>
      <p:ext uri="{BB962C8B-B14F-4D97-AF65-F5344CB8AC3E}">
        <p14:creationId xmlns:p14="http://schemas.microsoft.com/office/powerpoint/2010/main" val="2348200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2AF2B"/>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Confidential and Proprietary Information</a:t>
            </a:r>
          </a:p>
        </p:txBody>
      </p:sp>
      <p:sp>
        <p:nvSpPr>
          <p:cNvPr id="6" name="Slide Number Placeholder 5"/>
          <p:cNvSpPr>
            <a:spLocks noGrp="1"/>
          </p:cNvSpPr>
          <p:nvPr>
            <p:ph type="sldNum" sz="quarter" idx="12"/>
          </p:nvPr>
        </p:nvSpPr>
        <p:spPr/>
        <p:txBody>
          <a:bodyPr/>
          <a:lstStyle/>
          <a:p>
            <a:fld id="{07DC6EF8-7239-44B8-A009-F3DF16CC696E}" type="slidenum">
              <a:rPr lang="en-US" smtClean="0"/>
              <a:t>‹#›</a:t>
            </a:fld>
            <a:endParaRPr lang="en-US"/>
          </a:p>
        </p:txBody>
      </p:sp>
    </p:spTree>
    <p:extLst>
      <p:ext uri="{BB962C8B-B14F-4D97-AF65-F5344CB8AC3E}">
        <p14:creationId xmlns:p14="http://schemas.microsoft.com/office/powerpoint/2010/main" val="393370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577" y="1698625"/>
            <a:ext cx="5303520" cy="4351338"/>
          </a:xfrm>
        </p:spPr>
        <p:txBody>
          <a:bodyPr/>
          <a:lstStyle>
            <a:lvl2pPr marL="292100" indent="-29210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698625"/>
            <a:ext cx="5303520" cy="4351338"/>
          </a:xfrm>
        </p:spPr>
        <p:txBody>
          <a:bodyPr/>
          <a:lstStyle>
            <a:lvl2pPr marL="292100" indent="-29210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Confidential and Proprietary Information</a:t>
            </a:r>
          </a:p>
        </p:txBody>
      </p:sp>
      <p:sp>
        <p:nvSpPr>
          <p:cNvPr id="7" name="Slide Number Placeholder 6"/>
          <p:cNvSpPr>
            <a:spLocks noGrp="1"/>
          </p:cNvSpPr>
          <p:nvPr>
            <p:ph type="sldNum" sz="quarter" idx="12"/>
          </p:nvPr>
        </p:nvSpPr>
        <p:spPr/>
        <p:txBody>
          <a:bodyPr/>
          <a:lstStyle/>
          <a:p>
            <a:fld id="{07DC6EF8-7239-44B8-A009-F3DF16CC696E}" type="slidenum">
              <a:rPr lang="en-US" smtClean="0"/>
              <a:t>‹#›</a:t>
            </a:fld>
            <a:endParaRPr lang="en-US"/>
          </a:p>
        </p:txBody>
      </p:sp>
    </p:spTree>
    <p:extLst>
      <p:ext uri="{BB962C8B-B14F-4D97-AF65-F5344CB8AC3E}">
        <p14:creationId xmlns:p14="http://schemas.microsoft.com/office/powerpoint/2010/main" val="29997995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ounded Rectangle 8"/>
          <p:cNvSpPr/>
          <p:nvPr userDrawn="1"/>
        </p:nvSpPr>
        <p:spPr>
          <a:xfrm>
            <a:off x="611586" y="1536700"/>
            <a:ext cx="5394960" cy="4711700"/>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799" y="1698625"/>
            <a:ext cx="50922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Confidential and Proprietary Information</a:t>
            </a:r>
          </a:p>
        </p:txBody>
      </p:sp>
      <p:sp>
        <p:nvSpPr>
          <p:cNvPr id="7" name="Slide Number Placeholder 6"/>
          <p:cNvSpPr>
            <a:spLocks noGrp="1"/>
          </p:cNvSpPr>
          <p:nvPr>
            <p:ph type="sldNum" sz="quarter" idx="12"/>
          </p:nvPr>
        </p:nvSpPr>
        <p:spPr/>
        <p:txBody>
          <a:bodyPr/>
          <a:lstStyle/>
          <a:p>
            <a:fld id="{07DC6EF8-7239-44B8-A009-F3DF16CC696E}" type="slidenum">
              <a:rPr lang="en-US" smtClean="0"/>
              <a:t>‹#›</a:t>
            </a:fld>
            <a:endParaRPr lang="en-US"/>
          </a:p>
        </p:txBody>
      </p:sp>
      <p:sp>
        <p:nvSpPr>
          <p:cNvPr id="11" name="Rounded Rectangle 10">
            <a:extLst>
              <a:ext uri="{FF2B5EF4-FFF2-40B4-BE49-F238E27FC236}">
                <a16:creationId xmlns:a16="http://schemas.microsoft.com/office/drawing/2014/main" id="{E7F8F759-8DAF-8142-BEDB-9F129320F575}"/>
              </a:ext>
            </a:extLst>
          </p:cNvPr>
          <p:cNvSpPr/>
          <p:nvPr userDrawn="1"/>
        </p:nvSpPr>
        <p:spPr>
          <a:xfrm>
            <a:off x="6219906" y="1536700"/>
            <a:ext cx="5394960" cy="4711700"/>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48231D7-D0B1-6C4F-AFE6-C18D37DD2F15}"/>
              </a:ext>
            </a:extLst>
          </p:cNvPr>
          <p:cNvSpPr>
            <a:spLocks noGrp="1"/>
          </p:cNvSpPr>
          <p:nvPr>
            <p:ph sz="half" idx="13"/>
          </p:nvPr>
        </p:nvSpPr>
        <p:spPr>
          <a:xfrm>
            <a:off x="6421119" y="1698625"/>
            <a:ext cx="50922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5277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578" y="529389"/>
            <a:ext cx="10753810" cy="1161299"/>
          </a:xfrm>
        </p:spPr>
        <p:txBody>
          <a:bodyPr/>
          <a:lstStyle/>
          <a:p>
            <a:r>
              <a:rPr lang="en-US"/>
              <a:t>Click to edit Master title style</a:t>
            </a:r>
          </a:p>
        </p:txBody>
      </p:sp>
      <p:sp>
        <p:nvSpPr>
          <p:cNvPr id="3" name="Text Placeholder 2"/>
          <p:cNvSpPr>
            <a:spLocks noGrp="1"/>
          </p:cNvSpPr>
          <p:nvPr>
            <p:ph type="body" idx="1" hasCustomPrompt="1"/>
          </p:nvPr>
        </p:nvSpPr>
        <p:spPr>
          <a:xfrm>
            <a:off x="601578" y="1554480"/>
            <a:ext cx="5367528" cy="553988"/>
          </a:xfrm>
          <a:gradFill>
            <a:gsLst>
              <a:gs pos="10000">
                <a:srgbClr val="80B039"/>
              </a:gs>
              <a:gs pos="100000">
                <a:srgbClr val="AAC832"/>
              </a:gs>
            </a:gsLst>
            <a:lin ang="3600000" scaled="0"/>
          </a:gradFill>
        </p:spPr>
        <p:txBody>
          <a:bodyPr anchor="ctr" anchorCtr="0">
            <a:normAutofit/>
          </a:bodyPr>
          <a:lstStyle>
            <a:lvl1pPr marL="0" indent="0" algn="ctr">
              <a:buNone/>
              <a:defRPr sz="2000" b="1" cap="all" spc="10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1578" y="2273437"/>
            <a:ext cx="5367528" cy="38182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4838" y="1554480"/>
            <a:ext cx="5367528" cy="553988"/>
          </a:xfrm>
          <a:gradFill>
            <a:gsLst>
              <a:gs pos="10000">
                <a:srgbClr val="80B039"/>
              </a:gs>
              <a:gs pos="100000">
                <a:srgbClr val="AAC832"/>
              </a:gs>
            </a:gsLst>
            <a:lin ang="3600000" scaled="0"/>
          </a:gradFill>
        </p:spPr>
        <p:txBody>
          <a:bodyPr anchor="ctr" anchorCtr="0">
            <a:normAutofit/>
          </a:bodyPr>
          <a:lstStyle>
            <a:lvl1pPr marL="0" indent="0" algn="ctr">
              <a:buNone/>
              <a:defRPr lang="en-US" sz="2000" b="1" kern="1200" cap="all" spc="100" baseline="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6" name="Content Placeholder 5"/>
          <p:cNvSpPr>
            <a:spLocks noGrp="1"/>
          </p:cNvSpPr>
          <p:nvPr>
            <p:ph sz="quarter" idx="4"/>
          </p:nvPr>
        </p:nvSpPr>
        <p:spPr>
          <a:xfrm>
            <a:off x="6184838" y="2273437"/>
            <a:ext cx="5367528" cy="3818252"/>
          </a:xfrm>
        </p:spPr>
        <p:txBody>
          <a:bodyPr/>
          <a:lstStyle/>
          <a:p>
            <a:pPr lvl="0"/>
            <a:r>
              <a:rPr lang="en-US"/>
              <a:t>Edit Master text styles</a:t>
            </a:r>
          </a:p>
          <a:p>
            <a:pPr lvl="0"/>
            <a:r>
              <a:rPr lang="en-US"/>
              <a:t>Second level</a:t>
            </a:r>
          </a:p>
          <a:p>
            <a:pPr lvl="1"/>
            <a:r>
              <a:rPr lang="en-US"/>
              <a:t>Third level</a:t>
            </a:r>
          </a:p>
          <a:p>
            <a:pPr lvl="2"/>
            <a:r>
              <a:rPr lang="en-US"/>
              <a:t>Fourth level</a:t>
            </a:r>
          </a:p>
          <a:p>
            <a:pPr lvl="3"/>
            <a:r>
              <a:rPr lang="en-US"/>
              <a:t>Fifth level</a:t>
            </a:r>
          </a:p>
        </p:txBody>
      </p:sp>
      <p:sp>
        <p:nvSpPr>
          <p:cNvPr id="8" name="Footer Placeholder 7"/>
          <p:cNvSpPr>
            <a:spLocks noGrp="1"/>
          </p:cNvSpPr>
          <p:nvPr>
            <p:ph type="ftr" sz="quarter" idx="11"/>
          </p:nvPr>
        </p:nvSpPr>
        <p:spPr/>
        <p:txBody>
          <a:bodyPr/>
          <a:lstStyle/>
          <a:p>
            <a:r>
              <a:rPr lang="en-US"/>
              <a:t>Confidential and Proprietary Information</a:t>
            </a:r>
          </a:p>
        </p:txBody>
      </p:sp>
      <p:sp>
        <p:nvSpPr>
          <p:cNvPr id="9" name="Slide Number Placeholder 8"/>
          <p:cNvSpPr>
            <a:spLocks noGrp="1"/>
          </p:cNvSpPr>
          <p:nvPr>
            <p:ph type="sldNum" sz="quarter" idx="12"/>
          </p:nvPr>
        </p:nvSpPr>
        <p:spPr/>
        <p:txBody>
          <a:bodyPr/>
          <a:lstStyle/>
          <a:p>
            <a:fld id="{07DC6EF8-7239-44B8-A009-F3DF16CC696E}" type="slidenum">
              <a:rPr lang="en-US" smtClean="0"/>
              <a:t>‹#›</a:t>
            </a:fld>
            <a:endParaRPr lang="en-US"/>
          </a:p>
        </p:txBody>
      </p:sp>
    </p:spTree>
    <p:extLst>
      <p:ext uri="{BB962C8B-B14F-4D97-AF65-F5344CB8AC3E}">
        <p14:creationId xmlns:p14="http://schemas.microsoft.com/office/powerpoint/2010/main" val="1095669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Confidential and Proprietary Information</a:t>
            </a:r>
          </a:p>
        </p:txBody>
      </p:sp>
      <p:sp>
        <p:nvSpPr>
          <p:cNvPr id="5" name="Slide Number Placeholder 4"/>
          <p:cNvSpPr>
            <a:spLocks noGrp="1"/>
          </p:cNvSpPr>
          <p:nvPr>
            <p:ph type="sldNum" sz="quarter" idx="12"/>
          </p:nvPr>
        </p:nvSpPr>
        <p:spPr/>
        <p:txBody>
          <a:bodyPr/>
          <a:lstStyle/>
          <a:p>
            <a:fld id="{07DC6EF8-7239-44B8-A009-F3DF16CC696E}" type="slidenum">
              <a:rPr lang="en-US" smtClean="0"/>
              <a:t>‹#›</a:t>
            </a:fld>
            <a:endParaRPr lang="en-US"/>
          </a:p>
        </p:txBody>
      </p:sp>
    </p:spTree>
    <p:extLst>
      <p:ext uri="{BB962C8B-B14F-4D97-AF65-F5344CB8AC3E}">
        <p14:creationId xmlns:p14="http://schemas.microsoft.com/office/powerpoint/2010/main" val="1148929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Confidential and Proprietary Information</a:t>
            </a:r>
          </a:p>
        </p:txBody>
      </p:sp>
      <p:sp>
        <p:nvSpPr>
          <p:cNvPr id="5" name="Slide Number Placeholder 4"/>
          <p:cNvSpPr>
            <a:spLocks noGrp="1"/>
          </p:cNvSpPr>
          <p:nvPr>
            <p:ph type="sldNum" sz="quarter" idx="12"/>
          </p:nvPr>
        </p:nvSpPr>
        <p:spPr/>
        <p:txBody>
          <a:bodyPr/>
          <a:lstStyle/>
          <a:p>
            <a:fld id="{07DC6EF8-7239-44B8-A009-F3DF16CC696E}" type="slidenum">
              <a:rPr lang="en-US" smtClean="0"/>
              <a:t>‹#›</a:t>
            </a:fld>
            <a:endParaRPr lang="en-US"/>
          </a:p>
        </p:txBody>
      </p:sp>
      <p:sp>
        <p:nvSpPr>
          <p:cNvPr id="6" name="Rounded Rectangle 5"/>
          <p:cNvSpPr/>
          <p:nvPr userDrawn="1"/>
        </p:nvSpPr>
        <p:spPr>
          <a:xfrm>
            <a:off x="571499" y="1536700"/>
            <a:ext cx="11008297" cy="4711700"/>
          </a:xfrm>
          <a:prstGeom prst="roundRect">
            <a:avLst>
              <a:gd name="adj" fmla="val 1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7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513284444"/>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Confidential and Proprietary Information</a:t>
            </a:r>
          </a:p>
        </p:txBody>
      </p:sp>
      <p:sp>
        <p:nvSpPr>
          <p:cNvPr id="4" name="Slide Number Placeholder 3"/>
          <p:cNvSpPr>
            <a:spLocks noGrp="1"/>
          </p:cNvSpPr>
          <p:nvPr>
            <p:ph type="sldNum" sz="quarter" idx="12"/>
          </p:nvPr>
        </p:nvSpPr>
        <p:spPr/>
        <p:txBody>
          <a:bodyPr/>
          <a:lstStyle/>
          <a:p>
            <a:fld id="{07DC6EF8-7239-44B8-A009-F3DF16CC696E}" type="slidenum">
              <a:rPr lang="en-US" smtClean="0"/>
              <a:t>‹#›</a:t>
            </a:fld>
            <a:endParaRPr lang="en-US"/>
          </a:p>
        </p:txBody>
      </p:sp>
    </p:spTree>
    <p:extLst>
      <p:ext uri="{BB962C8B-B14F-4D97-AF65-F5344CB8AC3E}">
        <p14:creationId xmlns:p14="http://schemas.microsoft.com/office/powerpoint/2010/main" val="1170684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9B6A-664B-AE42-9C21-134A829B3170}"/>
              </a:ext>
            </a:extLst>
          </p:cNvPr>
          <p:cNvSpPr>
            <a:spLocks noGrp="1"/>
          </p:cNvSpPr>
          <p:nvPr>
            <p:ph type="ctrTitle"/>
          </p:nvPr>
        </p:nvSpPr>
        <p:spPr>
          <a:xfrm>
            <a:off x="1524000" y="3581400"/>
            <a:ext cx="9144000" cy="690563"/>
          </a:xfrm>
        </p:spPr>
        <p:txBody>
          <a:bodyPr anchor="b">
            <a:normAutofit/>
          </a:bodyPr>
          <a:lstStyle>
            <a:lvl1pPr algn="ctr">
              <a:defRPr sz="3600" b="0" i="0"/>
            </a:lvl1pPr>
          </a:lstStyle>
          <a:p>
            <a:r>
              <a:rPr lang="en-US"/>
              <a:t>Click to edit Master title style</a:t>
            </a:r>
          </a:p>
        </p:txBody>
      </p:sp>
      <p:sp>
        <p:nvSpPr>
          <p:cNvPr id="3" name="Slide Number Placeholder 5"/>
          <p:cNvSpPr>
            <a:spLocks noGrp="1"/>
          </p:cNvSpPr>
          <p:nvPr>
            <p:ph type="sldNum" sz="quarter" idx="12"/>
          </p:nvPr>
        </p:nvSpPr>
        <p:spPr>
          <a:xfrm>
            <a:off x="188036" y="6519863"/>
            <a:ext cx="2844800" cy="238125"/>
          </a:xfrm>
          <a:prstGeom prst="rect">
            <a:avLst/>
          </a:prstGeom>
        </p:spPr>
        <p:txBody>
          <a:bodyPr anchor="ctr" anchorCtr="0"/>
          <a:lstStyle>
            <a:lvl1pPr algn="l">
              <a:defRPr sz="1200" b="1">
                <a:solidFill>
                  <a:schemeClr val="bg1"/>
                </a:solidFill>
                <a:latin typeface="Arial"/>
                <a:cs typeface="Arial"/>
              </a:defRPr>
            </a:lvl1pPr>
          </a:lstStyle>
          <a:p>
            <a:pPr>
              <a:defRPr/>
            </a:pPr>
            <a:fld id="{838EFADD-6813-489E-8FB7-11BBF2FF54E3}" type="slidenum">
              <a:rPr lang="en-US" smtClean="0"/>
              <a:pPr>
                <a:defRPr/>
              </a:pPr>
              <a:t>‹#›</a:t>
            </a:fld>
            <a:endParaRPr lang="en-US"/>
          </a:p>
        </p:txBody>
      </p:sp>
    </p:spTree>
    <p:extLst>
      <p:ext uri="{BB962C8B-B14F-4D97-AF65-F5344CB8AC3E}">
        <p14:creationId xmlns:p14="http://schemas.microsoft.com/office/powerpoint/2010/main" val="31590110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Slide +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016089-508A-1746-B85F-93A9A09541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2" name="Title 1"/>
          <p:cNvSpPr>
            <a:spLocks noGrp="1"/>
          </p:cNvSpPr>
          <p:nvPr>
            <p:ph type="title" hasCustomPrompt="1"/>
          </p:nvPr>
        </p:nvSpPr>
        <p:spPr>
          <a:xfrm>
            <a:off x="4966077" y="3895726"/>
            <a:ext cx="6013450" cy="1185862"/>
          </a:xfrm>
        </p:spPr>
        <p:txBody>
          <a:bodyPr anchor="t" anchorCtr="0">
            <a:normAutofit/>
          </a:bodyPr>
          <a:lstStyle>
            <a:lvl1pPr>
              <a:defRPr sz="4400"/>
            </a:lvl1pPr>
          </a:lstStyle>
          <a:p>
            <a:r>
              <a:rPr lang="en-US"/>
              <a:t>Click to edit Title Slide</a:t>
            </a:r>
            <a:br>
              <a:rPr lang="en-US"/>
            </a:br>
            <a:endParaRPr lang="en-US"/>
          </a:p>
        </p:txBody>
      </p:sp>
      <p:sp>
        <p:nvSpPr>
          <p:cNvPr id="3" name="Text Placeholder 2"/>
          <p:cNvSpPr>
            <a:spLocks noGrp="1"/>
          </p:cNvSpPr>
          <p:nvPr>
            <p:ph type="body" idx="1"/>
          </p:nvPr>
        </p:nvSpPr>
        <p:spPr>
          <a:xfrm>
            <a:off x="4966077" y="4619714"/>
            <a:ext cx="6013450" cy="1500187"/>
          </a:xfrm>
        </p:spPr>
        <p:txBody>
          <a:bodyPr/>
          <a:lstStyle>
            <a:lvl1pPr marL="0" indent="0">
              <a:buNone/>
              <a:defRPr sz="2400">
                <a:solidFill>
                  <a:srgbClr val="6E6E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5" name="Footer Placeholder 4"/>
          <p:cNvSpPr>
            <a:spLocks noGrp="1"/>
          </p:cNvSpPr>
          <p:nvPr>
            <p:ph type="ftr" sz="quarter" idx="11"/>
          </p:nvPr>
        </p:nvSpPr>
        <p:spPr>
          <a:xfrm>
            <a:off x="857250" y="6452606"/>
            <a:ext cx="4114800" cy="365125"/>
          </a:xfrm>
        </p:spPr>
        <p:txBody>
          <a:bodyPr/>
          <a:lstStyle>
            <a:lvl1pPr>
              <a:defRPr>
                <a:solidFill>
                  <a:schemeClr val="bg1"/>
                </a:solidFill>
              </a:defRPr>
            </a:lvl1pPr>
          </a:lstStyle>
          <a:p>
            <a:r>
              <a:rPr lang="en-US"/>
              <a:t>Confidential and Proprietary Information</a:t>
            </a:r>
          </a:p>
        </p:txBody>
      </p:sp>
      <p:sp>
        <p:nvSpPr>
          <p:cNvPr id="6" name="Picture Placeholder 5">
            <a:extLst>
              <a:ext uri="{FF2B5EF4-FFF2-40B4-BE49-F238E27FC236}">
                <a16:creationId xmlns:a16="http://schemas.microsoft.com/office/drawing/2014/main" id="{FA60C02B-6BE5-1441-8C00-BFA8D7985F95}"/>
              </a:ext>
            </a:extLst>
          </p:cNvPr>
          <p:cNvSpPr>
            <a:spLocks noGrp="1"/>
          </p:cNvSpPr>
          <p:nvPr>
            <p:ph type="pic" sz="quarter" idx="12"/>
          </p:nvPr>
        </p:nvSpPr>
        <p:spPr>
          <a:xfrm>
            <a:off x="468630" y="862570"/>
            <a:ext cx="4210706" cy="4280640"/>
          </a:xfrm>
          <a:prstGeom prst="ellipse">
            <a:avLst/>
          </a:prstGeom>
          <a:solidFill>
            <a:srgbClr val="F0F0F0"/>
          </a:solidFill>
        </p:spPr>
        <p:txBody>
          <a:bodyPr/>
          <a:lstStyle/>
          <a:p>
            <a:endParaRPr lang="en-US"/>
          </a:p>
        </p:txBody>
      </p:sp>
      <p:cxnSp>
        <p:nvCxnSpPr>
          <p:cNvPr id="8" name="Straight Connector 7">
            <a:extLst>
              <a:ext uri="{FF2B5EF4-FFF2-40B4-BE49-F238E27FC236}">
                <a16:creationId xmlns:a16="http://schemas.microsoft.com/office/drawing/2014/main" id="{3A93D528-9F79-384D-8F71-F99244228D7E}"/>
              </a:ext>
            </a:extLst>
          </p:cNvPr>
          <p:cNvCxnSpPr>
            <a:cxnSpLocks/>
          </p:cNvCxnSpPr>
          <p:nvPr userDrawn="1"/>
        </p:nvCxnSpPr>
        <p:spPr>
          <a:xfrm>
            <a:off x="4966077" y="3693316"/>
            <a:ext cx="6879176" cy="0"/>
          </a:xfrm>
          <a:prstGeom prst="line">
            <a:avLst/>
          </a:prstGeom>
          <a:ln>
            <a:solidFill>
              <a:srgbClr val="6E6E6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 food&#10;&#10;Description automatically generated">
            <a:extLst>
              <a:ext uri="{FF2B5EF4-FFF2-40B4-BE49-F238E27FC236}">
                <a16:creationId xmlns:a16="http://schemas.microsoft.com/office/drawing/2014/main" id="{EA85C5EE-A5D8-7260-1F63-D4E87600EA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66077" y="2697480"/>
            <a:ext cx="2086186" cy="731520"/>
          </a:xfrm>
          <a:prstGeom prst="rect">
            <a:avLst/>
          </a:prstGeom>
        </p:spPr>
      </p:pic>
      <p:pic>
        <p:nvPicPr>
          <p:cNvPr id="9" name="Picture 8" descr="A blue and black text&#10;&#10;Description automatically generated">
            <a:extLst>
              <a:ext uri="{FF2B5EF4-FFF2-40B4-BE49-F238E27FC236}">
                <a16:creationId xmlns:a16="http://schemas.microsoft.com/office/drawing/2014/main" id="{1265FF76-CEAF-1ECA-5200-74AE29AB9CD7}"/>
              </a:ext>
            </a:extLst>
          </p:cNvPr>
          <p:cNvPicPr>
            <a:picLocks noChangeAspect="1"/>
          </p:cNvPicPr>
          <p:nvPr userDrawn="1"/>
        </p:nvPicPr>
        <p:blipFill>
          <a:blip r:embed="rId4"/>
          <a:stretch>
            <a:fillRect/>
          </a:stretch>
        </p:blipFill>
        <p:spPr>
          <a:xfrm>
            <a:off x="7293365" y="2982671"/>
            <a:ext cx="2738577" cy="551539"/>
          </a:xfrm>
          <a:prstGeom prst="rect">
            <a:avLst/>
          </a:prstGeom>
        </p:spPr>
      </p:pic>
      <p:pic>
        <p:nvPicPr>
          <p:cNvPr id="11" name="Picture 10" descr="A black background with blue and orange letters&#10;&#10;Description automatically generated">
            <a:extLst>
              <a:ext uri="{FF2B5EF4-FFF2-40B4-BE49-F238E27FC236}">
                <a16:creationId xmlns:a16="http://schemas.microsoft.com/office/drawing/2014/main" id="{10C01360-22F4-97EA-813C-7078EE240734}"/>
              </a:ext>
            </a:extLst>
          </p:cNvPr>
          <p:cNvPicPr>
            <a:picLocks noChangeAspect="1"/>
          </p:cNvPicPr>
          <p:nvPr userDrawn="1"/>
        </p:nvPicPr>
        <p:blipFill>
          <a:blip r:embed="rId5"/>
          <a:stretch>
            <a:fillRect/>
          </a:stretch>
        </p:blipFill>
        <p:spPr>
          <a:xfrm>
            <a:off x="10317768" y="2983627"/>
            <a:ext cx="1527485" cy="550583"/>
          </a:xfrm>
          <a:prstGeom prst="rect">
            <a:avLst/>
          </a:prstGeom>
        </p:spPr>
      </p:pic>
    </p:spTree>
    <p:extLst>
      <p:ext uri="{BB962C8B-B14F-4D97-AF65-F5344CB8AC3E}">
        <p14:creationId xmlns:p14="http://schemas.microsoft.com/office/powerpoint/2010/main" val="463299242"/>
      </p:ext>
    </p:extLst>
  </p:cSld>
  <p:clrMapOvr>
    <a:masterClrMapping/>
  </p:clrMapOvr>
  <p:extLst>
    <p:ext uri="{DCECCB84-F9BA-43D5-87BE-67443E8EF086}">
      <p15:sldGuideLst xmlns:p15="http://schemas.microsoft.com/office/powerpoint/2012/main">
        <p15:guide id="1" pos="357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with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8A7EE9-AF72-284C-823C-33A745B29231}"/>
              </a:ext>
            </a:extLst>
          </p:cNvPr>
          <p:cNvGrpSpPr/>
          <p:nvPr userDrawn="1"/>
        </p:nvGrpSpPr>
        <p:grpSpPr>
          <a:xfrm>
            <a:off x="-3" y="0"/>
            <a:ext cx="12192004" cy="6858000"/>
            <a:chOff x="914397" y="457200"/>
            <a:chExt cx="9144003" cy="6858000"/>
          </a:xfrm>
        </p:grpSpPr>
        <p:sp>
          <p:nvSpPr>
            <p:cNvPr id="10" name="Rectangle 9">
              <a:extLst>
                <a:ext uri="{FF2B5EF4-FFF2-40B4-BE49-F238E27FC236}">
                  <a16:creationId xmlns:a16="http://schemas.microsoft.com/office/drawing/2014/main" id="{D7F4E031-D347-B549-94C1-ABB7AEFD5A32}"/>
                </a:ext>
              </a:extLst>
            </p:cNvPr>
            <p:cNvSpPr/>
            <p:nvPr userDrawn="1"/>
          </p:nvSpPr>
          <p:spPr>
            <a:xfrm>
              <a:off x="914399" y="457200"/>
              <a:ext cx="9143999"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11" name="Round Diagonal Corner Rectangle 10">
              <a:extLst>
                <a:ext uri="{FF2B5EF4-FFF2-40B4-BE49-F238E27FC236}">
                  <a16:creationId xmlns:a16="http://schemas.microsoft.com/office/drawing/2014/main" id="{D700ACCD-6F65-4741-A343-99EA2F65E414}"/>
                </a:ext>
              </a:extLst>
            </p:cNvPr>
            <p:cNvSpPr/>
            <p:nvPr userDrawn="1"/>
          </p:nvSpPr>
          <p:spPr>
            <a:xfrm>
              <a:off x="914400" y="457200"/>
              <a:ext cx="9144000" cy="5609551"/>
            </a:xfrm>
            <a:prstGeom prst="round2Diag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12" name="Rectangle 11">
              <a:extLst>
                <a:ext uri="{FF2B5EF4-FFF2-40B4-BE49-F238E27FC236}">
                  <a16:creationId xmlns:a16="http://schemas.microsoft.com/office/drawing/2014/main" id="{CDEE0D8A-EEA6-F943-AFFF-EB8D048B9965}"/>
                </a:ext>
              </a:extLst>
            </p:cNvPr>
            <p:cNvSpPr/>
            <p:nvPr userDrawn="1"/>
          </p:nvSpPr>
          <p:spPr>
            <a:xfrm>
              <a:off x="914397" y="457200"/>
              <a:ext cx="1458686" cy="5562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grpSp>
      <p:sp>
        <p:nvSpPr>
          <p:cNvPr id="5" name="Title 1"/>
          <p:cNvSpPr>
            <a:spLocks noGrp="1"/>
          </p:cNvSpPr>
          <p:nvPr>
            <p:ph type="ctrTitle"/>
          </p:nvPr>
        </p:nvSpPr>
        <p:spPr>
          <a:xfrm>
            <a:off x="632002" y="887894"/>
            <a:ext cx="7780478" cy="2313100"/>
          </a:xfrm>
          <a:prstGeom prst="rect">
            <a:avLst/>
          </a:prstGeom>
        </p:spPr>
        <p:txBody>
          <a:bodyPr anchor="b" anchorCtr="0"/>
          <a:lstStyle>
            <a:lvl1pPr algn="l">
              <a:defRPr sz="4271">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632006" y="3404967"/>
            <a:ext cx="7780476" cy="1655762"/>
          </a:xfrm>
          <a:prstGeom prst="rect">
            <a:avLst/>
          </a:prstGeom>
        </p:spPr>
        <p:txBody>
          <a:bodyPr/>
          <a:lstStyle>
            <a:lvl1pPr marL="0" indent="0" algn="l">
              <a:buNone/>
              <a:defRPr sz="2330" cap="none" baseline="0">
                <a:solidFill>
                  <a:schemeClr val="bg1"/>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BDE68F97-D882-D243-8E68-30D8D47BB1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40585" y="5963772"/>
            <a:ext cx="2235200" cy="487027"/>
          </a:xfrm>
          <a:prstGeom prst="rect">
            <a:avLst/>
          </a:prstGeom>
        </p:spPr>
      </p:pic>
    </p:spTree>
    <p:extLst>
      <p:ext uri="{BB962C8B-B14F-4D97-AF65-F5344CB8AC3E}">
        <p14:creationId xmlns:p14="http://schemas.microsoft.com/office/powerpoint/2010/main" val="397769439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with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8A7EE9-AF72-284C-823C-33A745B29231}"/>
              </a:ext>
            </a:extLst>
          </p:cNvPr>
          <p:cNvGrpSpPr/>
          <p:nvPr userDrawn="1"/>
        </p:nvGrpSpPr>
        <p:grpSpPr>
          <a:xfrm>
            <a:off x="-3" y="0"/>
            <a:ext cx="12192004" cy="6858000"/>
            <a:chOff x="914397" y="457200"/>
            <a:chExt cx="9144003" cy="6858000"/>
          </a:xfrm>
        </p:grpSpPr>
        <p:sp>
          <p:nvSpPr>
            <p:cNvPr id="10" name="Rectangle 9">
              <a:extLst>
                <a:ext uri="{FF2B5EF4-FFF2-40B4-BE49-F238E27FC236}">
                  <a16:creationId xmlns:a16="http://schemas.microsoft.com/office/drawing/2014/main" id="{D7F4E031-D347-B549-94C1-ABB7AEFD5A32}"/>
                </a:ext>
              </a:extLst>
            </p:cNvPr>
            <p:cNvSpPr/>
            <p:nvPr userDrawn="1"/>
          </p:nvSpPr>
          <p:spPr>
            <a:xfrm>
              <a:off x="914399" y="457200"/>
              <a:ext cx="914399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11" name="Round Diagonal Corner Rectangle 10">
              <a:extLst>
                <a:ext uri="{FF2B5EF4-FFF2-40B4-BE49-F238E27FC236}">
                  <a16:creationId xmlns:a16="http://schemas.microsoft.com/office/drawing/2014/main" id="{D700ACCD-6F65-4741-A343-99EA2F65E414}"/>
                </a:ext>
              </a:extLst>
            </p:cNvPr>
            <p:cNvSpPr/>
            <p:nvPr userDrawn="1"/>
          </p:nvSpPr>
          <p:spPr>
            <a:xfrm>
              <a:off x="914400" y="457200"/>
              <a:ext cx="9144000" cy="5609551"/>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a:p>
          </p:txBody>
        </p:sp>
        <p:sp>
          <p:nvSpPr>
            <p:cNvPr id="12" name="Rectangle 11">
              <a:extLst>
                <a:ext uri="{FF2B5EF4-FFF2-40B4-BE49-F238E27FC236}">
                  <a16:creationId xmlns:a16="http://schemas.microsoft.com/office/drawing/2014/main" id="{CDEE0D8A-EEA6-F943-AFFF-EB8D048B9965}"/>
                </a:ext>
              </a:extLst>
            </p:cNvPr>
            <p:cNvSpPr/>
            <p:nvPr userDrawn="1"/>
          </p:nvSpPr>
          <p:spPr>
            <a:xfrm>
              <a:off x="914397" y="457200"/>
              <a:ext cx="1458686" cy="556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grpSp>
      <p:sp>
        <p:nvSpPr>
          <p:cNvPr id="5" name="Title 1"/>
          <p:cNvSpPr>
            <a:spLocks noGrp="1"/>
          </p:cNvSpPr>
          <p:nvPr>
            <p:ph type="ctrTitle"/>
          </p:nvPr>
        </p:nvSpPr>
        <p:spPr>
          <a:xfrm>
            <a:off x="632002" y="887894"/>
            <a:ext cx="7780478" cy="2313100"/>
          </a:xfrm>
          <a:prstGeom prst="rect">
            <a:avLst/>
          </a:prstGeom>
        </p:spPr>
        <p:txBody>
          <a:bodyPr anchor="b" anchorCtr="0"/>
          <a:lstStyle>
            <a:lvl1pPr algn="l">
              <a:defRPr sz="4271">
                <a:solidFill>
                  <a:schemeClr val="tx2"/>
                </a:solidFill>
              </a:defRPr>
            </a:lvl1pPr>
          </a:lstStyle>
          <a:p>
            <a:r>
              <a:rPr lang="en-US"/>
              <a:t>Click to edit Master title style</a:t>
            </a:r>
            <a:endParaRPr lang="en-US" dirty="0"/>
          </a:p>
        </p:txBody>
      </p:sp>
      <p:sp>
        <p:nvSpPr>
          <p:cNvPr id="7" name="Subtitle 2"/>
          <p:cNvSpPr>
            <a:spLocks noGrp="1"/>
          </p:cNvSpPr>
          <p:nvPr>
            <p:ph type="subTitle" idx="1"/>
          </p:nvPr>
        </p:nvSpPr>
        <p:spPr>
          <a:xfrm>
            <a:off x="632006" y="3404967"/>
            <a:ext cx="7780476" cy="1655762"/>
          </a:xfrm>
          <a:prstGeom prst="rect">
            <a:avLst/>
          </a:prstGeom>
        </p:spPr>
        <p:txBody>
          <a:bodyPr/>
          <a:lstStyle>
            <a:lvl1pPr marL="0" indent="0" algn="l">
              <a:buNone/>
              <a:defRPr sz="2330" cap="none" baseline="0">
                <a:solidFill>
                  <a:schemeClr val="tx2"/>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BDE68F97-D882-D243-8E68-30D8D47BB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0585" y="5963773"/>
            <a:ext cx="2235200" cy="487028"/>
          </a:xfrm>
          <a:prstGeom prst="rect">
            <a:avLst/>
          </a:prstGeom>
        </p:spPr>
      </p:pic>
    </p:spTree>
    <p:extLst>
      <p:ext uri="{BB962C8B-B14F-4D97-AF65-F5344CB8AC3E}">
        <p14:creationId xmlns:p14="http://schemas.microsoft.com/office/powerpoint/2010/main" val="169682830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with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8A7EE9-AF72-284C-823C-33A745B29231}"/>
              </a:ext>
            </a:extLst>
          </p:cNvPr>
          <p:cNvGrpSpPr/>
          <p:nvPr userDrawn="1"/>
        </p:nvGrpSpPr>
        <p:grpSpPr>
          <a:xfrm>
            <a:off x="-3" y="0"/>
            <a:ext cx="12192004" cy="6858000"/>
            <a:chOff x="914397" y="457200"/>
            <a:chExt cx="9144003" cy="6858000"/>
          </a:xfrm>
        </p:grpSpPr>
        <p:sp>
          <p:nvSpPr>
            <p:cNvPr id="10" name="Rectangle 9">
              <a:extLst>
                <a:ext uri="{FF2B5EF4-FFF2-40B4-BE49-F238E27FC236}">
                  <a16:creationId xmlns:a16="http://schemas.microsoft.com/office/drawing/2014/main" id="{D7F4E031-D347-B549-94C1-ABB7AEFD5A32}"/>
                </a:ext>
              </a:extLst>
            </p:cNvPr>
            <p:cNvSpPr/>
            <p:nvPr userDrawn="1"/>
          </p:nvSpPr>
          <p:spPr>
            <a:xfrm>
              <a:off x="914399" y="45720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11" name="Round Diagonal Corner Rectangle 10">
              <a:extLst>
                <a:ext uri="{FF2B5EF4-FFF2-40B4-BE49-F238E27FC236}">
                  <a16:creationId xmlns:a16="http://schemas.microsoft.com/office/drawing/2014/main" id="{D700ACCD-6F65-4741-A343-99EA2F65E414}"/>
                </a:ext>
              </a:extLst>
            </p:cNvPr>
            <p:cNvSpPr/>
            <p:nvPr userDrawn="1"/>
          </p:nvSpPr>
          <p:spPr>
            <a:xfrm>
              <a:off x="914400" y="457200"/>
              <a:ext cx="9144000" cy="5609551"/>
            </a:xfrm>
            <a:prstGeom prst="round2Diag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12" name="Rectangle 11">
              <a:extLst>
                <a:ext uri="{FF2B5EF4-FFF2-40B4-BE49-F238E27FC236}">
                  <a16:creationId xmlns:a16="http://schemas.microsoft.com/office/drawing/2014/main" id="{CDEE0D8A-EEA6-F943-AFFF-EB8D048B9965}"/>
                </a:ext>
              </a:extLst>
            </p:cNvPr>
            <p:cNvSpPr/>
            <p:nvPr userDrawn="1"/>
          </p:nvSpPr>
          <p:spPr>
            <a:xfrm>
              <a:off x="914397" y="457200"/>
              <a:ext cx="1458686" cy="556260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grpSp>
      <p:sp>
        <p:nvSpPr>
          <p:cNvPr id="5" name="Title 1"/>
          <p:cNvSpPr>
            <a:spLocks noGrp="1"/>
          </p:cNvSpPr>
          <p:nvPr>
            <p:ph type="ctrTitle"/>
          </p:nvPr>
        </p:nvSpPr>
        <p:spPr>
          <a:xfrm>
            <a:off x="632002" y="887894"/>
            <a:ext cx="7780478" cy="2313100"/>
          </a:xfrm>
          <a:prstGeom prst="rect">
            <a:avLst/>
          </a:prstGeom>
        </p:spPr>
        <p:txBody>
          <a:bodyPr anchor="b" anchorCtr="0"/>
          <a:lstStyle>
            <a:lvl1pPr algn="l">
              <a:defRPr sz="4271">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632006" y="3404967"/>
            <a:ext cx="7780476" cy="1655762"/>
          </a:xfrm>
          <a:prstGeom prst="rect">
            <a:avLst/>
          </a:prstGeom>
        </p:spPr>
        <p:txBody>
          <a:bodyPr/>
          <a:lstStyle>
            <a:lvl1pPr marL="0" indent="0" algn="l">
              <a:buNone/>
              <a:defRPr sz="2330" cap="none" baseline="0">
                <a:solidFill>
                  <a:schemeClr val="bg1"/>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BDE68F97-D882-D243-8E68-30D8D47BB1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40585" y="5963772"/>
            <a:ext cx="2235200" cy="487027"/>
          </a:xfrm>
          <a:prstGeom prst="rect">
            <a:avLst/>
          </a:prstGeom>
        </p:spPr>
      </p:pic>
    </p:spTree>
    <p:extLst>
      <p:ext uri="{BB962C8B-B14F-4D97-AF65-F5344CB8AC3E}">
        <p14:creationId xmlns:p14="http://schemas.microsoft.com/office/powerpoint/2010/main" val="144107532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Agenda Slide Option 1a">
    <p:spTree>
      <p:nvGrpSpPr>
        <p:cNvPr id="1" name=""/>
        <p:cNvGrpSpPr/>
        <p:nvPr/>
      </p:nvGrpSpPr>
      <p:grpSpPr>
        <a:xfrm>
          <a:off x="0" y="0"/>
          <a:ext cx="0" cy="0"/>
          <a:chOff x="0" y="0"/>
          <a:chExt cx="0" cy="0"/>
        </a:xfrm>
      </p:grpSpPr>
      <p:sp>
        <p:nvSpPr>
          <p:cNvPr id="2" name="Title 1"/>
          <p:cNvSpPr>
            <a:spLocks noGrp="1"/>
          </p:cNvSpPr>
          <p:nvPr>
            <p:ph type="title"/>
          </p:nvPr>
        </p:nvSpPr>
        <p:spPr>
          <a:xfrm>
            <a:off x="259417" y="189652"/>
            <a:ext cx="10086851" cy="1131147"/>
          </a:xfrm>
          <a:prstGeom prst="rect">
            <a:avLst/>
          </a:prstGeom>
        </p:spPr>
        <p:txBody>
          <a:bodyPr anchor="b"/>
          <a:lstStyle>
            <a:lvl1pPr>
              <a:defRPr>
                <a:solidFill>
                  <a:schemeClr val="bg2"/>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1344" y="5679583"/>
            <a:ext cx="2594728" cy="448154"/>
          </a:xfrm>
          <a:prstGeom prst="rect">
            <a:avLst/>
          </a:prstGeom>
        </p:spPr>
      </p:pic>
      <p:pic>
        <p:nvPicPr>
          <p:cNvPr id="6" name="Picture 5">
            <a:extLst>
              <a:ext uri="{FF2B5EF4-FFF2-40B4-BE49-F238E27FC236}">
                <a16:creationId xmlns:a16="http://schemas.microsoft.com/office/drawing/2014/main" id="{FF7FF782-5CEC-744B-A6F8-1C07BDA050A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40585" y="5963772"/>
            <a:ext cx="2235200" cy="487027"/>
          </a:xfrm>
          <a:prstGeom prst="rect">
            <a:avLst/>
          </a:prstGeom>
        </p:spPr>
      </p:pic>
    </p:spTree>
    <p:extLst>
      <p:ext uri="{BB962C8B-B14F-4D97-AF65-F5344CB8AC3E}">
        <p14:creationId xmlns:p14="http://schemas.microsoft.com/office/powerpoint/2010/main" val="173696080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Agenda Slide Option 1a">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AF8D38-6E2C-914B-A3C7-8F532ECFC3FD}"/>
              </a:ext>
            </a:extLst>
          </p:cNvPr>
          <p:cNvGrpSpPr/>
          <p:nvPr userDrawn="1"/>
        </p:nvGrpSpPr>
        <p:grpSpPr>
          <a:xfrm>
            <a:off x="-3" y="0"/>
            <a:ext cx="12192004" cy="6858000"/>
            <a:chOff x="914397" y="457200"/>
            <a:chExt cx="9144003" cy="6858000"/>
          </a:xfrm>
          <a:solidFill>
            <a:schemeClr val="bg2"/>
          </a:solidFill>
        </p:grpSpPr>
        <p:sp>
          <p:nvSpPr>
            <p:cNvPr id="7" name="Rectangle 6">
              <a:extLst>
                <a:ext uri="{FF2B5EF4-FFF2-40B4-BE49-F238E27FC236}">
                  <a16:creationId xmlns:a16="http://schemas.microsoft.com/office/drawing/2014/main" id="{C083C9BC-801D-E049-B607-964452A33143}"/>
                </a:ext>
              </a:extLst>
            </p:cNvPr>
            <p:cNvSpPr/>
            <p:nvPr userDrawn="1"/>
          </p:nvSpPr>
          <p:spPr>
            <a:xfrm>
              <a:off x="914399" y="457200"/>
              <a:ext cx="9143999" cy="6858000"/>
            </a:xfrm>
            <a:prstGeom prst="rect">
              <a:avLst/>
            </a:pr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947" dirty="0"/>
            </a:p>
          </p:txBody>
        </p:sp>
        <p:sp>
          <p:nvSpPr>
            <p:cNvPr id="8" name="Round Diagonal Corner Rectangle 7">
              <a:extLst>
                <a:ext uri="{FF2B5EF4-FFF2-40B4-BE49-F238E27FC236}">
                  <a16:creationId xmlns:a16="http://schemas.microsoft.com/office/drawing/2014/main" id="{F6721154-F55E-8743-A597-0F9B62B61F09}"/>
                </a:ext>
              </a:extLst>
            </p:cNvPr>
            <p:cNvSpPr/>
            <p:nvPr userDrawn="1"/>
          </p:nvSpPr>
          <p:spPr>
            <a:xfrm>
              <a:off x="914400" y="457200"/>
              <a:ext cx="9144000" cy="5609551"/>
            </a:xfrm>
            <a:prstGeom prst="round2DiagRect">
              <a:avLst/>
            </a:pr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947" dirty="0"/>
            </a:p>
          </p:txBody>
        </p:sp>
        <p:sp>
          <p:nvSpPr>
            <p:cNvPr id="10" name="Rectangle 9">
              <a:extLst>
                <a:ext uri="{FF2B5EF4-FFF2-40B4-BE49-F238E27FC236}">
                  <a16:creationId xmlns:a16="http://schemas.microsoft.com/office/drawing/2014/main" id="{82CAAA81-3433-A246-B6FA-5E53296DF45F}"/>
                </a:ext>
              </a:extLst>
            </p:cNvPr>
            <p:cNvSpPr/>
            <p:nvPr userDrawn="1"/>
          </p:nvSpPr>
          <p:spPr>
            <a:xfrm>
              <a:off x="914397" y="457200"/>
              <a:ext cx="1458686" cy="5562600"/>
            </a:xfrm>
            <a:prstGeom prst="rect">
              <a:avLst/>
            </a:pr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947" dirty="0"/>
            </a:p>
          </p:txBody>
        </p:sp>
      </p:grpSp>
      <p:sp>
        <p:nvSpPr>
          <p:cNvPr id="2" name="Title 1"/>
          <p:cNvSpPr>
            <a:spLocks noGrp="1"/>
          </p:cNvSpPr>
          <p:nvPr>
            <p:ph type="title"/>
          </p:nvPr>
        </p:nvSpPr>
        <p:spPr>
          <a:xfrm>
            <a:off x="259417" y="189652"/>
            <a:ext cx="10086851" cy="1131147"/>
          </a:xfrm>
          <a:prstGeom prst="rect">
            <a:avLst/>
          </a:prstGeom>
        </p:spPr>
        <p:txBody>
          <a:bodyPr anchor="b"/>
          <a:lstStyle>
            <a:lvl1pPr>
              <a:defRPr>
                <a:solidFill>
                  <a:schemeClr val="bg1"/>
                </a:solidFill>
              </a:defRPr>
            </a:lvl1pPr>
          </a:lstStyle>
          <a:p>
            <a:r>
              <a:rPr lang="en-US"/>
              <a:t>Click to edit Master 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A96E7DEF-C7C8-114B-97D3-7B08E93BC7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0585" y="5963773"/>
            <a:ext cx="2235200" cy="487028"/>
          </a:xfrm>
          <a:prstGeom prst="rect">
            <a:avLst/>
          </a:prstGeom>
        </p:spPr>
      </p:pic>
    </p:spTree>
    <p:extLst>
      <p:ext uri="{BB962C8B-B14F-4D97-AF65-F5344CB8AC3E}">
        <p14:creationId xmlns:p14="http://schemas.microsoft.com/office/powerpoint/2010/main" val="389679371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ransition Slide Option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AE335A-5898-084C-BC09-373B1DAF9EF2}"/>
              </a:ext>
            </a:extLst>
          </p:cNvPr>
          <p:cNvGrpSpPr/>
          <p:nvPr userDrawn="1"/>
        </p:nvGrpSpPr>
        <p:grpSpPr>
          <a:xfrm>
            <a:off x="6941" y="0"/>
            <a:ext cx="12178119" cy="6858000"/>
            <a:chOff x="0" y="0"/>
            <a:chExt cx="10047513" cy="7315200"/>
          </a:xfrm>
        </p:grpSpPr>
        <p:sp>
          <p:nvSpPr>
            <p:cNvPr id="8" name="Rectangle 7">
              <a:extLst>
                <a:ext uri="{FF2B5EF4-FFF2-40B4-BE49-F238E27FC236}">
                  <a16:creationId xmlns:a16="http://schemas.microsoft.com/office/drawing/2014/main" id="{37583DEB-4093-2C46-97A9-CC9C02010846}"/>
                </a:ext>
              </a:extLst>
            </p:cNvPr>
            <p:cNvSpPr/>
            <p:nvPr userDrawn="1"/>
          </p:nvSpPr>
          <p:spPr>
            <a:xfrm>
              <a:off x="0" y="0"/>
              <a:ext cx="10047513" cy="7315200"/>
            </a:xfrm>
            <a:prstGeom prst="rect">
              <a:avLst/>
            </a:prstGeom>
            <a:solidFill>
              <a:schemeClr val="tx2">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9" name="Round Diagonal Corner Rectangle 8">
              <a:extLst>
                <a:ext uri="{FF2B5EF4-FFF2-40B4-BE49-F238E27FC236}">
                  <a16:creationId xmlns:a16="http://schemas.microsoft.com/office/drawing/2014/main" id="{B55BACEF-3AAF-BA49-AA4F-86169B09C31D}"/>
                </a:ext>
              </a:extLst>
            </p:cNvPr>
            <p:cNvSpPr/>
            <p:nvPr userDrawn="1"/>
          </p:nvSpPr>
          <p:spPr>
            <a:xfrm>
              <a:off x="914401" y="1096049"/>
              <a:ext cx="8229599" cy="5123102"/>
            </a:xfrm>
            <a:prstGeom prst="round2Diag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grpSp>
      <p:sp>
        <p:nvSpPr>
          <p:cNvPr id="5" name="Title 1"/>
          <p:cNvSpPr>
            <a:spLocks noGrp="1"/>
          </p:cNvSpPr>
          <p:nvPr>
            <p:ph type="ctrTitle"/>
          </p:nvPr>
        </p:nvSpPr>
        <p:spPr>
          <a:xfrm>
            <a:off x="1961127" y="1086199"/>
            <a:ext cx="8269743" cy="2313100"/>
          </a:xfrm>
          <a:prstGeom prst="rect">
            <a:avLst/>
          </a:prstGeom>
        </p:spPr>
        <p:txBody>
          <a:bodyPr anchor="b" anchorCtr="0"/>
          <a:lstStyle>
            <a:lvl1pPr algn="ctr">
              <a:defRPr sz="4271">
                <a:solidFill>
                  <a:schemeClr val="bg2"/>
                </a:solidFill>
              </a:defRPr>
            </a:lvl1pPr>
          </a:lstStyle>
          <a:p>
            <a:r>
              <a:rPr lang="en-US"/>
              <a:t>Click to edit Master title style</a:t>
            </a:r>
            <a:endParaRPr lang="en-US" dirty="0"/>
          </a:p>
        </p:txBody>
      </p:sp>
      <p:sp>
        <p:nvSpPr>
          <p:cNvPr id="7" name="Subtitle 2"/>
          <p:cNvSpPr>
            <a:spLocks noGrp="1"/>
          </p:cNvSpPr>
          <p:nvPr>
            <p:ph type="subTitle" idx="1"/>
          </p:nvPr>
        </p:nvSpPr>
        <p:spPr>
          <a:xfrm>
            <a:off x="2704833" y="3598963"/>
            <a:ext cx="6782330" cy="1655762"/>
          </a:xfrm>
          <a:prstGeom prst="rect">
            <a:avLst/>
          </a:prstGeom>
        </p:spPr>
        <p:txBody>
          <a:bodyPr/>
          <a:lstStyle>
            <a:lvl1pPr marL="0" indent="0" algn="ctr">
              <a:buNone/>
              <a:defRPr sz="2330" cap="none" baseline="0">
                <a:solidFill>
                  <a:schemeClr val="tx1"/>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7AEDE027-6296-984D-8BFC-242BF2471A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27339" y="4715438"/>
            <a:ext cx="2137327" cy="465701"/>
          </a:xfrm>
          <a:prstGeom prst="rect">
            <a:avLst/>
          </a:prstGeom>
        </p:spPr>
      </p:pic>
    </p:spTree>
    <p:extLst>
      <p:ext uri="{BB962C8B-B14F-4D97-AF65-F5344CB8AC3E}">
        <p14:creationId xmlns:p14="http://schemas.microsoft.com/office/powerpoint/2010/main" val="104906419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Option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AE335A-5898-084C-BC09-373B1DAF9EF2}"/>
              </a:ext>
            </a:extLst>
          </p:cNvPr>
          <p:cNvGrpSpPr/>
          <p:nvPr userDrawn="1"/>
        </p:nvGrpSpPr>
        <p:grpSpPr>
          <a:xfrm>
            <a:off x="6941" y="0"/>
            <a:ext cx="12178119" cy="6858000"/>
            <a:chOff x="0" y="0"/>
            <a:chExt cx="10047513" cy="7315200"/>
          </a:xfrm>
        </p:grpSpPr>
        <p:sp>
          <p:nvSpPr>
            <p:cNvPr id="8" name="Rectangle 7">
              <a:extLst>
                <a:ext uri="{FF2B5EF4-FFF2-40B4-BE49-F238E27FC236}">
                  <a16:creationId xmlns:a16="http://schemas.microsoft.com/office/drawing/2014/main" id="{37583DEB-4093-2C46-97A9-CC9C02010846}"/>
                </a:ext>
              </a:extLst>
            </p:cNvPr>
            <p:cNvSpPr/>
            <p:nvPr userDrawn="1"/>
          </p:nvSpPr>
          <p:spPr>
            <a:xfrm>
              <a:off x="0" y="0"/>
              <a:ext cx="10047513" cy="7315200"/>
            </a:xfrm>
            <a:prstGeom prst="rect">
              <a:avLst/>
            </a:prstGeom>
            <a:solidFill>
              <a:schemeClr val="accent6">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dirty="0"/>
            </a:p>
          </p:txBody>
        </p:sp>
        <p:sp>
          <p:nvSpPr>
            <p:cNvPr id="9" name="Round Diagonal Corner Rectangle 8">
              <a:extLst>
                <a:ext uri="{FF2B5EF4-FFF2-40B4-BE49-F238E27FC236}">
                  <a16:creationId xmlns:a16="http://schemas.microsoft.com/office/drawing/2014/main" id="{B55BACEF-3AAF-BA49-AA4F-86169B09C31D}"/>
                </a:ext>
              </a:extLst>
            </p:cNvPr>
            <p:cNvSpPr/>
            <p:nvPr userDrawn="1"/>
          </p:nvSpPr>
          <p:spPr>
            <a:xfrm>
              <a:off x="914401" y="1096049"/>
              <a:ext cx="8229599" cy="5123102"/>
            </a:xfrm>
            <a:prstGeom prst="round2Diag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7"/>
            </a:p>
          </p:txBody>
        </p:sp>
      </p:grpSp>
      <p:sp>
        <p:nvSpPr>
          <p:cNvPr id="5" name="Title 1"/>
          <p:cNvSpPr>
            <a:spLocks noGrp="1"/>
          </p:cNvSpPr>
          <p:nvPr>
            <p:ph type="ctrTitle"/>
          </p:nvPr>
        </p:nvSpPr>
        <p:spPr>
          <a:xfrm>
            <a:off x="1961127" y="1086199"/>
            <a:ext cx="8269743" cy="2313100"/>
          </a:xfrm>
          <a:prstGeom prst="rect">
            <a:avLst/>
          </a:prstGeom>
        </p:spPr>
        <p:txBody>
          <a:bodyPr anchor="b" anchorCtr="0"/>
          <a:lstStyle>
            <a:lvl1pPr algn="ctr">
              <a:defRPr sz="4271">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2704833" y="3598963"/>
            <a:ext cx="6782330" cy="1655762"/>
          </a:xfrm>
          <a:prstGeom prst="rect">
            <a:avLst/>
          </a:prstGeom>
        </p:spPr>
        <p:txBody>
          <a:bodyPr/>
          <a:lstStyle>
            <a:lvl1pPr marL="0" indent="0" algn="ctr">
              <a:buNone/>
              <a:defRPr sz="2330" cap="none" baseline="0">
                <a:solidFill>
                  <a:schemeClr val="tx1"/>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7AEDE027-6296-984D-8BFC-242BF2471A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27341" y="4715438"/>
            <a:ext cx="2137321" cy="465701"/>
          </a:xfrm>
          <a:prstGeom prst="rect">
            <a:avLst/>
          </a:prstGeom>
        </p:spPr>
      </p:pic>
    </p:spTree>
    <p:extLst>
      <p:ext uri="{BB962C8B-B14F-4D97-AF65-F5344CB8AC3E}">
        <p14:creationId xmlns:p14="http://schemas.microsoft.com/office/powerpoint/2010/main" val="40226231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953796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Slide Option 1">
    <p:spTree>
      <p:nvGrpSpPr>
        <p:cNvPr id="1" name=""/>
        <p:cNvGrpSpPr/>
        <p:nvPr/>
      </p:nvGrpSpPr>
      <p:grpSpPr>
        <a:xfrm>
          <a:off x="0" y="0"/>
          <a:ext cx="0" cy="0"/>
          <a:chOff x="0" y="0"/>
          <a:chExt cx="0" cy="0"/>
        </a:xfrm>
      </p:grpSpPr>
      <p:sp>
        <p:nvSpPr>
          <p:cNvPr id="5" name="Rectangle 4"/>
          <p:cNvSpPr/>
          <p:nvPr userDrawn="1"/>
        </p:nvSpPr>
        <p:spPr>
          <a:xfrm>
            <a:off x="1119266" y="1"/>
            <a:ext cx="11072735"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BC8AEE7E-FAD4-4EE3-9D98-D5CFF485C706}" type="slidenum">
              <a:rPr lang="en-US" smtClean="0"/>
              <a:pPr/>
              <a:t>‹#›</a:t>
            </a:fld>
            <a:endParaRPr lang="en-US"/>
          </a:p>
        </p:txBody>
      </p:sp>
      <p:sp>
        <p:nvSpPr>
          <p:cNvPr id="9" name="Title 1">
            <a:extLst>
              <a:ext uri="{FF2B5EF4-FFF2-40B4-BE49-F238E27FC236}">
                <a16:creationId xmlns:a16="http://schemas.microsoft.com/office/drawing/2014/main" id="{9E2E1DCA-4FAB-8342-ACCE-DB17553BE3E4}"/>
              </a:ext>
            </a:extLst>
          </p:cNvPr>
          <p:cNvSpPr>
            <a:spLocks noGrp="1"/>
          </p:cNvSpPr>
          <p:nvPr>
            <p:ph type="title"/>
          </p:nvPr>
        </p:nvSpPr>
        <p:spPr>
          <a:xfrm>
            <a:off x="352555" y="216414"/>
            <a:ext cx="10086851" cy="822960"/>
          </a:xfrm>
          <a:prstGeom prst="rect">
            <a:avLst/>
          </a:prstGeom>
        </p:spPr>
        <p:txBody>
          <a:bodyPr anchor="b"/>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0655728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8AEE7E-FAD4-4EE3-9D98-D5CFF485C706}" type="slidenum">
              <a:rPr lang="en-US" smtClean="0"/>
              <a:t>‹#›</a:t>
            </a:fld>
            <a:endParaRPr lang="en-US"/>
          </a:p>
        </p:txBody>
      </p:sp>
      <p:sp>
        <p:nvSpPr>
          <p:cNvPr id="6" name="Title 1">
            <a:extLst>
              <a:ext uri="{FF2B5EF4-FFF2-40B4-BE49-F238E27FC236}">
                <a16:creationId xmlns:a16="http://schemas.microsoft.com/office/drawing/2014/main" id="{1855090D-A92D-9744-88BE-94E3178A192C}"/>
              </a:ext>
            </a:extLst>
          </p:cNvPr>
          <p:cNvSpPr>
            <a:spLocks noGrp="1"/>
          </p:cNvSpPr>
          <p:nvPr>
            <p:ph type="title"/>
          </p:nvPr>
        </p:nvSpPr>
        <p:spPr>
          <a:xfrm>
            <a:off x="352555" y="216414"/>
            <a:ext cx="10086851" cy="822960"/>
          </a:xfrm>
          <a:prstGeom prst="rect">
            <a:avLst/>
          </a:prstGeom>
        </p:spPr>
        <p:txBody>
          <a:bodyPr anchor="b"/>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1627475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554" y="1146950"/>
            <a:ext cx="11052048" cy="4351338"/>
          </a:xfrm>
          <a:prstGeom prst="rect">
            <a:avLst/>
          </a:prstGeom>
        </p:spPr>
        <p:txBody>
          <a:bodyPr/>
          <a:lstStyle>
            <a:lvl1pPr>
              <a:buClr>
                <a:schemeClr val="tx2"/>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AEE7E-FAD4-4EE3-9D98-D5CFF485C706}" type="slidenum">
              <a:rPr lang="en-US" smtClean="0"/>
              <a:t>‹#›</a:t>
            </a:fld>
            <a:endParaRPr lang="en-US"/>
          </a:p>
        </p:txBody>
      </p:sp>
      <p:sp>
        <p:nvSpPr>
          <p:cNvPr id="7" name="Title 1">
            <a:extLst>
              <a:ext uri="{FF2B5EF4-FFF2-40B4-BE49-F238E27FC236}">
                <a16:creationId xmlns:a16="http://schemas.microsoft.com/office/drawing/2014/main" id="{A3A2A3C9-568E-C842-9E04-9F653E716440}"/>
              </a:ext>
            </a:extLst>
          </p:cNvPr>
          <p:cNvSpPr>
            <a:spLocks noGrp="1"/>
          </p:cNvSpPr>
          <p:nvPr>
            <p:ph type="title"/>
          </p:nvPr>
        </p:nvSpPr>
        <p:spPr>
          <a:xfrm>
            <a:off x="352555" y="216414"/>
            <a:ext cx="10086851" cy="822960"/>
          </a:xfrm>
          <a:prstGeom prst="rect">
            <a:avLst/>
          </a:prstGeom>
        </p:spPr>
        <p:txBody>
          <a:bodyPr anchor="b"/>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5024471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V2">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554" y="1146950"/>
            <a:ext cx="11052048"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AEE7E-FAD4-4EE3-9D98-D5CFF485C706}" type="slidenum">
              <a:rPr lang="en-US" smtClean="0"/>
              <a:t>‹#›</a:t>
            </a:fld>
            <a:endParaRPr lang="en-US"/>
          </a:p>
        </p:txBody>
      </p:sp>
      <p:sp>
        <p:nvSpPr>
          <p:cNvPr id="8" name="Title 1">
            <a:extLst>
              <a:ext uri="{FF2B5EF4-FFF2-40B4-BE49-F238E27FC236}">
                <a16:creationId xmlns:a16="http://schemas.microsoft.com/office/drawing/2014/main" id="{2BF5477E-C4A2-384D-9453-24F15D88462B}"/>
              </a:ext>
            </a:extLst>
          </p:cNvPr>
          <p:cNvSpPr>
            <a:spLocks noGrp="1"/>
          </p:cNvSpPr>
          <p:nvPr>
            <p:ph type="title"/>
          </p:nvPr>
        </p:nvSpPr>
        <p:spPr>
          <a:xfrm>
            <a:off x="352555" y="216414"/>
            <a:ext cx="10086851" cy="822960"/>
          </a:xfrm>
          <a:prstGeom prst="rect">
            <a:avLst/>
          </a:prstGeom>
        </p:spPr>
        <p:txBody>
          <a:bodyPr anchor="b"/>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0729723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AEE7E-FAD4-4EE3-9D98-D5CFF485C706}" type="slidenum">
              <a:rPr lang="en-US" smtClean="0"/>
              <a:t>‹#›</a:t>
            </a:fld>
            <a:endParaRPr lang="en-US"/>
          </a:p>
        </p:txBody>
      </p:sp>
      <p:sp>
        <p:nvSpPr>
          <p:cNvPr id="9" name="Content Placeholder 2"/>
          <p:cNvSpPr>
            <a:spLocks noGrp="1"/>
          </p:cNvSpPr>
          <p:nvPr>
            <p:ph sz="half" idx="1"/>
          </p:nvPr>
        </p:nvSpPr>
        <p:spPr>
          <a:xfrm>
            <a:off x="352556" y="1146950"/>
            <a:ext cx="5262183"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37709" y="1146950"/>
            <a:ext cx="5492818"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A361DF7-C49C-5D42-9FCD-C856ABC83D83}"/>
              </a:ext>
            </a:extLst>
          </p:cNvPr>
          <p:cNvSpPr>
            <a:spLocks noGrp="1"/>
          </p:cNvSpPr>
          <p:nvPr>
            <p:ph type="title"/>
          </p:nvPr>
        </p:nvSpPr>
        <p:spPr>
          <a:xfrm>
            <a:off x="352555" y="216414"/>
            <a:ext cx="10086851" cy="822960"/>
          </a:xfrm>
          <a:prstGeom prst="rect">
            <a:avLst/>
          </a:prstGeom>
        </p:spPr>
        <p:txBody>
          <a:bodyPr anchor="b"/>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5902795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447800" y="2708033"/>
            <a:ext cx="6235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1447800" y="4383635"/>
            <a:ext cx="6235600" cy="5116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1800"/>
              <a:buNone/>
              <a:defRPr>
                <a:solidFill>
                  <a:schemeClr val="dk2"/>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endParaRPr/>
          </a:p>
        </p:txBody>
      </p:sp>
      <p:sp>
        <p:nvSpPr>
          <p:cNvPr id="15" name="Google Shape;15;p3"/>
          <p:cNvSpPr/>
          <p:nvPr/>
        </p:nvSpPr>
        <p:spPr>
          <a:xfrm rot="5400000">
            <a:off x="-404500" y="2889207"/>
            <a:ext cx="1888400" cy="1079600"/>
          </a:xfrm>
          <a:prstGeom prst="triangle">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142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0"/>
          <p:cNvSpPr/>
          <p:nvPr/>
        </p:nvSpPr>
        <p:spPr>
          <a:xfrm flipH="1">
            <a:off x="11582400" y="6233133"/>
            <a:ext cx="624800" cy="6248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sldNum" idx="12"/>
          </p:nvPr>
        </p:nvSpPr>
        <p:spPr>
          <a:xfrm>
            <a:off x="11532033" y="6182333"/>
            <a:ext cx="6092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2950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4F3D-A7EF-1A46-878A-68DB59828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6A283-C7B8-FB4C-BB6C-229357B90F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B88B7-A767-EB48-849B-F3DD4C8FE0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A9C286-8863-CC46-803A-22899F115324}"/>
              </a:ext>
            </a:extLst>
          </p:cNvPr>
          <p:cNvSpPr>
            <a:spLocks noGrp="1"/>
          </p:cNvSpPr>
          <p:nvPr>
            <p:ph type="ftr" sz="quarter" idx="11"/>
          </p:nvPr>
        </p:nvSpPr>
        <p:spPr/>
        <p:txBody>
          <a:bodyPr/>
          <a:lstStyle/>
          <a:p>
            <a:r>
              <a:rPr lang="en-US"/>
              <a:t>BUSINESS ENGAGEMENT DIVISION</a:t>
            </a:r>
          </a:p>
        </p:txBody>
      </p:sp>
      <p:sp>
        <p:nvSpPr>
          <p:cNvPr id="6" name="Slide Number Placeholder 5">
            <a:extLst>
              <a:ext uri="{FF2B5EF4-FFF2-40B4-BE49-F238E27FC236}">
                <a16:creationId xmlns:a16="http://schemas.microsoft.com/office/drawing/2014/main" id="{ACB4E708-D8DA-4841-823C-EA3E67B3CFE0}"/>
              </a:ext>
            </a:extLst>
          </p:cNvPr>
          <p:cNvSpPr>
            <a:spLocks noGrp="1"/>
          </p:cNvSpPr>
          <p:nvPr>
            <p:ph type="sldNum" sz="quarter" idx="12"/>
          </p:nvPr>
        </p:nvSpPr>
        <p:spPr/>
        <p:txBody>
          <a:bodyPr/>
          <a:lstStyle/>
          <a:p>
            <a:fld id="{8B4C6679-6319-C949-9061-91B4020E15F4}" type="slidenum">
              <a:rPr lang="en-US" smtClean="0"/>
              <a:t>‹#›</a:t>
            </a:fld>
            <a:endParaRPr lang="en-US"/>
          </a:p>
        </p:txBody>
      </p:sp>
    </p:spTree>
    <p:extLst>
      <p:ext uri="{BB962C8B-B14F-4D97-AF65-F5344CB8AC3E}">
        <p14:creationId xmlns:p14="http://schemas.microsoft.com/office/powerpoint/2010/main" val="10475129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a:t>BUSINESS ENGAGEMENT DIVISION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1"/>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9" y="2705426"/>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136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lvl1pPr>
          </a:lstStyle>
          <a:p>
            <a:endParaRPr lang="en-US"/>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053115" y="6356351"/>
            <a:ext cx="2188029" cy="365125"/>
          </a:xfrm>
        </p:spPr>
        <p:txBody>
          <a:bodyPr/>
          <a:lstStyle>
            <a:lvl1pPr algn="r">
              <a:defRPr sz="1000"/>
            </a:lvl1pPr>
          </a:lstStyle>
          <a:p>
            <a:r>
              <a:rPr lang="en-US"/>
              <a:t>BUSINESS ENGAGEMENT DIVISION</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7" y="1"/>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7"/>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7" y="2551821"/>
            <a:ext cx="4413068" cy="3539265"/>
          </a:xfrm>
        </p:spPr>
        <p:txBody>
          <a:bodyPr>
            <a:normAutofit/>
          </a:bodyPr>
          <a:lstStyle>
            <a:lvl1pPr marL="342891" indent="-342891"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1" y="0"/>
            <a:ext cx="5730659"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30386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14947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1285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39752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Pale Blue">
    <p:spTree>
      <p:nvGrpSpPr>
        <p:cNvPr id="1" name=""/>
        <p:cNvGrpSpPr/>
        <p:nvPr/>
      </p:nvGrpSpPr>
      <p:grpSpPr>
        <a:xfrm>
          <a:off x="0" y="0"/>
          <a:ext cx="0" cy="0"/>
          <a:chOff x="0" y="0"/>
          <a:chExt cx="0" cy="0"/>
        </a:xfrm>
      </p:grpSpPr>
      <p:pic>
        <p:nvPicPr>
          <p:cNvPr id="11" name="Picture 10" descr="A blue and yellow cross on a black background&#10;&#10;Description automatically generated">
            <a:extLst>
              <a:ext uri="{FF2B5EF4-FFF2-40B4-BE49-F238E27FC236}">
                <a16:creationId xmlns:a16="http://schemas.microsoft.com/office/drawing/2014/main" id="{A76A8BD6-DF4D-9EFE-E1A4-BB4188D7DA6A}"/>
              </a:ext>
            </a:extLst>
          </p:cNvPr>
          <p:cNvPicPr>
            <a:picLocks noChangeAspect="1"/>
          </p:cNvPicPr>
          <p:nvPr userDrawn="1"/>
        </p:nvPicPr>
        <p:blipFill>
          <a:blip r:embed="rId4"/>
          <a:stretch>
            <a:fillRect/>
          </a:stretch>
        </p:blipFill>
        <p:spPr>
          <a:xfrm>
            <a:off x="3781044" y="6086041"/>
            <a:ext cx="4629912" cy="512064"/>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9"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7" name="Freeform 6">
            <a:extLst>
              <a:ext uri="{FF2B5EF4-FFF2-40B4-BE49-F238E27FC236}">
                <a16:creationId xmlns:a16="http://schemas.microsoft.com/office/drawing/2014/main" id="{F0C9C865-BDD6-E14B-9688-5C664AC97E93}"/>
              </a:ext>
            </a:extLst>
          </p:cNvPr>
          <p:cNvSpPr/>
          <p:nvPr/>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solidFill>
            <a:schemeClr val="bg2"/>
          </a:solidFill>
          <a:ln w="9514"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039112"/>
            <a:ext cx="11277600" cy="1567689"/>
          </a:xfrm>
        </p:spPr>
        <p:txBody>
          <a:bodyPr vert="horz" anchor="t"/>
          <a:lstStyle>
            <a:lvl1pPr algn="ctr">
              <a:defRPr sz="5200"/>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840480"/>
            <a:ext cx="11277600" cy="626364"/>
          </a:xfrm>
        </p:spPr>
        <p:txBody>
          <a:bodyPr/>
          <a:lstStyle>
            <a:lvl1pPr marL="0" indent="0" algn="ctr">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0D98103F-82A1-7DFF-DFF0-FEA23BFB5557}"/>
              </a:ext>
            </a:extLst>
          </p:cNvPr>
          <p:cNvSpPr/>
          <p:nvPr userDrawn="1"/>
        </p:nvSpPr>
        <p:spPr>
          <a:xfrm>
            <a:off x="457200" y="431799"/>
            <a:ext cx="11277600" cy="215444"/>
          </a:xfrm>
          <a:prstGeom prst="rect">
            <a:avLst/>
          </a:prstGeom>
        </p:spPr>
        <p:txBody>
          <a:bodyPr wrap="square" lIns="0" tIns="0" rIns="0" bIns="0">
            <a:spAutoFit/>
          </a:bodyPr>
          <a:lstStyle/>
          <a:p>
            <a:pPr algn="ctr"/>
            <a:r>
              <a:rPr lang="en-US" sz="1400" b="0" i="0" dirty="0">
                <a:solidFill>
                  <a:schemeClr val="accent2"/>
                </a:solidFill>
                <a:effectLst/>
                <a:latin typeface="Elevance Sans Semibold" pitchFamily="2" charset="77"/>
                <a:ea typeface="Calibri" panose="020F0502020204030204" pitchFamily="34" charset="0"/>
                <a:cs typeface="Arial" panose="020B0604020202020204" pitchFamily="34" charset="0"/>
              </a:rPr>
              <a:t>Iowa | Medicaid</a:t>
            </a:r>
            <a:r>
              <a:rPr lang="en-US" sz="1400" b="0" i="0" dirty="0">
                <a:solidFill>
                  <a:schemeClr val="accent2"/>
                </a:solidFill>
                <a:effectLst/>
                <a:latin typeface="Elevance Sans Semibold" pitchFamily="2" charset="77"/>
                <a:cs typeface="Arial" panose="020B0604020202020204" pitchFamily="34" charset="0"/>
              </a:rPr>
              <a:t> </a:t>
            </a:r>
            <a:endParaRPr lang="en-US" sz="1400" b="0" i="0" dirty="0">
              <a:solidFill>
                <a:schemeClr val="accent2"/>
              </a:solidFill>
              <a:latin typeface="Elevance Sans Semibold" pitchFamily="2" charset="77"/>
              <a:cs typeface="Arial" panose="020B0604020202020204" pitchFamily="34" charset="0"/>
            </a:endParaRPr>
          </a:p>
        </p:txBody>
      </p:sp>
    </p:spTree>
    <p:extLst>
      <p:ext uri="{BB962C8B-B14F-4D97-AF65-F5344CB8AC3E}">
        <p14:creationId xmlns:p14="http://schemas.microsoft.com/office/powerpoint/2010/main" val="332679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Navy">
    <p:spTree>
      <p:nvGrpSpPr>
        <p:cNvPr id="1" name=""/>
        <p:cNvGrpSpPr/>
        <p:nvPr/>
      </p:nvGrpSpPr>
      <p:grpSpPr>
        <a:xfrm>
          <a:off x="0" y="0"/>
          <a:ext cx="0" cy="0"/>
          <a:chOff x="0" y="0"/>
          <a:chExt cx="0" cy="0"/>
        </a:xfrm>
      </p:grpSpPr>
      <p:pic>
        <p:nvPicPr>
          <p:cNvPr id="5" name="Picture 4" descr="A blue and yellow cross on a black background&#10;&#10;Description automatically generated">
            <a:extLst>
              <a:ext uri="{FF2B5EF4-FFF2-40B4-BE49-F238E27FC236}">
                <a16:creationId xmlns:a16="http://schemas.microsoft.com/office/drawing/2014/main" id="{86ADF1EF-C8AB-B475-B6BA-CCBD3AD03482}"/>
              </a:ext>
            </a:extLst>
          </p:cNvPr>
          <p:cNvPicPr>
            <a:picLocks noChangeAspect="1"/>
          </p:cNvPicPr>
          <p:nvPr userDrawn="1"/>
        </p:nvPicPr>
        <p:blipFill>
          <a:blip r:embed="rId4"/>
          <a:stretch>
            <a:fillRect/>
          </a:stretch>
        </p:blipFill>
        <p:spPr>
          <a:xfrm>
            <a:off x="3781044" y="6086041"/>
            <a:ext cx="4629912" cy="512064"/>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03"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3" name="Freeform 12">
            <a:extLst>
              <a:ext uri="{FF2B5EF4-FFF2-40B4-BE49-F238E27FC236}">
                <a16:creationId xmlns:a16="http://schemas.microsoft.com/office/drawing/2014/main" id="{2ADD44A2-4620-954D-85A3-E7286994BB79}"/>
              </a:ext>
            </a:extLst>
          </p:cNvPr>
          <p:cNvSpPr/>
          <p:nvPr/>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solidFill>
            <a:schemeClr val="tx1"/>
          </a:solidFill>
          <a:ln w="9514"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039112"/>
            <a:ext cx="11277599" cy="1567689"/>
          </a:xfrm>
        </p:spPr>
        <p:txBody>
          <a:bodyPr vert="horz" anchor="t"/>
          <a:lstStyle>
            <a:lvl1pPr algn="ctr">
              <a:defRPr sz="520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840480"/>
            <a:ext cx="11212286" cy="626364"/>
          </a:xfrm>
        </p:spPr>
        <p:txBody>
          <a:bodyPr/>
          <a:lstStyle>
            <a:lvl1pPr marL="0" indent="0" algn="ctr">
              <a:spcBef>
                <a:spcPts val="0"/>
              </a:spcBef>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3098A330-CFEC-F6B0-D396-655D050121AC}"/>
              </a:ext>
            </a:extLst>
          </p:cNvPr>
          <p:cNvSpPr/>
          <p:nvPr userDrawn="1"/>
        </p:nvSpPr>
        <p:spPr>
          <a:xfrm>
            <a:off x="457200" y="431799"/>
            <a:ext cx="11277600" cy="215444"/>
          </a:xfrm>
          <a:prstGeom prst="rect">
            <a:avLst/>
          </a:prstGeom>
        </p:spPr>
        <p:txBody>
          <a:bodyPr wrap="square" lIns="0" tIns="0" rIns="0" bIns="0">
            <a:spAutoFit/>
          </a:bodyPr>
          <a:lstStyle/>
          <a:p>
            <a:pPr algn="ctr"/>
            <a:r>
              <a:rPr lang="en-US" sz="1400" b="0" i="0" dirty="0">
                <a:solidFill>
                  <a:schemeClr val="bg1"/>
                </a:solidFill>
                <a:effectLst/>
                <a:latin typeface="Elevance Sans Semibold" pitchFamily="2" charset="77"/>
                <a:ea typeface="Calibri" panose="020F0502020204030204" pitchFamily="34" charset="0"/>
                <a:cs typeface="Arial" panose="020B0604020202020204" pitchFamily="34" charset="0"/>
              </a:rPr>
              <a:t>Maryland | Medicaid</a:t>
            </a:r>
            <a:r>
              <a:rPr lang="en-US" sz="1400" b="0" i="0" dirty="0">
                <a:solidFill>
                  <a:schemeClr val="bg1"/>
                </a:solidFill>
                <a:effectLst/>
                <a:latin typeface="Elevance Sans Semibold" pitchFamily="2" charset="77"/>
                <a:cs typeface="Arial" panose="020B0604020202020204" pitchFamily="34" charset="0"/>
              </a:rPr>
              <a:t> </a:t>
            </a:r>
            <a:endParaRPr lang="en-US" sz="1400" b="0" i="0" dirty="0">
              <a:solidFill>
                <a:schemeClr val="bg1"/>
              </a:solidFill>
              <a:latin typeface="Elevance Sans Semibold" pitchFamily="2" charset="77"/>
              <a:cs typeface="Arial" panose="020B0604020202020204" pitchFamily="34" charset="0"/>
            </a:endParaRPr>
          </a:p>
        </p:txBody>
      </p:sp>
    </p:spTree>
    <p:extLst>
      <p:ext uri="{BB962C8B-B14F-4D97-AF65-F5344CB8AC3E}">
        <p14:creationId xmlns:p14="http://schemas.microsoft.com/office/powerpoint/2010/main" val="390549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a:stretch>
          </a:blipFill>
          <a:ln w="9514" cap="flat">
            <a:noFill/>
            <a:prstDash val="solid"/>
            <a:miter/>
          </a:ln>
        </p:spPr>
        <p:txBody>
          <a:bodyPr wrap="square" rtlCol="0" anchor="ctr">
            <a:noAutofit/>
          </a:bodyPr>
          <a:lstStyle/>
          <a:p>
            <a:endParaRPr lang="en-US" dirty="0"/>
          </a:p>
        </p:txBody>
      </p:sp>
      <p:graphicFrame>
        <p:nvGraphicFramePr>
          <p:cNvPr id="6" name="Object 5">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127" name="think-cell Slide" r:id="rId5" imgW="7772400" imgH="10058400" progId="TCLayout.ActiveDocument.1">
                  <p:embed/>
                </p:oleObj>
              </mc:Choice>
              <mc:Fallback>
                <p:oleObj name="think-cell Slide" r:id="rId5" imgW="7772400" imgH="10058400" progId="TCLayout.ActiveDocument.1">
                  <p:embed/>
                  <p:pic>
                    <p:nvPicPr>
                      <p:cNvPr id="6" name="Object 5">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0DF8E760-2F4A-55B5-5BCB-613B78E274AE}"/>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101206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l="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151"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79785B8B-376F-3968-13D7-BC196637D3B4}"/>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27471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877633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r="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175"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68746A8F-3C09-4D64-5A60-C6E1C3F0E2A4}"/>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250767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r="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199"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C791A3DC-14DA-9212-D33E-3FCF3708A978}"/>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1882383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Slide w/IMAGE - NO SUB">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2FA6E46-4774-5B15-1D97-0F76B2FDFF04}"/>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8223"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69C5B761-57DC-C2ED-DE6A-A02F612DAB55}"/>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2135661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ST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924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DCBD3A0-2982-C86A-21BE-75B1D67590E1}"/>
              </a:ext>
            </a:extLst>
          </p:cNvPr>
          <p:cNvSpPr/>
          <p:nvPr userDrawn="1"/>
        </p:nvSpPr>
        <p:spPr>
          <a:xfrm>
            <a:off x="457200" y="5143501"/>
            <a:ext cx="11277600" cy="1397000"/>
          </a:xfrm>
          <a:prstGeom prst="rect">
            <a:avLst/>
          </a:prstGeom>
        </p:spPr>
        <p:txBody>
          <a:bodyPr wrap="square" lIns="0" tIns="0" rIns="0" bIns="0" anchor="b" anchorCtr="0">
            <a:noAutofit/>
          </a:bodyPr>
          <a:lstStyle/>
          <a:p>
            <a:pPr>
              <a:spcAft>
                <a:spcPts val="600"/>
              </a:spcAft>
              <a:tabLst>
                <a:tab pos="11136313" algn="r"/>
              </a:tabLst>
            </a:pPr>
            <a:r>
              <a:rPr lang="en-US" sz="1400" b="1" i="0" dirty="0" err="1">
                <a:solidFill>
                  <a:schemeClr val="tx1"/>
                </a:solidFill>
                <a:latin typeface="Elevance Sans Semibold" pitchFamily="2" charset="77"/>
                <a:cs typeface="Arial Narrow" panose="020B0604020202020204" pitchFamily="34" charset="0"/>
              </a:rPr>
              <a:t>provider.wellpoint.com</a:t>
            </a:r>
            <a:r>
              <a:rPr lang="en-US" sz="1400" b="1" i="0" dirty="0">
                <a:solidFill>
                  <a:schemeClr val="tx1"/>
                </a:solidFill>
                <a:latin typeface="Elevance Sans Semibold" pitchFamily="2" charset="77"/>
                <a:cs typeface="Arial Narrow" panose="020B0604020202020204" pitchFamily="34" charset="0"/>
              </a:rPr>
              <a:t>/</a:t>
            </a:r>
            <a:r>
              <a:rPr lang="en-US" sz="1400" b="1" i="0" dirty="0" err="1">
                <a:solidFill>
                  <a:schemeClr val="tx1"/>
                </a:solidFill>
                <a:latin typeface="Elevance Sans Semibold" pitchFamily="2" charset="77"/>
                <a:cs typeface="Arial Narrow" panose="020B0604020202020204" pitchFamily="34" charset="0"/>
              </a:rPr>
              <a:t>ia</a:t>
            </a:r>
            <a:endParaRPr lang="en-US" sz="1400" b="1" i="0" dirty="0">
              <a:solidFill>
                <a:schemeClr val="tx1"/>
              </a:solidFill>
              <a:latin typeface="Elevance Sans Semibold" pitchFamily="2" charset="77"/>
              <a:cs typeface="Arial Narrow" panose="020B0604020202020204" pitchFamily="34" charset="0"/>
            </a:endParaRPr>
          </a:p>
          <a:p>
            <a:pPr>
              <a:tabLst>
                <a:tab pos="11136313" algn="r"/>
              </a:tabLst>
            </a:pPr>
            <a:r>
              <a:rPr lang="en-US" sz="1200" dirty="0">
                <a:solidFill>
                  <a:srgbClr val="000000"/>
                </a:solidFill>
                <a:latin typeface="Elevance Sans Condensed" pitchFamily="2" charset="77"/>
                <a:cs typeface="Arial Narrow" panose="020B0604020202020204" pitchFamily="34" charset="0"/>
              </a:rPr>
              <a:t>Coverage provided by Wellpoint Iowa, Inc.	</a:t>
            </a:r>
          </a:p>
        </p:txBody>
      </p:sp>
      <p:pic>
        <p:nvPicPr>
          <p:cNvPr id="6" name="Picture 5" descr="A blue and yellow cross on a black background&#10;&#10;Description automatically generated">
            <a:extLst>
              <a:ext uri="{FF2B5EF4-FFF2-40B4-BE49-F238E27FC236}">
                <a16:creationId xmlns:a16="http://schemas.microsoft.com/office/drawing/2014/main" id="{840DBE8B-4AB1-B055-4500-D45BFD14CE02}"/>
              </a:ext>
            </a:extLst>
          </p:cNvPr>
          <p:cNvPicPr>
            <a:picLocks noChangeAspect="1"/>
          </p:cNvPicPr>
          <p:nvPr userDrawn="1"/>
        </p:nvPicPr>
        <p:blipFill>
          <a:blip r:embed="rId6"/>
          <a:stretch>
            <a:fillRect/>
          </a:stretch>
        </p:blipFill>
        <p:spPr>
          <a:xfrm>
            <a:off x="2334196" y="3012948"/>
            <a:ext cx="7523607" cy="832104"/>
          </a:xfrm>
          <a:prstGeom prst="rect">
            <a:avLst/>
          </a:prstGeom>
        </p:spPr>
      </p:pic>
    </p:spTree>
    <p:extLst>
      <p:ext uri="{BB962C8B-B14F-4D97-AF65-F5344CB8AC3E}">
        <p14:creationId xmlns:p14="http://schemas.microsoft.com/office/powerpoint/2010/main" val="280784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22578" y="-21836"/>
            <a:ext cx="6627468"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1084179" y="1122363"/>
            <a:ext cx="4673600" cy="2387600"/>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1084179" y="3736094"/>
            <a:ext cx="46736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1084179" y="5210527"/>
            <a:ext cx="4673600" cy="365125"/>
          </a:xfrm>
        </p:spPr>
        <p:txBody>
          <a:bodyPr/>
          <a:lstStyle>
            <a:lvl1pPr algn="l">
              <a:defRPr sz="1600" spc="0" baseline="0">
                <a:solidFill>
                  <a:schemeClr val="accent4"/>
                </a:solidFill>
              </a:defRPr>
            </a:lvl1pPr>
          </a:lstStyle>
          <a:p>
            <a:r>
              <a:rPr lang="en-US" dirty="0"/>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32469" y="-12032"/>
            <a:ext cx="1872649"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22579" y="-12032"/>
            <a:ext cx="2273968"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207495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10330" y="5734993"/>
            <a:ext cx="1605516"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10250115" y="2"/>
            <a:ext cx="1227909"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10329" y="-10632"/>
            <a:ext cx="11589185"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dirty="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3451341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1251285" y="1709740"/>
            <a:ext cx="10096167" cy="2852737"/>
          </a:xfrm>
        </p:spPr>
        <p:txBody>
          <a:bodyPr anchor="b">
            <a:normAutofit/>
          </a:bodyPr>
          <a:lstStyle>
            <a:lvl1pPr>
              <a:defRPr sz="4400">
                <a:solidFill>
                  <a:schemeClr val="accent2">
                    <a:lumMod val="40000"/>
                    <a:lumOff val="6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1251283" y="4589465"/>
            <a:ext cx="10096167"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Hexagon 2">
            <a:extLst>
              <a:ext uri="{FF2B5EF4-FFF2-40B4-BE49-F238E27FC236}">
                <a16:creationId xmlns:a16="http://schemas.microsoft.com/office/drawing/2014/main" id="{CF1A59FE-7398-D625-76B7-ED8E753E4BB7}"/>
              </a:ext>
            </a:extLst>
          </p:cNvPr>
          <p:cNvSpPr/>
          <p:nvPr userDrawn="1"/>
        </p:nvSpPr>
        <p:spPr>
          <a:xfrm>
            <a:off x="8462184" y="2"/>
            <a:ext cx="3246885"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8016965" y="-5977"/>
            <a:ext cx="3246884"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442" y="6365059"/>
            <a:ext cx="3657468" cy="316522"/>
          </a:xfrm>
          <a:prstGeom prst="rect">
            <a:avLst/>
          </a:prstGeom>
        </p:spPr>
      </p:pic>
    </p:spTree>
    <p:extLst>
      <p:ext uri="{BB962C8B-B14F-4D97-AF65-F5344CB8AC3E}">
        <p14:creationId xmlns:p14="http://schemas.microsoft.com/office/powerpoint/2010/main" val="4271464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11823032"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4130020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10509582" y="6141635"/>
            <a:ext cx="1691423"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1" y="6186951"/>
            <a:ext cx="12197292"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9117" y="6398565"/>
            <a:ext cx="3322656" cy="286534"/>
          </a:xfrm>
          <a:prstGeom prst="rect">
            <a:avLst/>
          </a:prstGeom>
        </p:spPr>
      </p:pic>
    </p:spTree>
    <p:extLst>
      <p:ext uri="{BB962C8B-B14F-4D97-AF65-F5344CB8AC3E}">
        <p14:creationId xmlns:p14="http://schemas.microsoft.com/office/powerpoint/2010/main" val="4269557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788194" y="365127"/>
            <a:ext cx="10565607"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6196879" y="2137710"/>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580367" y="3560819"/>
            <a:ext cx="1511749"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4225240" y="3560819"/>
            <a:ext cx="1511749"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6834327" y="3560819"/>
            <a:ext cx="1511748"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9467167" y="3560819"/>
            <a:ext cx="1507027"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788195" y="1804738"/>
            <a:ext cx="10615613" cy="4186989"/>
          </a:xfrm>
        </p:spPr>
        <p:txBody>
          <a:bodyPr/>
          <a:lstStyle/>
          <a:p>
            <a:endParaRPr lang="en-US" dirty="0"/>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1373612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3887612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4074148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4048420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4079365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4038600" y="6356352"/>
            <a:ext cx="41148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7658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bg>
      <p:bgRef idx="1001">
        <a:schemeClr val="bg1"/>
      </p:bgRef>
    </p:bg>
    <p:spTree>
      <p:nvGrpSpPr>
        <p:cNvPr id="1" name=""/>
        <p:cNvGrpSpPr/>
        <p:nvPr/>
      </p:nvGrpSpPr>
      <p:grpSpPr>
        <a:xfrm>
          <a:off x="0" y="0"/>
          <a:ext cx="0" cy="0"/>
          <a:chOff x="0" y="0"/>
          <a:chExt cx="0" cy="0"/>
        </a:xfrm>
      </p:grpSpPr>
      <p:pic>
        <p:nvPicPr>
          <p:cNvPr id="3" name="Picture 2" descr="Mother feeding bottle to a small baby.">
            <a:extLst>
              <a:ext uri="{FF2B5EF4-FFF2-40B4-BE49-F238E27FC236}">
                <a16:creationId xmlns:a16="http://schemas.microsoft.com/office/drawing/2014/main" id="{329BF47F-2DA1-4C6E-7F3A-6867226B88AF}"/>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t="129" r="10999" b="-130"/>
          <a:stretch/>
        </p:blipFill>
        <p:spPr>
          <a:xfrm>
            <a:off x="0" y="8879"/>
            <a:ext cx="12191973" cy="6857989"/>
          </a:xfrm>
          <a:prstGeom prst="rect">
            <a:avLst/>
          </a:prstGeom>
        </p:spPr>
      </p:pic>
      <p:sp>
        <p:nvSpPr>
          <p:cNvPr id="4" name="Title 1">
            <a:extLst>
              <a:ext uri="{FF2B5EF4-FFF2-40B4-BE49-F238E27FC236}">
                <a16:creationId xmlns:a16="http://schemas.microsoft.com/office/drawing/2014/main" id="{D4095B29-8BCF-F394-DF5D-8B4F45EE8D81}"/>
              </a:ext>
            </a:extLst>
          </p:cNvPr>
          <p:cNvSpPr txBox="1">
            <a:spLocks/>
          </p:cNvSpPr>
          <p:nvPr userDrawn="1"/>
        </p:nvSpPr>
        <p:spPr>
          <a:xfrm>
            <a:off x="841248" y="941832"/>
            <a:ext cx="10506456"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sz="4400" dirty="0">
                <a:solidFill>
                  <a:schemeClr val="tx1"/>
                </a:solidFill>
              </a:rPr>
              <a:t>Questions</a:t>
            </a:r>
          </a:p>
        </p:txBody>
      </p:sp>
      <p:pic>
        <p:nvPicPr>
          <p:cNvPr id="6" name="Graphic 5">
            <a:extLst>
              <a:ext uri="{FF2B5EF4-FFF2-40B4-BE49-F238E27FC236}">
                <a16:creationId xmlns:a16="http://schemas.microsoft.com/office/drawing/2014/main" id="{D391EA2C-E3DD-68F1-5ACE-1A3B37C0C7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118" y="5473494"/>
            <a:ext cx="5115359" cy="442675"/>
          </a:xfrm>
          <a:prstGeom prst="rect">
            <a:avLst/>
          </a:prstGeom>
        </p:spPr>
      </p:pic>
      <p:sp>
        <p:nvSpPr>
          <p:cNvPr id="10" name="Text Placeholder 9">
            <a:extLst>
              <a:ext uri="{FF2B5EF4-FFF2-40B4-BE49-F238E27FC236}">
                <a16:creationId xmlns:a16="http://schemas.microsoft.com/office/drawing/2014/main" id="{6B195CF5-222B-F114-2639-33BB88A6DDD7}"/>
              </a:ext>
            </a:extLst>
          </p:cNvPr>
          <p:cNvSpPr>
            <a:spLocks noGrp="1"/>
          </p:cNvSpPr>
          <p:nvPr>
            <p:ph type="body" sz="quarter" idx="10"/>
          </p:nvPr>
        </p:nvSpPr>
        <p:spPr>
          <a:xfrm>
            <a:off x="980018" y="3152775"/>
            <a:ext cx="10153649" cy="2057400"/>
          </a:xfrm>
        </p:spPr>
        <p:txBody>
          <a:bodyPr/>
          <a:lstStyle>
            <a:lvl1pPr marL="0" indent="0">
              <a:buNone/>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693990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65139"/>
            <a:ext cx="10363200" cy="14319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normAutofit/>
          </a:bodyPr>
          <a:lstStyle/>
          <a:p>
            <a:pPr lvl="0"/>
            <a:endParaRPr lang="en-US" noProof="0" dirty="0"/>
          </a:p>
        </p:txBody>
      </p:sp>
      <p:sp>
        <p:nvSpPr>
          <p:cNvPr id="5" name="Rectangle 34"/>
          <p:cNvSpPr>
            <a:spLocks noGrp="1" noChangeArrowheads="1"/>
          </p:cNvSpPr>
          <p:nvPr>
            <p:ph type="sldNum" sz="quarter" idx="10"/>
          </p:nvPr>
        </p:nvSpPr>
        <p:spPr/>
        <p:txBody>
          <a:bodyPr/>
          <a:lstStyle>
            <a:lvl1pPr>
              <a:defRPr/>
            </a:lvl1pPr>
          </a:lstStyle>
          <a:p>
            <a:pPr defTabSz="914400">
              <a:defRPr/>
            </a:pPr>
            <a:fld id="{47652673-188D-488D-B363-C8685F3EAB89}" type="slidenum">
              <a:rPr lang="en-US" sz="1200" smtClean="0">
                <a:solidFill>
                  <a:srgbClr val="90C226"/>
                </a:solidFill>
                <a:latin typeface="Arial"/>
              </a:rPr>
              <a:pPr defTabSz="914400">
                <a:defRPr/>
              </a:pPr>
              <a:t>‹#›</a:t>
            </a:fld>
            <a:endParaRPr lang="en-US" sz="1200" dirty="0">
              <a:solidFill>
                <a:srgbClr val="90C226"/>
              </a:solidFill>
              <a:latin typeface="Arial"/>
            </a:endParaRPr>
          </a:p>
        </p:txBody>
      </p:sp>
    </p:spTree>
    <p:extLst>
      <p:ext uri="{BB962C8B-B14F-4D97-AF65-F5344CB8AC3E}">
        <p14:creationId xmlns:p14="http://schemas.microsoft.com/office/powerpoint/2010/main" val="1770789922"/>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0185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805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964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60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r>
              <a:rPr lang="en-US"/>
              <a:t>9/8/20XX</a:t>
            </a:r>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75204800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886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8447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8801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389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348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823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771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067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614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317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4072966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775046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18952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1539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4825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445690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4401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6046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90519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0434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9053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 useBgFill="1">
        <p:nvSpPr>
          <p:cNvPr id="6" name="Rectangle 5">
            <a:extLst>
              <a:ext uri="{FF2B5EF4-FFF2-40B4-BE49-F238E27FC236}">
                <a16:creationId xmlns:a16="http://schemas.microsoft.com/office/drawing/2014/main" id="{FB10C83A-12CB-5C28-BF56-6A2C4F5ADE3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74F5D7B-1ABB-3E1B-882B-CEE670AE55B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7F88641-5099-A19F-D799-BA3E30020E1B}"/>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D0AF9D4-08E6-BCAF-F53A-635C807A08B6}"/>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E4FA96-7685-7340-EF01-D4C8811E6192}"/>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81241AB-8D90-A761-C28B-227B87FA4479}"/>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4003902-5566-D80E-DF1D-3F208F32555C}"/>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7CA95E5-15BA-46C8-F8FA-30D9F6D970D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51127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8828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842092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8637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g2ede0a8c60f_0_1083"/>
          <p:cNvGrpSpPr/>
          <p:nvPr/>
        </p:nvGrpSpPr>
        <p:grpSpPr>
          <a:xfrm>
            <a:off x="5800234" y="3807170"/>
            <a:ext cx="591423" cy="140843"/>
            <a:chOff x="4137525" y="2915950"/>
            <a:chExt cx="869100" cy="207000"/>
          </a:xfrm>
        </p:grpSpPr>
        <p:sp>
          <p:nvSpPr>
            <p:cNvPr id="11" name="Google Shape;11;g2ede0a8c60f_0_1083"/>
            <p:cNvSpPr/>
            <p:nvPr/>
          </p:nvSpPr>
          <p:spPr>
            <a:xfrm>
              <a:off x="446857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 name="Google Shape;12;g2ede0a8c60f_0_1083"/>
            <p:cNvSpPr/>
            <p:nvPr/>
          </p:nvSpPr>
          <p:spPr>
            <a:xfrm>
              <a:off x="47996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13;g2ede0a8c60f_0_1083"/>
            <p:cNvSpPr/>
            <p:nvPr/>
          </p:nvSpPr>
          <p:spPr>
            <a:xfrm>
              <a:off x="41375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 name="Google Shape;14;g2ede0a8c60f_0_1083"/>
          <p:cNvSpPr txBox="1">
            <a:spLocks noGrp="1"/>
          </p:cNvSpPr>
          <p:nvPr>
            <p:ph type="ctrTitle"/>
          </p:nvPr>
        </p:nvSpPr>
        <p:spPr>
          <a:xfrm>
            <a:off x="895010" y="1321067"/>
            <a:ext cx="10401900" cy="23067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5" name="Google Shape;15;g2ede0a8c60f_0_1083"/>
          <p:cNvSpPr txBox="1">
            <a:spLocks noGrp="1"/>
          </p:cNvSpPr>
          <p:nvPr>
            <p:ph type="subTitle" idx="1"/>
          </p:nvPr>
        </p:nvSpPr>
        <p:spPr>
          <a:xfrm>
            <a:off x="895000" y="4233168"/>
            <a:ext cx="104019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g2ede0a8c60f_0_108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3610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g2ede0a8c60f_0_1091"/>
          <p:cNvSpPr txBox="1">
            <a:spLocks noGrp="1"/>
          </p:cNvSpPr>
          <p:nvPr>
            <p:ph type="title"/>
          </p:nvPr>
        </p:nvSpPr>
        <p:spPr>
          <a:xfrm>
            <a:off x="895000" y="2855000"/>
            <a:ext cx="10469700" cy="1148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g2ede0a8c60f_0_1091"/>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709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g2ede0a8c60f_0_10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2" name="Google Shape;22;g2ede0a8c60f_0_109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g2ede0a8c60f_0_109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7377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g2ede0a8c60f_0_109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6" name="Google Shape;26;g2ede0a8c60f_0_109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2ede0a8c60f_0_109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2ede0a8c60f_0_109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0349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g2ede0a8c60f_0_110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1" name="Google Shape;31;g2ede0a8c60f_0_110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749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g2ede0a8c60f_0_1106"/>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ede0a8c60f_0_1106"/>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g2ede0a8c60f_0_1106"/>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6429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g2ede0a8c60f_0_1110"/>
          <p:cNvSpPr txBox="1">
            <a:spLocks noGrp="1"/>
          </p:cNvSpPr>
          <p:nvPr>
            <p:ph type="title"/>
          </p:nvPr>
        </p:nvSpPr>
        <p:spPr>
          <a:xfrm>
            <a:off x="653667" y="701800"/>
            <a:ext cx="8302800" cy="545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38" name="Google Shape;38;g2ede0a8c60f_0_111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680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9/8/20XX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88890358"/>
      </p:ext>
    </p:extLst>
  </p:cSld>
  <p:clrMapOvr>
    <a:masterClrMapping/>
  </p:clrMapOvr>
  <p:hf sldNum="0" hdr="0" ftr="0" dt="0"/>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g2ede0a8c60f_0_1113"/>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1" name="Google Shape;41;g2ede0a8c60f_0_1113"/>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g2ede0a8c60f_0_1113"/>
          <p:cNvSpPr txBox="1">
            <a:spLocks noGrp="1"/>
          </p:cNvSpPr>
          <p:nvPr>
            <p:ph type="title"/>
          </p:nvPr>
        </p:nvSpPr>
        <p:spPr>
          <a:xfrm>
            <a:off x="354000" y="1441867"/>
            <a:ext cx="5393700" cy="22803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g2ede0a8c60f_0_1113"/>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4" name="Google Shape;44;g2ede0a8c60f_0_1113"/>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0"/>
              </a:spcBef>
              <a:spcAft>
                <a:spcPts val="0"/>
              </a:spcAft>
              <a:buClr>
                <a:schemeClr val="lt1"/>
              </a:buClr>
              <a:buSzPts val="1900"/>
              <a:buChar char="○"/>
              <a:defRPr>
                <a:solidFill>
                  <a:schemeClr val="lt1"/>
                </a:solidFill>
              </a:defRPr>
            </a:lvl2pPr>
            <a:lvl3pPr marL="1371600" lvl="2" indent="-349250">
              <a:spcBef>
                <a:spcPts val="0"/>
              </a:spcBef>
              <a:spcAft>
                <a:spcPts val="0"/>
              </a:spcAft>
              <a:buClr>
                <a:schemeClr val="lt1"/>
              </a:buClr>
              <a:buSzPts val="1900"/>
              <a:buChar char="■"/>
              <a:defRPr>
                <a:solidFill>
                  <a:schemeClr val="lt1"/>
                </a:solidFill>
              </a:defRPr>
            </a:lvl3pPr>
            <a:lvl4pPr marL="1828800" lvl="3" indent="-349250">
              <a:spcBef>
                <a:spcPts val="0"/>
              </a:spcBef>
              <a:spcAft>
                <a:spcPts val="0"/>
              </a:spcAft>
              <a:buClr>
                <a:schemeClr val="lt1"/>
              </a:buClr>
              <a:buSzPts val="1900"/>
              <a:buChar char="●"/>
              <a:defRPr>
                <a:solidFill>
                  <a:schemeClr val="lt1"/>
                </a:solidFill>
              </a:defRPr>
            </a:lvl4pPr>
            <a:lvl5pPr marL="2286000" lvl="4" indent="-349250">
              <a:spcBef>
                <a:spcPts val="0"/>
              </a:spcBef>
              <a:spcAft>
                <a:spcPts val="0"/>
              </a:spcAft>
              <a:buClr>
                <a:schemeClr val="lt1"/>
              </a:buClr>
              <a:buSzPts val="1900"/>
              <a:buChar char="○"/>
              <a:defRPr>
                <a:solidFill>
                  <a:schemeClr val="lt1"/>
                </a:solidFill>
              </a:defRPr>
            </a:lvl5pPr>
            <a:lvl6pPr marL="2743200" lvl="5" indent="-349250">
              <a:spcBef>
                <a:spcPts val="0"/>
              </a:spcBef>
              <a:spcAft>
                <a:spcPts val="0"/>
              </a:spcAft>
              <a:buClr>
                <a:schemeClr val="lt1"/>
              </a:buClr>
              <a:buSzPts val="1900"/>
              <a:buChar char="■"/>
              <a:defRPr>
                <a:solidFill>
                  <a:schemeClr val="lt1"/>
                </a:solidFill>
              </a:defRPr>
            </a:lvl6pPr>
            <a:lvl7pPr marL="3200400" lvl="6" indent="-349250">
              <a:spcBef>
                <a:spcPts val="0"/>
              </a:spcBef>
              <a:spcAft>
                <a:spcPts val="0"/>
              </a:spcAft>
              <a:buClr>
                <a:schemeClr val="lt1"/>
              </a:buClr>
              <a:buSzPts val="1900"/>
              <a:buChar char="●"/>
              <a:defRPr>
                <a:solidFill>
                  <a:schemeClr val="lt1"/>
                </a:solidFill>
              </a:defRPr>
            </a:lvl7pPr>
            <a:lvl8pPr marL="3657600" lvl="7" indent="-349250">
              <a:spcBef>
                <a:spcPts val="0"/>
              </a:spcBef>
              <a:spcAft>
                <a:spcPts val="0"/>
              </a:spcAft>
              <a:buClr>
                <a:schemeClr val="lt1"/>
              </a:buClr>
              <a:buSzPts val="1900"/>
              <a:buChar char="○"/>
              <a:defRPr>
                <a:solidFill>
                  <a:schemeClr val="lt1"/>
                </a:solidFill>
              </a:defRPr>
            </a:lvl8pPr>
            <a:lvl9pPr marL="4114800" lvl="8" indent="-349250">
              <a:spcBef>
                <a:spcPts val="0"/>
              </a:spcBef>
              <a:spcAft>
                <a:spcPts val="0"/>
              </a:spcAft>
              <a:buClr>
                <a:schemeClr val="lt1"/>
              </a:buClr>
              <a:buSzPts val="1900"/>
              <a:buChar char="■"/>
              <a:defRPr>
                <a:solidFill>
                  <a:schemeClr val="lt1"/>
                </a:solidFill>
              </a:defRPr>
            </a:lvl9pPr>
          </a:lstStyle>
          <a:p>
            <a:endParaRPr/>
          </a:p>
        </p:txBody>
      </p:sp>
      <p:sp>
        <p:nvSpPr>
          <p:cNvPr id="45" name="Google Shape;45;g2ede0a8c60f_0_111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3347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g2ede0a8c60f_0_112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a:endParaRPr/>
          </a:p>
        </p:txBody>
      </p:sp>
      <p:sp>
        <p:nvSpPr>
          <p:cNvPr id="48" name="Google Shape;48;g2ede0a8c60f_0_112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4508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g2ede0a8c60f_0_1123"/>
          <p:cNvSpPr txBox="1">
            <a:spLocks noGrp="1"/>
          </p:cNvSpPr>
          <p:nvPr>
            <p:ph type="title" hasCustomPrompt="1"/>
          </p:nvPr>
        </p:nvSpPr>
        <p:spPr>
          <a:xfrm>
            <a:off x="415600" y="1673700"/>
            <a:ext cx="11360700" cy="2520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g2ede0a8c60f_0_1123"/>
          <p:cNvSpPr txBox="1">
            <a:spLocks noGrp="1"/>
          </p:cNvSpPr>
          <p:nvPr>
            <p:ph type="body" idx="1"/>
          </p:nvPr>
        </p:nvSpPr>
        <p:spPr>
          <a:xfrm>
            <a:off x="415600" y="43045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g2ede0a8c60f_0_112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487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g2ede0a8c60f_0_112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581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g2ede0a8c60f_0_1129"/>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0C0C0C"/>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g2ede0a8c60f_0_1129"/>
          <p:cNvSpPr txBox="1">
            <a:spLocks noGrp="1"/>
          </p:cNvSpPr>
          <p:nvPr>
            <p:ph type="body" idx="1"/>
          </p:nvPr>
        </p:nvSpPr>
        <p:spPr>
          <a:xfrm>
            <a:off x="1024128" y="2179636"/>
            <a:ext cx="4755000" cy="822900"/>
          </a:xfrm>
          <a:prstGeom prst="rect">
            <a:avLst/>
          </a:prstGeom>
          <a:noFill/>
          <a:ln>
            <a:noFill/>
          </a:ln>
        </p:spPr>
        <p:txBody>
          <a:bodyPr spcFirstLastPara="1" wrap="square" lIns="137150" tIns="45700" rIns="137150" bIns="45700" anchor="ctr" anchorCtr="0">
            <a:normAutofit/>
          </a:bodyPr>
          <a:lstStyle>
            <a:lvl1pPr marL="457200" lvl="0" indent="-228600" algn="l" rtl="0">
              <a:lnSpc>
                <a:spcPct val="90000"/>
              </a:lnSpc>
              <a:spcBef>
                <a:spcPts val="0"/>
              </a:spcBef>
              <a:spcAft>
                <a:spcPts val="0"/>
              </a:spcAft>
              <a:buSzPts val="2300"/>
              <a:buNone/>
              <a:defRPr sz="2300" b="0" cap="none">
                <a:solidFill>
                  <a:schemeClr val="accent3"/>
                </a:solidFill>
                <a:latin typeface="Twentieth Century"/>
                <a:ea typeface="Twentieth Century"/>
                <a:cs typeface="Twentieth Century"/>
                <a:sym typeface="Twentieth Century"/>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58" name="Google Shape;58;g2ede0a8c60f_0_1129"/>
          <p:cNvSpPr txBox="1">
            <a:spLocks noGrp="1"/>
          </p:cNvSpPr>
          <p:nvPr>
            <p:ph type="body" idx="2"/>
          </p:nvPr>
        </p:nvSpPr>
        <p:spPr>
          <a:xfrm>
            <a:off x="1024128" y="2967788"/>
            <a:ext cx="4755000" cy="33417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59" name="Google Shape;59;g2ede0a8c60f_0_1129"/>
          <p:cNvSpPr txBox="1">
            <a:spLocks noGrp="1"/>
          </p:cNvSpPr>
          <p:nvPr>
            <p:ph type="body" idx="3"/>
          </p:nvPr>
        </p:nvSpPr>
        <p:spPr>
          <a:xfrm>
            <a:off x="5989320" y="2179636"/>
            <a:ext cx="4755000" cy="822900"/>
          </a:xfrm>
          <a:prstGeom prst="rect">
            <a:avLst/>
          </a:prstGeom>
          <a:noFill/>
          <a:ln>
            <a:noFill/>
          </a:ln>
        </p:spPr>
        <p:txBody>
          <a:bodyPr spcFirstLastPara="1" wrap="square" lIns="137150" tIns="45700" rIns="137150" bIns="45700" anchor="ctr" anchorCtr="0">
            <a:normAutofit/>
          </a:bodyPr>
          <a:lstStyle>
            <a:lvl1pPr marL="457200" lvl="0" indent="-228600" algn="l" rtl="0">
              <a:lnSpc>
                <a:spcPct val="90000"/>
              </a:lnSpc>
              <a:spcBef>
                <a:spcPts val="0"/>
              </a:spcBef>
              <a:spcAft>
                <a:spcPts val="0"/>
              </a:spcAft>
              <a:buSzPts val="2300"/>
              <a:buNone/>
              <a:defRPr sz="2300" b="0" cap="none">
                <a:solidFill>
                  <a:schemeClr val="accent3"/>
                </a:solidFill>
                <a:latin typeface="Twentieth Century"/>
                <a:ea typeface="Twentieth Century"/>
                <a:cs typeface="Twentieth Century"/>
                <a:sym typeface="Twentieth Century"/>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60" name="Google Shape;60;g2ede0a8c60f_0_1129"/>
          <p:cNvSpPr txBox="1">
            <a:spLocks noGrp="1"/>
          </p:cNvSpPr>
          <p:nvPr>
            <p:ph type="body" idx="4"/>
          </p:nvPr>
        </p:nvSpPr>
        <p:spPr>
          <a:xfrm>
            <a:off x="5989320" y="2967788"/>
            <a:ext cx="4755000" cy="33417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1" name="Google Shape;61;g2ede0a8c60f_0_1129"/>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g2ede0a8c60f_0_1129"/>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g2ede0a8c60f_0_112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3957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g2ede0a8c60f_0_1138"/>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0C0C0C"/>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g2ede0a8c60f_0_1138"/>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7" name="Google Shape;67;g2ede0a8c60f_0_1138"/>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g2ede0a8c60f_0_1138"/>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g2ede0a8c60f_0_1138"/>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6561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Pale Blue">
    <p:spTree>
      <p:nvGrpSpPr>
        <p:cNvPr id="1" name=""/>
        <p:cNvGrpSpPr/>
        <p:nvPr/>
      </p:nvGrpSpPr>
      <p:grpSpPr>
        <a:xfrm>
          <a:off x="0" y="0"/>
          <a:ext cx="0" cy="0"/>
          <a:chOff x="0" y="0"/>
          <a:chExt cx="0" cy="0"/>
        </a:xfrm>
      </p:grpSpPr>
      <p:pic>
        <p:nvPicPr>
          <p:cNvPr id="11" name="Picture 10" descr="A blue and yellow cross on a black background&#10;&#10;Description automatically generated">
            <a:extLst>
              <a:ext uri="{FF2B5EF4-FFF2-40B4-BE49-F238E27FC236}">
                <a16:creationId xmlns:a16="http://schemas.microsoft.com/office/drawing/2014/main" id="{A76A8BD6-DF4D-9EFE-E1A4-BB4188D7DA6A}"/>
              </a:ext>
            </a:extLst>
          </p:cNvPr>
          <p:cNvPicPr>
            <a:picLocks noChangeAspect="1"/>
          </p:cNvPicPr>
          <p:nvPr userDrawn="1"/>
        </p:nvPicPr>
        <p:blipFill>
          <a:blip r:embed="rId4"/>
          <a:stretch>
            <a:fillRect/>
          </a:stretch>
        </p:blipFill>
        <p:spPr>
          <a:xfrm>
            <a:off x="3781044" y="6086041"/>
            <a:ext cx="4629912" cy="512064"/>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6629"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7" name="Freeform 6">
            <a:extLst>
              <a:ext uri="{FF2B5EF4-FFF2-40B4-BE49-F238E27FC236}">
                <a16:creationId xmlns:a16="http://schemas.microsoft.com/office/drawing/2014/main" id="{F0C9C865-BDD6-E14B-9688-5C664AC97E93}"/>
              </a:ext>
            </a:extLst>
          </p:cNvPr>
          <p:cNvSpPr/>
          <p:nvPr/>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solidFill>
            <a:schemeClr val="bg2"/>
          </a:solidFill>
          <a:ln w="9514"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039112"/>
            <a:ext cx="11277600" cy="1567689"/>
          </a:xfrm>
        </p:spPr>
        <p:txBody>
          <a:bodyPr vert="horz" anchor="t"/>
          <a:lstStyle>
            <a:lvl1pPr algn="ctr">
              <a:defRPr sz="5200"/>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840480"/>
            <a:ext cx="11277600" cy="626364"/>
          </a:xfrm>
        </p:spPr>
        <p:txBody>
          <a:bodyPr/>
          <a:lstStyle>
            <a:lvl1pPr marL="0" indent="0" algn="ctr">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0D98103F-82A1-7DFF-DFF0-FEA23BFB5557}"/>
              </a:ext>
            </a:extLst>
          </p:cNvPr>
          <p:cNvSpPr/>
          <p:nvPr userDrawn="1"/>
        </p:nvSpPr>
        <p:spPr>
          <a:xfrm>
            <a:off x="457200" y="431799"/>
            <a:ext cx="11277600" cy="215444"/>
          </a:xfrm>
          <a:prstGeom prst="rect">
            <a:avLst/>
          </a:prstGeom>
        </p:spPr>
        <p:txBody>
          <a:bodyPr wrap="square" lIns="0" tIns="0" rIns="0" bIns="0">
            <a:spAutoFit/>
          </a:bodyPr>
          <a:lstStyle/>
          <a:p>
            <a:pPr algn="ctr"/>
            <a:r>
              <a:rPr lang="en-US" sz="1400" b="0" i="0" dirty="0">
                <a:solidFill>
                  <a:schemeClr val="accent2"/>
                </a:solidFill>
                <a:effectLst/>
                <a:latin typeface="Elevance Sans Semibold" pitchFamily="2" charset="77"/>
                <a:ea typeface="Calibri" panose="020F0502020204030204" pitchFamily="34" charset="0"/>
                <a:cs typeface="Arial" panose="020B0604020202020204" pitchFamily="34" charset="0"/>
              </a:rPr>
              <a:t>Iowa | Medicaid</a:t>
            </a:r>
            <a:r>
              <a:rPr lang="en-US" sz="1400" b="0" i="0" dirty="0">
                <a:solidFill>
                  <a:schemeClr val="accent2"/>
                </a:solidFill>
                <a:effectLst/>
                <a:latin typeface="Elevance Sans Semibold" pitchFamily="2" charset="77"/>
                <a:cs typeface="Arial" panose="020B0604020202020204" pitchFamily="34" charset="0"/>
              </a:rPr>
              <a:t> </a:t>
            </a:r>
            <a:endParaRPr lang="en-US" sz="1400" b="0" i="0" dirty="0">
              <a:solidFill>
                <a:schemeClr val="accent2"/>
              </a:solidFill>
              <a:latin typeface="Elevance Sans Semibold" pitchFamily="2" charset="77"/>
              <a:cs typeface="Arial" panose="020B0604020202020204" pitchFamily="34" charset="0"/>
            </a:endParaRPr>
          </a:p>
        </p:txBody>
      </p:sp>
    </p:spTree>
    <p:extLst>
      <p:ext uri="{BB962C8B-B14F-4D97-AF65-F5344CB8AC3E}">
        <p14:creationId xmlns:p14="http://schemas.microsoft.com/office/powerpoint/2010/main" val="26820823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Navy">
    <p:spTree>
      <p:nvGrpSpPr>
        <p:cNvPr id="1" name=""/>
        <p:cNvGrpSpPr/>
        <p:nvPr/>
      </p:nvGrpSpPr>
      <p:grpSpPr>
        <a:xfrm>
          <a:off x="0" y="0"/>
          <a:ext cx="0" cy="0"/>
          <a:chOff x="0" y="0"/>
          <a:chExt cx="0" cy="0"/>
        </a:xfrm>
      </p:grpSpPr>
      <p:pic>
        <p:nvPicPr>
          <p:cNvPr id="5" name="Picture 4" descr="A blue and yellow cross on a black background&#10;&#10;Description automatically generated">
            <a:extLst>
              <a:ext uri="{FF2B5EF4-FFF2-40B4-BE49-F238E27FC236}">
                <a16:creationId xmlns:a16="http://schemas.microsoft.com/office/drawing/2014/main" id="{86ADF1EF-C8AB-B475-B6BA-CCBD3AD03482}"/>
              </a:ext>
            </a:extLst>
          </p:cNvPr>
          <p:cNvPicPr>
            <a:picLocks noChangeAspect="1"/>
          </p:cNvPicPr>
          <p:nvPr userDrawn="1"/>
        </p:nvPicPr>
        <p:blipFill>
          <a:blip r:embed="rId4"/>
          <a:stretch>
            <a:fillRect/>
          </a:stretch>
        </p:blipFill>
        <p:spPr>
          <a:xfrm>
            <a:off x="3781044" y="6086041"/>
            <a:ext cx="4629912" cy="512064"/>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653"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3" name="Freeform 12">
            <a:extLst>
              <a:ext uri="{FF2B5EF4-FFF2-40B4-BE49-F238E27FC236}">
                <a16:creationId xmlns:a16="http://schemas.microsoft.com/office/drawing/2014/main" id="{2ADD44A2-4620-954D-85A3-E7286994BB79}"/>
              </a:ext>
            </a:extLst>
          </p:cNvPr>
          <p:cNvSpPr/>
          <p:nvPr/>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solidFill>
            <a:schemeClr val="tx1"/>
          </a:solidFill>
          <a:ln w="9514"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039112"/>
            <a:ext cx="11277599" cy="1567689"/>
          </a:xfrm>
        </p:spPr>
        <p:txBody>
          <a:bodyPr vert="horz" anchor="t"/>
          <a:lstStyle>
            <a:lvl1pPr algn="ctr">
              <a:defRPr sz="520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840480"/>
            <a:ext cx="11212286" cy="626364"/>
          </a:xfrm>
        </p:spPr>
        <p:txBody>
          <a:bodyPr/>
          <a:lstStyle>
            <a:lvl1pPr marL="0" indent="0" algn="ctr">
              <a:spcBef>
                <a:spcPts val="0"/>
              </a:spcBef>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3098A330-CFEC-F6B0-D396-655D050121AC}"/>
              </a:ext>
            </a:extLst>
          </p:cNvPr>
          <p:cNvSpPr/>
          <p:nvPr userDrawn="1"/>
        </p:nvSpPr>
        <p:spPr>
          <a:xfrm>
            <a:off x="457200" y="431799"/>
            <a:ext cx="11277600" cy="215444"/>
          </a:xfrm>
          <a:prstGeom prst="rect">
            <a:avLst/>
          </a:prstGeom>
        </p:spPr>
        <p:txBody>
          <a:bodyPr wrap="square" lIns="0" tIns="0" rIns="0" bIns="0">
            <a:spAutoFit/>
          </a:bodyPr>
          <a:lstStyle/>
          <a:p>
            <a:pPr algn="ctr"/>
            <a:r>
              <a:rPr lang="en-US" sz="1400" b="0" i="0" dirty="0">
                <a:solidFill>
                  <a:schemeClr val="bg1"/>
                </a:solidFill>
                <a:effectLst/>
                <a:latin typeface="Elevance Sans Semibold" pitchFamily="2" charset="77"/>
                <a:ea typeface="Calibri" panose="020F0502020204030204" pitchFamily="34" charset="0"/>
                <a:cs typeface="Arial" panose="020B0604020202020204" pitchFamily="34" charset="0"/>
              </a:rPr>
              <a:t>Maryland | Medicaid</a:t>
            </a:r>
            <a:r>
              <a:rPr lang="en-US" sz="1400" b="0" i="0" dirty="0">
                <a:solidFill>
                  <a:schemeClr val="bg1"/>
                </a:solidFill>
                <a:effectLst/>
                <a:latin typeface="Elevance Sans Semibold" pitchFamily="2" charset="77"/>
                <a:cs typeface="Arial" panose="020B0604020202020204" pitchFamily="34" charset="0"/>
              </a:rPr>
              <a:t> </a:t>
            </a:r>
            <a:endParaRPr lang="en-US" sz="1400" b="0" i="0" dirty="0">
              <a:solidFill>
                <a:schemeClr val="bg1"/>
              </a:solidFill>
              <a:latin typeface="Elevance Sans Semibold" pitchFamily="2" charset="77"/>
              <a:cs typeface="Arial" panose="020B0604020202020204" pitchFamily="34" charset="0"/>
            </a:endParaRPr>
          </a:p>
        </p:txBody>
      </p:sp>
    </p:spTree>
    <p:extLst>
      <p:ext uri="{BB962C8B-B14F-4D97-AF65-F5344CB8AC3E}">
        <p14:creationId xmlns:p14="http://schemas.microsoft.com/office/powerpoint/2010/main" val="4156845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a:stretch>
          </a:blipFill>
          <a:ln w="9514" cap="flat">
            <a:noFill/>
            <a:prstDash val="solid"/>
            <a:miter/>
          </a:ln>
        </p:spPr>
        <p:txBody>
          <a:bodyPr wrap="square" rtlCol="0" anchor="ctr">
            <a:noAutofit/>
          </a:bodyPr>
          <a:lstStyle/>
          <a:p>
            <a:endParaRPr lang="en-US" dirty="0"/>
          </a:p>
        </p:txBody>
      </p:sp>
      <p:graphicFrame>
        <p:nvGraphicFramePr>
          <p:cNvPr id="6" name="Object 5">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677" name="think-cell Slide" r:id="rId5" imgW="7772400" imgH="10058400" progId="TCLayout.ActiveDocument.1">
                  <p:embed/>
                </p:oleObj>
              </mc:Choice>
              <mc:Fallback>
                <p:oleObj name="think-cell Slide" r:id="rId5" imgW="7772400" imgH="10058400" progId="TCLayout.ActiveDocument.1">
                  <p:embed/>
                  <p:pic>
                    <p:nvPicPr>
                      <p:cNvPr id="6" name="Object 5">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0DF8E760-2F4A-55B5-5BCB-613B78E274AE}"/>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4154641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5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l="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701"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79785B8B-376F-3968-13D7-BC196637D3B4}"/>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228180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r>
              <a:rPr lang="en-US"/>
              <a:t>9/8/20XX</a:t>
            </a:r>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endParaRPr lang="en-US" dirty="0"/>
          </a:p>
        </p:txBody>
      </p:sp>
      <p:sp>
        <p:nvSpPr>
          <p:cNvPr id="11" name="Slide Number Placeholder 10"/>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236169414"/>
      </p:ext>
    </p:extLst>
  </p:cSld>
  <p:clrMapOvr>
    <a:masterClrMapping/>
  </p:clrMapOvr>
  <p:hf sldNum="0" hdr="0" ftr="0" dt="0"/>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6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r="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725"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68746A8F-3C09-4D64-5A60-C6E1C3F0E2A4}"/>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189465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4_TITLE Slide w/IMAGE - NO SUB">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6D3D92-3318-5EF5-A6F4-075FE8D0C423}"/>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r="11"/>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749"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C791A3DC-14DA-9212-D33E-3FCF3708A978}"/>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3559625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w/IMAGE - NO SUB">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2FA6E46-4774-5B15-1D97-0F76B2FDFF04}"/>
              </a:ext>
            </a:extLst>
          </p:cNvPr>
          <p:cNvSpPr/>
          <p:nvPr userDrawn="1"/>
        </p:nvSpPr>
        <p:spPr>
          <a:xfrm>
            <a:off x="-1339" y="0"/>
            <a:ext cx="12194679" cy="5757803"/>
          </a:xfrm>
          <a:custGeom>
            <a:avLst/>
            <a:gdLst>
              <a:gd name="connsiteX0" fmla="*/ 5381 w 12194679"/>
              <a:gd name="connsiteY0" fmla="*/ 0 h 5757803"/>
              <a:gd name="connsiteX1" fmla="*/ 12194679 w 12194679"/>
              <a:gd name="connsiteY1" fmla="*/ 0 h 5757803"/>
              <a:gd name="connsiteX2" fmla="*/ 12194679 w 12194679"/>
              <a:gd name="connsiteY2" fmla="*/ 5324144 h 5757803"/>
              <a:gd name="connsiteX3" fmla="*/ 12194541 w 12194679"/>
              <a:gd name="connsiteY3" fmla="*/ 5324144 h 5757803"/>
              <a:gd name="connsiteX4" fmla="*/ 8202528 w 12194679"/>
              <a:gd name="connsiteY4" fmla="*/ 5330239 h 5757803"/>
              <a:gd name="connsiteX5" fmla="*/ 7097556 w 12194679"/>
              <a:gd name="connsiteY5" fmla="*/ 5330239 h 5757803"/>
              <a:gd name="connsiteX6" fmla="*/ 6099831 w 12194679"/>
              <a:gd name="connsiteY6" fmla="*/ 5757491 h 5757803"/>
              <a:gd name="connsiteX7" fmla="*/ 6098723 w 12194679"/>
              <a:gd name="connsiteY7" fmla="*/ 5757491 h 5757803"/>
              <a:gd name="connsiteX8" fmla="*/ 5100997 w 12194679"/>
              <a:gd name="connsiteY8" fmla="*/ 5330239 h 5757803"/>
              <a:gd name="connsiteX9" fmla="*/ 3996025 w 12194679"/>
              <a:gd name="connsiteY9" fmla="*/ 5330239 h 5757803"/>
              <a:gd name="connsiteX10" fmla="*/ 0 w 12194679"/>
              <a:gd name="connsiteY10" fmla="*/ 5311952 h 575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679" h="5757803">
                <a:moveTo>
                  <a:pt x="5381" y="0"/>
                </a:moveTo>
                <a:lnTo>
                  <a:pt x="12194679" y="0"/>
                </a:lnTo>
                <a:lnTo>
                  <a:pt x="12194679" y="5324144"/>
                </a:lnTo>
                <a:lnTo>
                  <a:pt x="12194541" y="5324144"/>
                </a:lnTo>
                <a:lnTo>
                  <a:pt x="8202528" y="5330239"/>
                </a:lnTo>
                <a:lnTo>
                  <a:pt x="7097556" y="5330239"/>
                </a:lnTo>
                <a:cubicBezTo>
                  <a:pt x="6586239" y="5330239"/>
                  <a:pt x="6163348" y="5654419"/>
                  <a:pt x="6099831" y="5757491"/>
                </a:cubicBezTo>
                <a:cubicBezTo>
                  <a:pt x="6099554" y="5757907"/>
                  <a:pt x="6099000" y="5757907"/>
                  <a:pt x="6098723" y="5757491"/>
                </a:cubicBezTo>
                <a:cubicBezTo>
                  <a:pt x="6035068" y="5654419"/>
                  <a:pt x="5612176" y="5330239"/>
                  <a:pt x="5100997" y="5330239"/>
                </a:cubicBezTo>
                <a:lnTo>
                  <a:pt x="3996025" y="5330239"/>
                </a:lnTo>
                <a:lnTo>
                  <a:pt x="0" y="5311952"/>
                </a:lnTo>
                <a:close/>
              </a:path>
            </a:pathLst>
          </a:custGeom>
          <a:blipFill>
            <a:blip r:embed="rId4" cstate="hqprint">
              <a:extLst>
                <a:ext uri="{28A0092B-C50C-407E-A947-70E740481C1C}">
                  <a14:useLocalDpi xmlns:a14="http://schemas.microsoft.com/office/drawing/2010/main"/>
                </a:ext>
              </a:extLst>
            </a:blip>
            <a:stretch>
              <a:fillRect/>
            </a:stretch>
          </a:blipFill>
          <a:ln w="9514" cap="flat">
            <a:noFill/>
            <a:prstDash val="solid"/>
            <a:miter/>
          </a:ln>
        </p:spPr>
        <p:txBody>
          <a:bodyPr wrap="square" rtlCol="0" anchor="ctr">
            <a:noAutofit/>
          </a:bodyPr>
          <a:lstStyle/>
          <a:p>
            <a:endParaRPr lang="en-US" dirty="0"/>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2773"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00436D6-CCEE-D248-BEBD-DEB946C3B4F3}"/>
              </a:ext>
            </a:extLst>
          </p:cNvPr>
          <p:cNvSpPr>
            <a:spLocks noGrp="1"/>
          </p:cNvSpPr>
          <p:nvPr>
            <p:ph type="ctrTitle" hasCustomPrompt="1"/>
          </p:nvPr>
        </p:nvSpPr>
        <p:spPr>
          <a:xfrm>
            <a:off x="1" y="3727741"/>
            <a:ext cx="12192731" cy="2058637"/>
          </a:xfrm>
          <a:custGeom>
            <a:avLst/>
            <a:gdLst>
              <a:gd name="connsiteX0" fmla="*/ 0 w 12192731"/>
              <a:gd name="connsiteY0" fmla="*/ 0 h 2058637"/>
              <a:gd name="connsiteX1" fmla="*/ 12192731 w 12192731"/>
              <a:gd name="connsiteY1" fmla="*/ 0 h 2058637"/>
              <a:gd name="connsiteX2" fmla="*/ 12192731 w 12192731"/>
              <a:gd name="connsiteY2" fmla="*/ 1597823 h 2058637"/>
              <a:gd name="connsiteX3" fmla="*/ 8357717 w 12192731"/>
              <a:gd name="connsiteY3" fmla="*/ 1601423 h 2058637"/>
              <a:gd name="connsiteX4" fmla="*/ 7174923 w 12192731"/>
              <a:gd name="connsiteY4" fmla="*/ 1601423 h 2058637"/>
              <a:gd name="connsiteX5" fmla="*/ 6106976 w 12192731"/>
              <a:gd name="connsiteY5" fmla="*/ 2058292 h 2058637"/>
              <a:gd name="connsiteX6" fmla="*/ 6105775 w 12192731"/>
              <a:gd name="connsiteY6" fmla="*/ 2058292 h 2058637"/>
              <a:gd name="connsiteX7" fmla="*/ 5037828 w 12192731"/>
              <a:gd name="connsiteY7" fmla="*/ 1601423 h 2058637"/>
              <a:gd name="connsiteX8" fmla="*/ 3855123 w 12192731"/>
              <a:gd name="connsiteY8" fmla="*/ 1601423 h 2058637"/>
              <a:gd name="connsiteX9" fmla="*/ 0 w 12192731"/>
              <a:gd name="connsiteY9" fmla="*/ 1601423 h 20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731" h="2058637">
                <a:moveTo>
                  <a:pt x="0" y="0"/>
                </a:moveTo>
                <a:lnTo>
                  <a:pt x="12192731" y="0"/>
                </a:lnTo>
                <a:lnTo>
                  <a:pt x="12192731" y="1597823"/>
                </a:lnTo>
                <a:lnTo>
                  <a:pt x="8357717" y="1601423"/>
                </a:lnTo>
                <a:lnTo>
                  <a:pt x="7174923" y="1601423"/>
                </a:lnTo>
                <a:cubicBezTo>
                  <a:pt x="6627712" y="1601423"/>
                  <a:pt x="6175052" y="1948112"/>
                  <a:pt x="6106976" y="2058292"/>
                </a:cubicBezTo>
                <a:cubicBezTo>
                  <a:pt x="6106698" y="2058753"/>
                  <a:pt x="6106145" y="2058753"/>
                  <a:pt x="6105775" y="2058292"/>
                </a:cubicBezTo>
                <a:cubicBezTo>
                  <a:pt x="6037700" y="1948112"/>
                  <a:pt x="5585040" y="1601423"/>
                  <a:pt x="5037828" y="1601423"/>
                </a:cubicBezTo>
                <a:lnTo>
                  <a:pt x="3855123" y="1601423"/>
                </a:lnTo>
                <a:lnTo>
                  <a:pt x="0" y="1601423"/>
                </a:lnTo>
                <a:close/>
              </a:path>
            </a:pathLst>
          </a:custGeom>
          <a:solidFill>
            <a:schemeClr val="bg1">
              <a:alpha val="80000"/>
            </a:schemeClr>
          </a:solidFill>
        </p:spPr>
        <p:txBody>
          <a:bodyPr vert="horz" wrap="square" lIns="457200" tIns="777240" rIns="457200" anchor="t">
            <a:noAutofit/>
          </a:bodyPr>
          <a:lstStyle>
            <a:lvl1pPr algn="ctr">
              <a:defRPr sz="4000"/>
            </a:lvl1pPr>
          </a:lstStyle>
          <a:p>
            <a:r>
              <a:rPr lang="en-US" dirty="0"/>
              <a:t>Click to add presentation title</a:t>
            </a:r>
          </a:p>
        </p:txBody>
      </p:sp>
      <p:pic>
        <p:nvPicPr>
          <p:cNvPr id="4" name="Picture 3" descr="A blue and yellow cross on a black background&#10;&#10;Description automatically generated">
            <a:extLst>
              <a:ext uri="{FF2B5EF4-FFF2-40B4-BE49-F238E27FC236}">
                <a16:creationId xmlns:a16="http://schemas.microsoft.com/office/drawing/2014/main" id="{69C5B761-57DC-C2ED-DE6A-A02F612DAB55}"/>
              </a:ext>
            </a:extLst>
          </p:cNvPr>
          <p:cNvPicPr>
            <a:picLocks noChangeAspect="1"/>
          </p:cNvPicPr>
          <p:nvPr userDrawn="1"/>
        </p:nvPicPr>
        <p:blipFill>
          <a:blip r:embed="rId7"/>
          <a:stretch>
            <a:fillRect/>
          </a:stretch>
        </p:blipFill>
        <p:spPr>
          <a:xfrm>
            <a:off x="3781044" y="6086041"/>
            <a:ext cx="4629912" cy="512064"/>
          </a:xfrm>
          <a:prstGeom prst="rect">
            <a:avLst/>
          </a:prstGeom>
        </p:spPr>
      </p:pic>
    </p:spTree>
    <p:extLst>
      <p:ext uri="{BB962C8B-B14F-4D97-AF65-F5344CB8AC3E}">
        <p14:creationId xmlns:p14="http://schemas.microsoft.com/office/powerpoint/2010/main" val="344009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LAST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379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DCBD3A0-2982-C86A-21BE-75B1D67590E1}"/>
              </a:ext>
            </a:extLst>
          </p:cNvPr>
          <p:cNvSpPr/>
          <p:nvPr userDrawn="1"/>
        </p:nvSpPr>
        <p:spPr>
          <a:xfrm>
            <a:off x="457200" y="5143501"/>
            <a:ext cx="11277600" cy="1397000"/>
          </a:xfrm>
          <a:prstGeom prst="rect">
            <a:avLst/>
          </a:prstGeom>
        </p:spPr>
        <p:txBody>
          <a:bodyPr wrap="square" lIns="0" tIns="0" rIns="0" bIns="0" anchor="b" anchorCtr="0">
            <a:noAutofit/>
          </a:bodyPr>
          <a:lstStyle/>
          <a:p>
            <a:pPr>
              <a:spcAft>
                <a:spcPts val="600"/>
              </a:spcAft>
              <a:tabLst>
                <a:tab pos="11136313" algn="r"/>
              </a:tabLst>
            </a:pPr>
            <a:r>
              <a:rPr lang="en-US" sz="1400" b="1" i="0" dirty="0" err="1">
                <a:solidFill>
                  <a:schemeClr val="tx1"/>
                </a:solidFill>
                <a:latin typeface="Elevance Sans Semibold" pitchFamily="2" charset="77"/>
                <a:cs typeface="Arial Narrow" panose="020B0604020202020204" pitchFamily="34" charset="0"/>
              </a:rPr>
              <a:t>provider.wellpoint.com</a:t>
            </a:r>
            <a:r>
              <a:rPr lang="en-US" sz="1400" b="1" i="0" dirty="0">
                <a:solidFill>
                  <a:schemeClr val="tx1"/>
                </a:solidFill>
                <a:latin typeface="Elevance Sans Semibold" pitchFamily="2" charset="77"/>
                <a:cs typeface="Arial Narrow" panose="020B0604020202020204" pitchFamily="34" charset="0"/>
              </a:rPr>
              <a:t>/</a:t>
            </a:r>
            <a:r>
              <a:rPr lang="en-US" sz="1400" b="1" i="0" dirty="0" err="1">
                <a:solidFill>
                  <a:schemeClr val="tx1"/>
                </a:solidFill>
                <a:latin typeface="Elevance Sans Semibold" pitchFamily="2" charset="77"/>
                <a:cs typeface="Arial Narrow" panose="020B0604020202020204" pitchFamily="34" charset="0"/>
              </a:rPr>
              <a:t>ia</a:t>
            </a:r>
            <a:endParaRPr lang="en-US" sz="1400" b="1" i="0" dirty="0">
              <a:solidFill>
                <a:schemeClr val="tx1"/>
              </a:solidFill>
              <a:latin typeface="Elevance Sans Semibold" pitchFamily="2" charset="77"/>
              <a:cs typeface="Arial Narrow" panose="020B0604020202020204" pitchFamily="34" charset="0"/>
            </a:endParaRPr>
          </a:p>
          <a:p>
            <a:pPr>
              <a:tabLst>
                <a:tab pos="11136313" algn="r"/>
              </a:tabLst>
            </a:pPr>
            <a:r>
              <a:rPr lang="en-US" sz="1200" dirty="0">
                <a:solidFill>
                  <a:srgbClr val="000000"/>
                </a:solidFill>
                <a:latin typeface="Elevance Sans Condensed" pitchFamily="2" charset="77"/>
                <a:cs typeface="Arial Narrow" panose="020B0604020202020204" pitchFamily="34" charset="0"/>
              </a:rPr>
              <a:t>Coverage provided by Wellpoint Iowa, Inc.	</a:t>
            </a:r>
          </a:p>
        </p:txBody>
      </p:sp>
      <p:pic>
        <p:nvPicPr>
          <p:cNvPr id="6" name="Picture 5" descr="A blue and yellow cross on a black background&#10;&#10;Description automatically generated">
            <a:extLst>
              <a:ext uri="{FF2B5EF4-FFF2-40B4-BE49-F238E27FC236}">
                <a16:creationId xmlns:a16="http://schemas.microsoft.com/office/drawing/2014/main" id="{840DBE8B-4AB1-B055-4500-D45BFD14CE02}"/>
              </a:ext>
            </a:extLst>
          </p:cNvPr>
          <p:cNvPicPr>
            <a:picLocks noChangeAspect="1"/>
          </p:cNvPicPr>
          <p:nvPr userDrawn="1"/>
        </p:nvPicPr>
        <p:blipFill>
          <a:blip r:embed="rId6"/>
          <a:stretch>
            <a:fillRect/>
          </a:stretch>
        </p:blipFill>
        <p:spPr>
          <a:xfrm>
            <a:off x="2334196" y="3012948"/>
            <a:ext cx="7523607" cy="832104"/>
          </a:xfrm>
          <a:prstGeom prst="rect">
            <a:avLst/>
          </a:prstGeom>
        </p:spPr>
      </p:pic>
    </p:spTree>
    <p:extLst>
      <p:ext uri="{BB962C8B-B14F-4D97-AF65-F5344CB8AC3E}">
        <p14:creationId xmlns:p14="http://schemas.microsoft.com/office/powerpoint/2010/main" val="3830110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Divider/Statement Navy">
    <p:bg>
      <p:bgPr>
        <a:solidFill>
          <a:srgbClr val="1A3673"/>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4821"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bg1"/>
                </a:solidFill>
              </a:defRPr>
            </a:lvl1pPr>
          </a:lstStyle>
          <a:p>
            <a:r>
              <a:rPr lang="en-US" dirty="0"/>
              <a:t>Hero statement </a:t>
            </a:r>
            <a:br>
              <a:rPr lang="en-US" dirty="0"/>
            </a:br>
            <a:r>
              <a:rPr lang="en-US" dirty="0"/>
              <a:t>or divider title here</a:t>
            </a:r>
          </a:p>
        </p:txBody>
      </p:sp>
      <p:pic>
        <p:nvPicPr>
          <p:cNvPr id="7" name="Graphic 6">
            <a:extLst>
              <a:ext uri="{FF2B5EF4-FFF2-40B4-BE49-F238E27FC236}">
                <a16:creationId xmlns:a16="http://schemas.microsoft.com/office/drawing/2014/main" id="{F80629AB-7E8C-EC4E-945E-01B342A5A07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53898" y="6185491"/>
            <a:ext cx="421199" cy="352632"/>
          </a:xfrm>
          <a:prstGeom prst="rect">
            <a:avLst/>
          </a:prstGeom>
        </p:spPr>
      </p:pic>
      <p:sp>
        <p:nvSpPr>
          <p:cNvPr id="9" name="TextBox 8">
            <a:extLst>
              <a:ext uri="{FF2B5EF4-FFF2-40B4-BE49-F238E27FC236}">
                <a16:creationId xmlns:a16="http://schemas.microsoft.com/office/drawing/2014/main" id="{EF9FED15-081C-1075-077C-FE8AB3DB4D2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Tree>
    <p:extLst>
      <p:ext uri="{BB962C8B-B14F-4D97-AF65-F5344CB8AC3E}">
        <p14:creationId xmlns:p14="http://schemas.microsoft.com/office/powerpoint/2010/main" val="312174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Light Blue">
    <p:bg>
      <p:bgPr>
        <a:solidFill>
          <a:schemeClr val="bg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5845"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3">
            <a:extLst>
              <a:ext uri="{FF2B5EF4-FFF2-40B4-BE49-F238E27FC236}">
                <a16:creationId xmlns:a16="http://schemas.microsoft.com/office/drawing/2014/main" id="{48F15AAC-4062-D7DB-E39D-B42E8B6E323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348495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ivider or Statement Navy Supergraphi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2"/>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6869"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Graphic 3">
            <a:extLst>
              <a:ext uri="{FF2B5EF4-FFF2-40B4-BE49-F238E27FC236}">
                <a16:creationId xmlns:a16="http://schemas.microsoft.com/office/drawing/2014/main" id="{99441BD7-2E34-AA4A-9585-ABB6D68CE974}"/>
              </a:ext>
            </a:extLst>
          </p:cNvPr>
          <p:cNvSpPr/>
          <p:nvPr/>
        </p:nvSpPr>
        <p:spPr>
          <a:xfrm>
            <a:off x="-1339" y="0"/>
            <a:ext cx="12194678" cy="5910349"/>
          </a:xfrm>
          <a:custGeom>
            <a:avLst/>
            <a:gdLst>
              <a:gd name="connsiteX0" fmla="*/ 8384189 w 8384283"/>
              <a:gd name="connsiteY0" fmla="*/ 3765423 h 4063579"/>
              <a:gd name="connsiteX1" fmla="*/ 5639535 w 8384283"/>
              <a:gd name="connsiteY1" fmla="*/ 3769614 h 4063579"/>
              <a:gd name="connsiteX2" fmla="*/ 4879827 w 8384283"/>
              <a:gd name="connsiteY2" fmla="*/ 3769614 h 4063579"/>
              <a:gd name="connsiteX3" fmla="*/ 4193854 w 8384283"/>
              <a:gd name="connsiteY3" fmla="*/ 4063365 h 4063579"/>
              <a:gd name="connsiteX4" fmla="*/ 4193093 w 8384283"/>
              <a:gd name="connsiteY4" fmla="*/ 4063365 h 4063579"/>
              <a:gd name="connsiteX5" fmla="*/ 3507120 w 8384283"/>
              <a:gd name="connsiteY5" fmla="*/ 3769614 h 4063579"/>
              <a:gd name="connsiteX6" fmla="*/ 2747412 w 8384283"/>
              <a:gd name="connsiteY6" fmla="*/ 3769614 h 4063579"/>
              <a:gd name="connsiteX7" fmla="*/ 0 w 8384283"/>
              <a:gd name="connsiteY7" fmla="*/ 3757041 h 4063579"/>
              <a:gd name="connsiteX8" fmla="*/ 3806 w 8384283"/>
              <a:gd name="connsiteY8" fmla="*/ 0 h 4063579"/>
              <a:gd name="connsiteX9" fmla="*/ 8384284 w 8384283"/>
              <a:gd name="connsiteY9" fmla="*/ 0 h 4063579"/>
              <a:gd name="connsiteX10" fmla="*/ 8384284 w 8384283"/>
              <a:gd name="connsiteY10" fmla="*/ 3765423 h 406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4283" h="4063579">
                <a:moveTo>
                  <a:pt x="8384189" y="3765423"/>
                </a:moveTo>
                <a:lnTo>
                  <a:pt x="5639535" y="3769614"/>
                </a:lnTo>
                <a:lnTo>
                  <a:pt x="4879827" y="3769614"/>
                </a:lnTo>
                <a:cubicBezTo>
                  <a:pt x="4528278" y="3769614"/>
                  <a:pt x="4237525" y="3992499"/>
                  <a:pt x="4193854" y="4063365"/>
                </a:cubicBezTo>
                <a:cubicBezTo>
                  <a:pt x="4193664" y="4063651"/>
                  <a:pt x="4193283" y="4063651"/>
                  <a:pt x="4193093" y="4063365"/>
                </a:cubicBezTo>
                <a:cubicBezTo>
                  <a:pt x="4149328" y="3992499"/>
                  <a:pt x="3858574" y="3769614"/>
                  <a:pt x="3507120" y="3769614"/>
                </a:cubicBezTo>
                <a:lnTo>
                  <a:pt x="2747412" y="3769614"/>
                </a:lnTo>
                <a:lnTo>
                  <a:pt x="0" y="3757041"/>
                </a:lnTo>
                <a:lnTo>
                  <a:pt x="3806" y="0"/>
                </a:lnTo>
                <a:lnTo>
                  <a:pt x="8384284" y="0"/>
                </a:lnTo>
                <a:lnTo>
                  <a:pt x="8384284" y="3765423"/>
                </a:lnTo>
                <a:close/>
              </a:path>
            </a:pathLst>
          </a:custGeom>
          <a:solidFill>
            <a:schemeClr val="tx1"/>
          </a:solidFill>
          <a:ln w="9514"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bg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E12F3D9-7074-F71E-EB5C-077BE7095A0C}"/>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2395362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B42821-9D52-6D46-9C5D-CE4DEA775E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5" name="Footer Placeholder 4"/>
          <p:cNvSpPr>
            <a:spLocks noGrp="1"/>
          </p:cNvSpPr>
          <p:nvPr>
            <p:ph type="ftr" sz="quarter" idx="11"/>
          </p:nvPr>
        </p:nvSpPr>
        <p:spPr>
          <a:xfrm>
            <a:off x="857250" y="6452606"/>
            <a:ext cx="4114800" cy="365125"/>
          </a:xfrm>
          <a:prstGeom prst="rect">
            <a:avLst/>
          </a:prstGeom>
        </p:spPr>
        <p:txBody>
          <a:bodyPr anchor="ctr"/>
          <a:lstStyle>
            <a:lvl1pPr>
              <a:defRPr sz="1000">
                <a:solidFill>
                  <a:schemeClr val="bg1"/>
                </a:solidFill>
              </a:defRPr>
            </a:lvl1pPr>
          </a:lstStyle>
          <a:p>
            <a:r>
              <a:rPr lang="en-US" dirty="0"/>
              <a:t>Confidential and Proprietary Information</a:t>
            </a:r>
          </a:p>
        </p:txBody>
      </p:sp>
      <p:sp>
        <p:nvSpPr>
          <p:cNvPr id="25" name="Title 1">
            <a:extLst>
              <a:ext uri="{FF2B5EF4-FFF2-40B4-BE49-F238E27FC236}">
                <a16:creationId xmlns:a16="http://schemas.microsoft.com/office/drawing/2014/main" id="{023070DE-66AA-BB49-B50D-BC8206A48D3B}"/>
              </a:ext>
            </a:extLst>
          </p:cNvPr>
          <p:cNvSpPr>
            <a:spLocks noGrp="1"/>
          </p:cNvSpPr>
          <p:nvPr>
            <p:ph type="title" hasCustomPrompt="1"/>
          </p:nvPr>
        </p:nvSpPr>
        <p:spPr>
          <a:xfrm>
            <a:off x="5334000" y="1422400"/>
            <a:ext cx="6217920" cy="2082794"/>
          </a:xfrm>
        </p:spPr>
        <p:txBody>
          <a:bodyPr anchor="b">
            <a:normAutofit/>
          </a:bodyPr>
          <a:lstStyle>
            <a:lvl1pPr>
              <a:defRPr sz="4800"/>
            </a:lvl1pPr>
          </a:lstStyle>
          <a:p>
            <a:r>
              <a:rPr lang="en-US" dirty="0"/>
              <a:t>Click to edit Title Slide</a:t>
            </a:r>
          </a:p>
        </p:txBody>
      </p:sp>
      <p:sp>
        <p:nvSpPr>
          <p:cNvPr id="26" name="Text Placeholder 2">
            <a:extLst>
              <a:ext uri="{FF2B5EF4-FFF2-40B4-BE49-F238E27FC236}">
                <a16:creationId xmlns:a16="http://schemas.microsoft.com/office/drawing/2014/main" id="{7FD0D8BE-BFFE-2947-A550-08D726BD5E27}"/>
              </a:ext>
            </a:extLst>
          </p:cNvPr>
          <p:cNvSpPr>
            <a:spLocks noGrp="1"/>
          </p:cNvSpPr>
          <p:nvPr>
            <p:ph type="body" idx="1" hasCustomPrompt="1"/>
          </p:nvPr>
        </p:nvSpPr>
        <p:spPr>
          <a:xfrm>
            <a:off x="5334000" y="3860373"/>
            <a:ext cx="6217920" cy="1500187"/>
          </a:xfrm>
        </p:spPr>
        <p:txBody>
          <a:bodyPr/>
          <a:lstStyle>
            <a:lvl1pPr marL="0" indent="0">
              <a:buNone/>
              <a:defRPr sz="2400">
                <a:solidFill>
                  <a:srgbClr val="6E6E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Subhead</a:t>
            </a:r>
          </a:p>
        </p:txBody>
      </p:sp>
      <p:pic>
        <p:nvPicPr>
          <p:cNvPr id="2" name="Picture 1" descr="Logo&#10;&#10;Description automatically generated">
            <a:extLst>
              <a:ext uri="{FF2B5EF4-FFF2-40B4-BE49-F238E27FC236}">
                <a16:creationId xmlns:a16="http://schemas.microsoft.com/office/drawing/2014/main" id="{E62A1C66-1EDC-DFD0-7536-6B7657BD374B}"/>
              </a:ext>
            </a:extLst>
          </p:cNvPr>
          <p:cNvPicPr>
            <a:picLocks noChangeAspect="1"/>
          </p:cNvPicPr>
          <p:nvPr userDrawn="1"/>
        </p:nvPicPr>
        <p:blipFill>
          <a:blip r:embed="rId3"/>
          <a:stretch>
            <a:fillRect/>
          </a:stretch>
        </p:blipFill>
        <p:spPr>
          <a:xfrm>
            <a:off x="626977" y="285146"/>
            <a:ext cx="2035879" cy="583533"/>
          </a:xfrm>
          <a:prstGeom prst="rect">
            <a:avLst/>
          </a:prstGeom>
        </p:spPr>
      </p:pic>
      <p:pic>
        <p:nvPicPr>
          <p:cNvPr id="4" name="Picture 3" descr="A blue and black text&#10;&#10;Description automatically generated">
            <a:extLst>
              <a:ext uri="{FF2B5EF4-FFF2-40B4-BE49-F238E27FC236}">
                <a16:creationId xmlns:a16="http://schemas.microsoft.com/office/drawing/2014/main" id="{0AE4460D-F8AD-3B24-0938-E3D65878F822}"/>
              </a:ext>
            </a:extLst>
          </p:cNvPr>
          <p:cNvPicPr>
            <a:picLocks noChangeAspect="1"/>
          </p:cNvPicPr>
          <p:nvPr userDrawn="1"/>
        </p:nvPicPr>
        <p:blipFill>
          <a:blip r:embed="rId4"/>
          <a:stretch>
            <a:fillRect/>
          </a:stretch>
        </p:blipFill>
        <p:spPr>
          <a:xfrm>
            <a:off x="6384409" y="228600"/>
            <a:ext cx="3144735" cy="640079"/>
          </a:xfrm>
          <a:prstGeom prst="rect">
            <a:avLst/>
          </a:prstGeom>
        </p:spPr>
      </p:pic>
      <p:pic>
        <p:nvPicPr>
          <p:cNvPr id="6" name="Picture 5" descr="A black background with blue and orange letters&#10;&#10;Description automatically generated">
            <a:extLst>
              <a:ext uri="{FF2B5EF4-FFF2-40B4-BE49-F238E27FC236}">
                <a16:creationId xmlns:a16="http://schemas.microsoft.com/office/drawing/2014/main" id="{798CB1D7-D263-DEED-1E59-91DEFEF39D51}"/>
              </a:ext>
            </a:extLst>
          </p:cNvPr>
          <p:cNvPicPr>
            <a:picLocks noChangeAspect="1"/>
          </p:cNvPicPr>
          <p:nvPr userDrawn="1"/>
        </p:nvPicPr>
        <p:blipFill>
          <a:blip r:embed="rId5"/>
          <a:stretch>
            <a:fillRect/>
          </a:stretch>
        </p:blipFill>
        <p:spPr>
          <a:xfrm>
            <a:off x="9991474" y="228601"/>
            <a:ext cx="1775302" cy="640079"/>
          </a:xfrm>
          <a:prstGeom prst="rect">
            <a:avLst/>
          </a:prstGeom>
        </p:spPr>
      </p:pic>
    </p:spTree>
    <p:extLst>
      <p:ext uri="{BB962C8B-B14F-4D97-AF65-F5344CB8AC3E}">
        <p14:creationId xmlns:p14="http://schemas.microsoft.com/office/powerpoint/2010/main" val="1305966500"/>
      </p:ext>
    </p:extLst>
  </p:cSld>
  <p:clrMapOvr>
    <a:masterClrMapping/>
  </p:clrMapOvr>
  <p:extLst>
    <p:ext uri="{DCECCB84-F9BA-43D5-87BE-67443E8EF086}">
      <p15:sldGuideLst xmlns:p15="http://schemas.microsoft.com/office/powerpoint/2012/main">
        <p15:guide id="1" orient="horz" pos="21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016089-508A-1746-B85F-93A9A09541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2" name="Title 1"/>
          <p:cNvSpPr>
            <a:spLocks noGrp="1"/>
          </p:cNvSpPr>
          <p:nvPr>
            <p:ph type="title" hasCustomPrompt="1"/>
          </p:nvPr>
        </p:nvSpPr>
        <p:spPr>
          <a:xfrm>
            <a:off x="5709920" y="3946448"/>
            <a:ext cx="6013450" cy="1185862"/>
          </a:xfrm>
        </p:spPr>
        <p:txBody>
          <a:bodyPr anchor="t" anchorCtr="0">
            <a:normAutofit/>
          </a:bodyPr>
          <a:lstStyle>
            <a:lvl1pPr>
              <a:defRPr sz="4400"/>
            </a:lvl1pPr>
          </a:lstStyle>
          <a:p>
            <a:r>
              <a:rPr lang="en-US" dirty="0"/>
              <a:t>Click to edit Title Slide</a:t>
            </a:r>
            <a:br>
              <a:rPr lang="en-US" dirty="0"/>
            </a:br>
            <a:endParaRPr lang="en-US" dirty="0"/>
          </a:p>
        </p:txBody>
      </p:sp>
      <p:sp>
        <p:nvSpPr>
          <p:cNvPr id="3" name="Text Placeholder 2"/>
          <p:cNvSpPr>
            <a:spLocks noGrp="1"/>
          </p:cNvSpPr>
          <p:nvPr>
            <p:ph type="body" idx="1"/>
          </p:nvPr>
        </p:nvSpPr>
        <p:spPr>
          <a:xfrm>
            <a:off x="5709920" y="4670436"/>
            <a:ext cx="6013450" cy="1500187"/>
          </a:xfrm>
        </p:spPr>
        <p:txBody>
          <a:bodyPr/>
          <a:lstStyle>
            <a:lvl1pPr marL="0" indent="0">
              <a:buNone/>
              <a:defRPr sz="2400">
                <a:solidFill>
                  <a:srgbClr val="6E6E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6" name="Picture Placeholder 5">
            <a:extLst>
              <a:ext uri="{FF2B5EF4-FFF2-40B4-BE49-F238E27FC236}">
                <a16:creationId xmlns:a16="http://schemas.microsoft.com/office/drawing/2014/main" id="{FA60C02B-6BE5-1441-8C00-BFA8D7985F95}"/>
              </a:ext>
            </a:extLst>
          </p:cNvPr>
          <p:cNvSpPr>
            <a:spLocks noGrp="1"/>
          </p:cNvSpPr>
          <p:nvPr>
            <p:ph type="pic" sz="quarter" idx="12"/>
          </p:nvPr>
        </p:nvSpPr>
        <p:spPr>
          <a:xfrm>
            <a:off x="557503" y="1329422"/>
            <a:ext cx="3880026" cy="3986649"/>
          </a:xfrm>
          <a:prstGeom prst="ellipse">
            <a:avLst/>
          </a:prstGeom>
          <a:solidFill>
            <a:srgbClr val="F0F0F0"/>
          </a:solidFill>
        </p:spPr>
        <p:txBody>
          <a:bodyPr/>
          <a:lstStyle/>
          <a:p>
            <a:endParaRPr lang="en-US" dirty="0"/>
          </a:p>
        </p:txBody>
      </p:sp>
      <p:cxnSp>
        <p:nvCxnSpPr>
          <p:cNvPr id="8" name="Straight Connector 7">
            <a:extLst>
              <a:ext uri="{FF2B5EF4-FFF2-40B4-BE49-F238E27FC236}">
                <a16:creationId xmlns:a16="http://schemas.microsoft.com/office/drawing/2014/main" id="{3A93D528-9F79-384D-8F71-F99244228D7E}"/>
              </a:ext>
            </a:extLst>
          </p:cNvPr>
          <p:cNvCxnSpPr>
            <a:cxnSpLocks/>
          </p:cNvCxnSpPr>
          <p:nvPr userDrawn="1"/>
        </p:nvCxnSpPr>
        <p:spPr>
          <a:xfrm>
            <a:off x="5709920" y="3744038"/>
            <a:ext cx="6013450" cy="0"/>
          </a:xfrm>
          <a:prstGeom prst="line">
            <a:avLst/>
          </a:prstGeom>
          <a:ln>
            <a:solidFill>
              <a:srgbClr val="6E6E6E"/>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4E45299-9CDF-3C0B-FCC3-B1D12E300CE4}"/>
              </a:ext>
            </a:extLst>
          </p:cNvPr>
          <p:cNvPicPr>
            <a:picLocks noChangeAspect="1"/>
          </p:cNvPicPr>
          <p:nvPr userDrawn="1"/>
        </p:nvPicPr>
        <p:blipFill>
          <a:blip r:embed="rId3"/>
          <a:stretch>
            <a:fillRect/>
          </a:stretch>
        </p:blipFill>
        <p:spPr>
          <a:xfrm>
            <a:off x="626977" y="285146"/>
            <a:ext cx="2035879" cy="583533"/>
          </a:xfrm>
          <a:prstGeom prst="rect">
            <a:avLst/>
          </a:prstGeom>
        </p:spPr>
      </p:pic>
      <p:pic>
        <p:nvPicPr>
          <p:cNvPr id="7" name="Picture 6" descr="A blue and black text&#10;&#10;Description automatically generated">
            <a:extLst>
              <a:ext uri="{FF2B5EF4-FFF2-40B4-BE49-F238E27FC236}">
                <a16:creationId xmlns:a16="http://schemas.microsoft.com/office/drawing/2014/main" id="{DCA248C6-9A86-B576-5CFA-273B81C0CF1D}"/>
              </a:ext>
            </a:extLst>
          </p:cNvPr>
          <p:cNvPicPr>
            <a:picLocks noChangeAspect="1"/>
          </p:cNvPicPr>
          <p:nvPr userDrawn="1"/>
        </p:nvPicPr>
        <p:blipFill>
          <a:blip r:embed="rId4"/>
          <a:stretch>
            <a:fillRect/>
          </a:stretch>
        </p:blipFill>
        <p:spPr>
          <a:xfrm>
            <a:off x="6384409" y="228600"/>
            <a:ext cx="3144735" cy="640079"/>
          </a:xfrm>
          <a:prstGeom prst="rect">
            <a:avLst/>
          </a:prstGeom>
        </p:spPr>
      </p:pic>
      <p:pic>
        <p:nvPicPr>
          <p:cNvPr id="12" name="Picture 11" descr="A black background with blue and orange letters&#10;&#10;Description automatically generated">
            <a:extLst>
              <a:ext uri="{FF2B5EF4-FFF2-40B4-BE49-F238E27FC236}">
                <a16:creationId xmlns:a16="http://schemas.microsoft.com/office/drawing/2014/main" id="{715C8D9F-7838-E0CD-18AE-ACA146028C8C}"/>
              </a:ext>
            </a:extLst>
          </p:cNvPr>
          <p:cNvPicPr>
            <a:picLocks noChangeAspect="1"/>
          </p:cNvPicPr>
          <p:nvPr userDrawn="1"/>
        </p:nvPicPr>
        <p:blipFill>
          <a:blip r:embed="rId5"/>
          <a:stretch>
            <a:fillRect/>
          </a:stretch>
        </p:blipFill>
        <p:spPr>
          <a:xfrm>
            <a:off x="9991474" y="228601"/>
            <a:ext cx="1775302" cy="640079"/>
          </a:xfrm>
          <a:prstGeom prst="rect">
            <a:avLst/>
          </a:prstGeom>
        </p:spPr>
      </p:pic>
      <p:sp>
        <p:nvSpPr>
          <p:cNvPr id="9" name="Footer Placeholder 4">
            <a:extLst>
              <a:ext uri="{FF2B5EF4-FFF2-40B4-BE49-F238E27FC236}">
                <a16:creationId xmlns:a16="http://schemas.microsoft.com/office/drawing/2014/main" id="{4135A208-EE61-2C80-DA6D-B9938CB6DA24}"/>
              </a:ext>
            </a:extLst>
          </p:cNvPr>
          <p:cNvSpPr>
            <a:spLocks noGrp="1"/>
          </p:cNvSpPr>
          <p:nvPr>
            <p:ph type="ftr" sz="quarter" idx="11"/>
          </p:nvPr>
        </p:nvSpPr>
        <p:spPr>
          <a:xfrm>
            <a:off x="857250" y="6452606"/>
            <a:ext cx="4114800" cy="365125"/>
          </a:xfrm>
          <a:prstGeom prst="rect">
            <a:avLst/>
          </a:prstGeom>
        </p:spPr>
        <p:txBody>
          <a:bodyPr anchor="ctr"/>
          <a:lstStyle>
            <a:lvl1pPr>
              <a:defRPr sz="1000">
                <a:solidFill>
                  <a:schemeClr val="bg1"/>
                </a:solidFill>
              </a:defRPr>
            </a:lvl1pPr>
          </a:lstStyle>
          <a:p>
            <a:r>
              <a:rPr lang="en-US" dirty="0"/>
              <a:t>Confidential and Proprietary Information</a:t>
            </a:r>
          </a:p>
        </p:txBody>
      </p:sp>
    </p:spTree>
    <p:extLst>
      <p:ext uri="{BB962C8B-B14F-4D97-AF65-F5344CB8AC3E}">
        <p14:creationId xmlns:p14="http://schemas.microsoft.com/office/powerpoint/2010/main" val="1144660443"/>
      </p:ext>
    </p:extLst>
  </p:cSld>
  <p:clrMapOvr>
    <a:masterClrMapping/>
  </p:clrMapOvr>
  <p:extLst>
    <p:ext uri="{DCECCB84-F9BA-43D5-87BE-67443E8EF086}">
      <p15:sldGuideLst xmlns:p15="http://schemas.microsoft.com/office/powerpoint/2012/main">
        <p15:guide id="1" pos="357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0F32AF-732A-A543-88B7-241C8D31A69F}"/>
              </a:ext>
            </a:extLst>
          </p:cNvPr>
          <p:cNvSpPr/>
          <p:nvPr userDrawn="1"/>
        </p:nvSpPr>
        <p:spPr>
          <a:xfrm>
            <a:off x="0" y="0"/>
            <a:ext cx="12192000" cy="685799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1850" y="1379539"/>
            <a:ext cx="10515600" cy="1185862"/>
          </a:xfrm>
        </p:spPr>
        <p:txBody>
          <a:bodyPr anchor="b">
            <a:normAutofit/>
          </a:bodyPr>
          <a:lstStyle>
            <a:lvl1pPr>
              <a:defRPr sz="4800">
                <a:solidFill>
                  <a:schemeClr val="bg1"/>
                </a:solidFill>
              </a:defRPr>
            </a:lvl1pPr>
          </a:lstStyle>
          <a:p>
            <a:r>
              <a:rPr lang="en-US" dirty="0"/>
              <a:t>Click to edit Master Title Slide</a:t>
            </a:r>
          </a:p>
        </p:txBody>
      </p:sp>
      <p:sp>
        <p:nvSpPr>
          <p:cNvPr id="3" name="Text Placeholder 2"/>
          <p:cNvSpPr>
            <a:spLocks noGrp="1"/>
          </p:cNvSpPr>
          <p:nvPr>
            <p:ph type="body" idx="1"/>
          </p:nvPr>
        </p:nvSpPr>
        <p:spPr>
          <a:xfrm>
            <a:off x="831850" y="274687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p:cNvCxnSpPr/>
          <p:nvPr userDrawn="1"/>
        </p:nvCxnSpPr>
        <p:spPr>
          <a:xfrm>
            <a:off x="831850" y="6372727"/>
            <a:ext cx="10747948"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4">
            <a:extLst>
              <a:ext uri="{FF2B5EF4-FFF2-40B4-BE49-F238E27FC236}">
                <a16:creationId xmlns:a16="http://schemas.microsoft.com/office/drawing/2014/main" id="{1E038536-BC4B-8D51-7F20-29BA8602A262}"/>
              </a:ext>
            </a:extLst>
          </p:cNvPr>
          <p:cNvSpPr>
            <a:spLocks noGrp="1"/>
          </p:cNvSpPr>
          <p:nvPr>
            <p:ph type="ftr" sz="quarter" idx="11"/>
          </p:nvPr>
        </p:nvSpPr>
        <p:spPr>
          <a:xfrm>
            <a:off x="857250" y="6452606"/>
            <a:ext cx="4114800" cy="365125"/>
          </a:xfrm>
          <a:prstGeom prst="rect">
            <a:avLst/>
          </a:prstGeom>
        </p:spPr>
        <p:txBody>
          <a:bodyPr anchor="ctr"/>
          <a:lstStyle>
            <a:lvl1pPr>
              <a:defRPr sz="1000">
                <a:solidFill>
                  <a:schemeClr val="bg1"/>
                </a:solidFill>
              </a:defRPr>
            </a:lvl1pPr>
          </a:lstStyle>
          <a:p>
            <a:r>
              <a:rPr lang="en-US" dirty="0"/>
              <a:t>Confidential and Proprietary Information</a:t>
            </a:r>
          </a:p>
        </p:txBody>
      </p:sp>
    </p:spTree>
    <p:extLst>
      <p:ext uri="{BB962C8B-B14F-4D97-AF65-F5344CB8AC3E}">
        <p14:creationId xmlns:p14="http://schemas.microsoft.com/office/powerpoint/2010/main" val="193082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9/8/20XX</a:t>
            </a:r>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endParaRPr lang="en-US" dirty="0"/>
          </a:p>
        </p:txBody>
      </p:sp>
      <p:sp>
        <p:nvSpPr>
          <p:cNvPr id="10" name="Slide Number Placeholder 9"/>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3451037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vider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E72404-F11D-7048-9D2A-1D5758B4270D}"/>
              </a:ext>
            </a:extLst>
          </p:cNvPr>
          <p:cNvSpPr/>
          <p:nvPr userDrawn="1"/>
        </p:nvSpPr>
        <p:spPr>
          <a:xfrm>
            <a:off x="0" y="0"/>
            <a:ext cx="12192000" cy="685799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447800" y="3172548"/>
            <a:ext cx="9296399" cy="1379132"/>
          </a:xfrm>
        </p:spPr>
        <p:txBody>
          <a:bodyPr anchor="t" anchorCtr="0">
            <a:normAutofit/>
          </a:bodyPr>
          <a:lstStyle>
            <a:lvl1pPr algn="ctr">
              <a:defRPr sz="4800" baseline="0">
                <a:solidFill>
                  <a:schemeClr val="bg1"/>
                </a:solidFill>
              </a:defRPr>
            </a:lvl1pPr>
          </a:lstStyle>
          <a:p>
            <a:r>
              <a:rPr lang="en-US" dirty="0"/>
              <a:t>Edit Divider Content </a:t>
            </a:r>
          </a:p>
        </p:txBody>
      </p:sp>
      <p:sp>
        <p:nvSpPr>
          <p:cNvPr id="3" name="Subtitle 2"/>
          <p:cNvSpPr>
            <a:spLocks noGrp="1"/>
          </p:cNvSpPr>
          <p:nvPr>
            <p:ph type="subTitle" idx="1" hasCustomPrompt="1"/>
          </p:nvPr>
        </p:nvSpPr>
        <p:spPr>
          <a:xfrm>
            <a:off x="1447800" y="2213415"/>
            <a:ext cx="9296399" cy="782799"/>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SLIDE</a:t>
            </a:r>
          </a:p>
        </p:txBody>
      </p:sp>
      <p:grpSp>
        <p:nvGrpSpPr>
          <p:cNvPr id="5" name="Group 4">
            <a:extLst>
              <a:ext uri="{FF2B5EF4-FFF2-40B4-BE49-F238E27FC236}">
                <a16:creationId xmlns:a16="http://schemas.microsoft.com/office/drawing/2014/main" id="{1050655F-5E6C-DD46-8A8B-69283BF5B8CA}"/>
              </a:ext>
            </a:extLst>
          </p:cNvPr>
          <p:cNvGrpSpPr/>
          <p:nvPr userDrawn="1"/>
        </p:nvGrpSpPr>
        <p:grpSpPr>
          <a:xfrm>
            <a:off x="1447800" y="1569720"/>
            <a:ext cx="9296399" cy="3696465"/>
            <a:chOff x="1447800" y="1620520"/>
            <a:chExt cx="9296399" cy="3696465"/>
          </a:xfrm>
        </p:grpSpPr>
        <p:cxnSp>
          <p:nvCxnSpPr>
            <p:cNvPr id="13" name="Straight Connector 12"/>
            <p:cNvCxnSpPr/>
            <p:nvPr userDrawn="1"/>
          </p:nvCxnSpPr>
          <p:spPr>
            <a:xfrm>
              <a:off x="1447800" y="1620520"/>
              <a:ext cx="9296399"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447800" y="5316985"/>
              <a:ext cx="9296399"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7528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A904D-0DAC-AF4F-A4CA-A367EDD430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cxnSp>
        <p:nvCxnSpPr>
          <p:cNvPr id="7" name="Straight Connector 6">
            <a:extLst>
              <a:ext uri="{FF2B5EF4-FFF2-40B4-BE49-F238E27FC236}">
                <a16:creationId xmlns:a16="http://schemas.microsoft.com/office/drawing/2014/main" id="{06819976-C848-A74E-B03C-7C84D2150BCC}"/>
              </a:ext>
            </a:extLst>
          </p:cNvPr>
          <p:cNvCxnSpPr/>
          <p:nvPr userDrawn="1"/>
        </p:nvCxnSpPr>
        <p:spPr>
          <a:xfrm>
            <a:off x="1447800" y="1325880"/>
            <a:ext cx="9296399" cy="0"/>
          </a:xfrm>
          <a:prstGeom prst="line">
            <a:avLst/>
          </a:prstGeom>
          <a:ln w="22225" cap="rnd">
            <a:solidFill>
              <a:srgbClr val="6E6E6E"/>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B2C188-530F-AD4B-96AF-3D953036E934}"/>
              </a:ext>
            </a:extLst>
          </p:cNvPr>
          <p:cNvCxnSpPr/>
          <p:nvPr userDrawn="1"/>
        </p:nvCxnSpPr>
        <p:spPr>
          <a:xfrm>
            <a:off x="1447800" y="5022345"/>
            <a:ext cx="9296399" cy="0"/>
          </a:xfrm>
          <a:prstGeom prst="line">
            <a:avLst/>
          </a:prstGeom>
          <a:ln w="22225" cap="rnd">
            <a:solidFill>
              <a:srgbClr val="6E6E6E"/>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32323CF-97C2-5C48-8214-010B9B409984}"/>
              </a:ext>
            </a:extLst>
          </p:cNvPr>
          <p:cNvSpPr>
            <a:spLocks noGrp="1"/>
          </p:cNvSpPr>
          <p:nvPr>
            <p:ph type="ctrTitle" hasCustomPrompt="1"/>
          </p:nvPr>
        </p:nvSpPr>
        <p:spPr>
          <a:xfrm>
            <a:off x="1447800" y="2928708"/>
            <a:ext cx="9296399" cy="1379132"/>
          </a:xfrm>
        </p:spPr>
        <p:txBody>
          <a:bodyPr anchor="t" anchorCtr="0">
            <a:normAutofit/>
          </a:bodyPr>
          <a:lstStyle>
            <a:lvl1pPr algn="ctr">
              <a:defRPr sz="4800" baseline="0">
                <a:solidFill>
                  <a:srgbClr val="92AF2B"/>
                </a:solidFill>
              </a:defRPr>
            </a:lvl1pPr>
          </a:lstStyle>
          <a:p>
            <a:r>
              <a:rPr lang="en-US" dirty="0"/>
              <a:t>Edit Divider Content</a:t>
            </a:r>
          </a:p>
        </p:txBody>
      </p:sp>
      <p:sp>
        <p:nvSpPr>
          <p:cNvPr id="11" name="Subtitle 2">
            <a:extLst>
              <a:ext uri="{FF2B5EF4-FFF2-40B4-BE49-F238E27FC236}">
                <a16:creationId xmlns:a16="http://schemas.microsoft.com/office/drawing/2014/main" id="{F2F6E11B-9A5D-1E4D-905F-848B37D251E3}"/>
              </a:ext>
            </a:extLst>
          </p:cNvPr>
          <p:cNvSpPr>
            <a:spLocks noGrp="1"/>
          </p:cNvSpPr>
          <p:nvPr>
            <p:ph type="subTitle" idx="1" hasCustomPrompt="1"/>
          </p:nvPr>
        </p:nvSpPr>
        <p:spPr>
          <a:xfrm>
            <a:off x="1447800" y="1959415"/>
            <a:ext cx="9296399" cy="782799"/>
          </a:xfrm>
        </p:spPr>
        <p:txBody>
          <a:bodyPr>
            <a:normAutofit/>
          </a:bodyPr>
          <a:lstStyle>
            <a:lvl1pPr marL="0" indent="0" algn="ctr">
              <a:buNone/>
              <a:defRPr sz="2200" baseline="0">
                <a:solidFill>
                  <a:srgbClr val="92AF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SLIDE</a:t>
            </a:r>
          </a:p>
        </p:txBody>
      </p:sp>
      <p:sp>
        <p:nvSpPr>
          <p:cNvPr id="2" name="Footer Placeholder 4">
            <a:extLst>
              <a:ext uri="{FF2B5EF4-FFF2-40B4-BE49-F238E27FC236}">
                <a16:creationId xmlns:a16="http://schemas.microsoft.com/office/drawing/2014/main" id="{87A43956-D491-1887-9004-4C660448C075}"/>
              </a:ext>
            </a:extLst>
          </p:cNvPr>
          <p:cNvSpPr>
            <a:spLocks noGrp="1"/>
          </p:cNvSpPr>
          <p:nvPr>
            <p:ph type="ftr" sz="quarter" idx="11"/>
          </p:nvPr>
        </p:nvSpPr>
        <p:spPr>
          <a:xfrm>
            <a:off x="857250" y="6452606"/>
            <a:ext cx="4114800" cy="365125"/>
          </a:xfrm>
          <a:prstGeom prst="rect">
            <a:avLst/>
          </a:prstGeom>
        </p:spPr>
        <p:txBody>
          <a:bodyPr anchor="ctr"/>
          <a:lstStyle>
            <a:lvl1pPr>
              <a:defRPr sz="1000">
                <a:solidFill>
                  <a:schemeClr val="bg1"/>
                </a:solidFill>
              </a:defRPr>
            </a:lvl1pPr>
          </a:lstStyle>
          <a:p>
            <a:r>
              <a:rPr lang="en-US" dirty="0"/>
              <a:t>Confidential and Proprietary Information</a:t>
            </a:r>
          </a:p>
        </p:txBody>
      </p:sp>
    </p:spTree>
    <p:extLst>
      <p:ext uri="{BB962C8B-B14F-4D97-AF65-F5344CB8AC3E}">
        <p14:creationId xmlns:p14="http://schemas.microsoft.com/office/powerpoint/2010/main" val="882707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2AF2B"/>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nchor="ctr"/>
          <a:lstStyle/>
          <a:p>
            <a:fld id="{07DC6EF8-7239-44B8-A009-F3DF16CC696E}" type="slidenum">
              <a:rPr lang="en-US" smtClean="0"/>
              <a:t>‹#›</a:t>
            </a:fld>
            <a:endParaRPr lang="en-US" dirty="0"/>
          </a:p>
        </p:txBody>
      </p:sp>
    </p:spTree>
    <p:extLst>
      <p:ext uri="{BB962C8B-B14F-4D97-AF65-F5344CB8AC3E}">
        <p14:creationId xmlns:p14="http://schemas.microsoft.com/office/powerpoint/2010/main" val="2845599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577" y="1698625"/>
            <a:ext cx="5303520" cy="4351338"/>
          </a:xfrm>
        </p:spPr>
        <p:txBody>
          <a:bodyPr/>
          <a:lstStyle>
            <a:lvl2pPr marL="292100" indent="-2921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698625"/>
            <a:ext cx="5303520" cy="4351338"/>
          </a:xfrm>
        </p:spPr>
        <p:txBody>
          <a:bodyPr/>
          <a:lstStyle>
            <a:lvl2pPr marL="292100" indent="-2921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7DC6EF8-7239-44B8-A009-F3DF16CC696E}" type="slidenum">
              <a:rPr lang="en-US" smtClean="0"/>
              <a:t>‹#›</a:t>
            </a:fld>
            <a:endParaRPr lang="en-US" dirty="0"/>
          </a:p>
        </p:txBody>
      </p:sp>
    </p:spTree>
    <p:extLst>
      <p:ext uri="{BB962C8B-B14F-4D97-AF65-F5344CB8AC3E}">
        <p14:creationId xmlns:p14="http://schemas.microsoft.com/office/powerpoint/2010/main" val="33239568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ounded Rectangle 8"/>
          <p:cNvSpPr/>
          <p:nvPr userDrawn="1"/>
        </p:nvSpPr>
        <p:spPr>
          <a:xfrm>
            <a:off x="611586" y="1536700"/>
            <a:ext cx="5394960" cy="4711700"/>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2799" y="1698625"/>
            <a:ext cx="5092297"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7DC6EF8-7239-44B8-A009-F3DF16CC696E}" type="slidenum">
              <a:rPr lang="en-US" smtClean="0"/>
              <a:t>‹#›</a:t>
            </a:fld>
            <a:endParaRPr lang="en-US" dirty="0"/>
          </a:p>
        </p:txBody>
      </p:sp>
      <p:sp>
        <p:nvSpPr>
          <p:cNvPr id="11" name="Rounded Rectangle 10">
            <a:extLst>
              <a:ext uri="{FF2B5EF4-FFF2-40B4-BE49-F238E27FC236}">
                <a16:creationId xmlns:a16="http://schemas.microsoft.com/office/drawing/2014/main" id="{E7F8F759-8DAF-8142-BEDB-9F129320F575}"/>
              </a:ext>
            </a:extLst>
          </p:cNvPr>
          <p:cNvSpPr/>
          <p:nvPr userDrawn="1"/>
        </p:nvSpPr>
        <p:spPr>
          <a:xfrm>
            <a:off x="6219906" y="1536700"/>
            <a:ext cx="5394960" cy="4711700"/>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F48231D7-D0B1-6C4F-AFE6-C18D37DD2F15}"/>
              </a:ext>
            </a:extLst>
          </p:cNvPr>
          <p:cNvSpPr>
            <a:spLocks noGrp="1"/>
          </p:cNvSpPr>
          <p:nvPr>
            <p:ph sz="half" idx="13"/>
          </p:nvPr>
        </p:nvSpPr>
        <p:spPr>
          <a:xfrm>
            <a:off x="6421119" y="1698625"/>
            <a:ext cx="5092297"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4506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578" y="529389"/>
            <a:ext cx="10753810" cy="1161299"/>
          </a:xfrm>
        </p:spPr>
        <p:txBody>
          <a:bodyPr/>
          <a:lstStyle/>
          <a:p>
            <a:r>
              <a:rPr lang="en-US" dirty="0"/>
              <a:t>Click to edit Master title style</a:t>
            </a:r>
          </a:p>
        </p:txBody>
      </p:sp>
      <p:sp>
        <p:nvSpPr>
          <p:cNvPr id="3" name="Text Placeholder 2"/>
          <p:cNvSpPr>
            <a:spLocks noGrp="1"/>
          </p:cNvSpPr>
          <p:nvPr>
            <p:ph type="body" idx="1" hasCustomPrompt="1"/>
          </p:nvPr>
        </p:nvSpPr>
        <p:spPr>
          <a:xfrm>
            <a:off x="601578" y="1554480"/>
            <a:ext cx="5367528" cy="553988"/>
          </a:xfrm>
          <a:gradFill>
            <a:gsLst>
              <a:gs pos="10000">
                <a:srgbClr val="80B039"/>
              </a:gs>
              <a:gs pos="100000">
                <a:srgbClr val="AAC832"/>
              </a:gs>
            </a:gsLst>
            <a:lin ang="3600000" scaled="0"/>
          </a:gradFill>
        </p:spPr>
        <p:txBody>
          <a:bodyPr anchor="ctr" anchorCtr="0">
            <a:normAutofit/>
          </a:bodyPr>
          <a:lstStyle>
            <a:lvl1pPr marL="0" indent="0" algn="ctr">
              <a:buNone/>
              <a:defRPr sz="2000" b="1" cap="all" spc="10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1578" y="2273437"/>
            <a:ext cx="5367528" cy="38182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4838" y="1554480"/>
            <a:ext cx="5367528" cy="553988"/>
          </a:xfrm>
          <a:gradFill>
            <a:gsLst>
              <a:gs pos="10000">
                <a:srgbClr val="80B039"/>
              </a:gs>
              <a:gs pos="100000">
                <a:srgbClr val="AAC832"/>
              </a:gs>
            </a:gsLst>
            <a:lin ang="3600000" scaled="0"/>
          </a:gradFill>
        </p:spPr>
        <p:txBody>
          <a:bodyPr anchor="ctr" anchorCtr="0">
            <a:normAutofit/>
          </a:bodyPr>
          <a:lstStyle>
            <a:lvl1pPr marL="0" indent="0" algn="ctr">
              <a:buNone/>
              <a:defRPr lang="en-US" sz="2000" b="1" kern="1200" cap="all" spc="100" baseline="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84838" y="2273437"/>
            <a:ext cx="5367528" cy="3818252"/>
          </a:xfrm>
        </p:spPr>
        <p:txBody>
          <a:bodyPr/>
          <a:lstStyle/>
          <a:p>
            <a:pPr lvl="0"/>
            <a:r>
              <a:rPr lang="en-US" dirty="0"/>
              <a:t>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9" name="Slide Number Placeholder 8"/>
          <p:cNvSpPr>
            <a:spLocks noGrp="1"/>
          </p:cNvSpPr>
          <p:nvPr>
            <p:ph type="sldNum" sz="quarter" idx="12"/>
          </p:nvPr>
        </p:nvSpPr>
        <p:spPr/>
        <p:txBody>
          <a:bodyPr/>
          <a:lstStyle/>
          <a:p>
            <a:fld id="{07DC6EF8-7239-44B8-A009-F3DF16CC696E}" type="slidenum">
              <a:rPr lang="en-US" smtClean="0"/>
              <a:t>‹#›</a:t>
            </a:fld>
            <a:endParaRPr lang="en-US" dirty="0"/>
          </a:p>
        </p:txBody>
      </p:sp>
    </p:spTree>
    <p:extLst>
      <p:ext uri="{BB962C8B-B14F-4D97-AF65-F5344CB8AC3E}">
        <p14:creationId xmlns:p14="http://schemas.microsoft.com/office/powerpoint/2010/main" val="34100036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7DC6EF8-7239-44B8-A009-F3DF16CC696E}" type="slidenum">
              <a:rPr lang="en-US" smtClean="0"/>
              <a:t>‹#›</a:t>
            </a:fld>
            <a:endParaRPr lang="en-US" dirty="0"/>
          </a:p>
        </p:txBody>
      </p:sp>
    </p:spTree>
    <p:extLst>
      <p:ext uri="{BB962C8B-B14F-4D97-AF65-F5344CB8AC3E}">
        <p14:creationId xmlns:p14="http://schemas.microsoft.com/office/powerpoint/2010/main" val="233983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7DC6EF8-7239-44B8-A009-F3DF16CC696E}" type="slidenum">
              <a:rPr lang="en-US" smtClean="0"/>
              <a:t>‹#›</a:t>
            </a:fld>
            <a:endParaRPr lang="en-US" dirty="0"/>
          </a:p>
        </p:txBody>
      </p:sp>
      <p:sp>
        <p:nvSpPr>
          <p:cNvPr id="6" name="Rounded Rectangle 5"/>
          <p:cNvSpPr/>
          <p:nvPr userDrawn="1"/>
        </p:nvSpPr>
        <p:spPr>
          <a:xfrm>
            <a:off x="571499" y="1536700"/>
            <a:ext cx="11008297" cy="4711700"/>
          </a:xfrm>
          <a:prstGeom prst="roundRect">
            <a:avLst>
              <a:gd name="adj" fmla="val 1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9301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DC6EF8-7239-44B8-A009-F3DF16CC696E}" type="slidenum">
              <a:rPr lang="en-US" smtClean="0"/>
              <a:t>‹#›</a:t>
            </a:fld>
            <a:endParaRPr lang="en-US" dirty="0"/>
          </a:p>
        </p:txBody>
      </p:sp>
    </p:spTree>
    <p:extLst>
      <p:ext uri="{BB962C8B-B14F-4D97-AF65-F5344CB8AC3E}">
        <p14:creationId xmlns:p14="http://schemas.microsoft.com/office/powerpoint/2010/main" val="2032278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B42821-9D52-6D46-9C5D-CE4DEA775E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7884"/>
            <a:ext cx="12202160" cy="6863717"/>
          </a:xfrm>
          <a:prstGeom prst="rect">
            <a:avLst/>
          </a:prstGeom>
        </p:spPr>
      </p:pic>
      <p:sp>
        <p:nvSpPr>
          <p:cNvPr id="5" name="Footer Placeholder 4"/>
          <p:cNvSpPr>
            <a:spLocks noGrp="1"/>
          </p:cNvSpPr>
          <p:nvPr>
            <p:ph type="ftr" sz="quarter" idx="11"/>
          </p:nvPr>
        </p:nvSpPr>
        <p:spPr>
          <a:xfrm>
            <a:off x="857250" y="6452606"/>
            <a:ext cx="4114800" cy="365125"/>
          </a:xfrm>
        </p:spPr>
        <p:txBody>
          <a:bodyPr/>
          <a:lstStyle>
            <a:lvl1pPr>
              <a:defRPr>
                <a:solidFill>
                  <a:schemeClr val="bg1"/>
                </a:solidFill>
              </a:defRPr>
            </a:lvl1pPr>
          </a:lstStyle>
          <a:p>
            <a:r>
              <a:rPr lang="en-US"/>
              <a:t>Confidential and Proprietary Information</a:t>
            </a:r>
          </a:p>
        </p:txBody>
      </p:sp>
      <p:sp>
        <p:nvSpPr>
          <p:cNvPr id="25" name="Title 1">
            <a:extLst>
              <a:ext uri="{FF2B5EF4-FFF2-40B4-BE49-F238E27FC236}">
                <a16:creationId xmlns:a16="http://schemas.microsoft.com/office/drawing/2014/main" id="{023070DE-66AA-BB49-B50D-BC8206A48D3B}"/>
              </a:ext>
            </a:extLst>
          </p:cNvPr>
          <p:cNvSpPr>
            <a:spLocks noGrp="1"/>
          </p:cNvSpPr>
          <p:nvPr>
            <p:ph type="title" hasCustomPrompt="1"/>
          </p:nvPr>
        </p:nvSpPr>
        <p:spPr>
          <a:xfrm>
            <a:off x="-1" y="1422400"/>
            <a:ext cx="12191999" cy="2082794"/>
          </a:xfrm>
        </p:spPr>
        <p:txBody>
          <a:bodyPr anchor="b">
            <a:normAutofit/>
          </a:bodyPr>
          <a:lstStyle>
            <a:lvl1pPr algn="ctr">
              <a:defRPr sz="4800"/>
            </a:lvl1pPr>
          </a:lstStyle>
          <a:p>
            <a:r>
              <a:rPr lang="en-US"/>
              <a:t>Click to edit Title Slide</a:t>
            </a:r>
          </a:p>
        </p:txBody>
      </p:sp>
      <p:sp>
        <p:nvSpPr>
          <p:cNvPr id="26" name="Text Placeholder 2">
            <a:extLst>
              <a:ext uri="{FF2B5EF4-FFF2-40B4-BE49-F238E27FC236}">
                <a16:creationId xmlns:a16="http://schemas.microsoft.com/office/drawing/2014/main" id="{7FD0D8BE-BFFE-2947-A550-08D726BD5E27}"/>
              </a:ext>
            </a:extLst>
          </p:cNvPr>
          <p:cNvSpPr>
            <a:spLocks noGrp="1"/>
          </p:cNvSpPr>
          <p:nvPr>
            <p:ph type="body" idx="1" hasCustomPrompt="1"/>
          </p:nvPr>
        </p:nvSpPr>
        <p:spPr>
          <a:xfrm>
            <a:off x="0" y="3860373"/>
            <a:ext cx="12202160" cy="1500187"/>
          </a:xfrm>
        </p:spPr>
        <p:txBody>
          <a:bodyPr/>
          <a:lstStyle>
            <a:lvl1pPr marL="0" indent="0" algn="ctr">
              <a:buNone/>
              <a:defRPr sz="2400">
                <a:solidFill>
                  <a:srgbClr val="6E6E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Subhead</a:t>
            </a:r>
          </a:p>
        </p:txBody>
      </p:sp>
      <p:grpSp>
        <p:nvGrpSpPr>
          <p:cNvPr id="2" name="Group 1">
            <a:extLst>
              <a:ext uri="{FF2B5EF4-FFF2-40B4-BE49-F238E27FC236}">
                <a16:creationId xmlns:a16="http://schemas.microsoft.com/office/drawing/2014/main" id="{A5B2EAE5-A269-7E06-5C7D-BA4D4AC511EE}"/>
              </a:ext>
            </a:extLst>
          </p:cNvPr>
          <p:cNvGrpSpPr>
            <a:grpSpLocks noChangeAspect="1"/>
          </p:cNvGrpSpPr>
          <p:nvPr userDrawn="1"/>
        </p:nvGrpSpPr>
        <p:grpSpPr>
          <a:xfrm>
            <a:off x="5718391" y="335701"/>
            <a:ext cx="5833529" cy="731520"/>
            <a:chOff x="2942693" y="400289"/>
            <a:chExt cx="7291911" cy="914400"/>
          </a:xfrm>
        </p:grpSpPr>
        <p:pic>
          <p:nvPicPr>
            <p:cNvPr id="4" name="Picture 3" descr="A picture containing drawing, food&#10;&#10;Description automatically generated">
              <a:extLst>
                <a:ext uri="{FF2B5EF4-FFF2-40B4-BE49-F238E27FC236}">
                  <a16:creationId xmlns:a16="http://schemas.microsoft.com/office/drawing/2014/main" id="{B9E0ACAA-D234-B905-A265-907BB5EE90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42693" y="400289"/>
              <a:ext cx="2607733" cy="914400"/>
            </a:xfrm>
            <a:prstGeom prst="rect">
              <a:avLst/>
            </a:prstGeom>
          </p:spPr>
        </p:pic>
        <p:pic>
          <p:nvPicPr>
            <p:cNvPr id="6" name="Picture 5" descr="A close up of a logo&#10;&#10;Description automatically generated with low confidence">
              <a:extLst>
                <a:ext uri="{FF2B5EF4-FFF2-40B4-BE49-F238E27FC236}">
                  <a16:creationId xmlns:a16="http://schemas.microsoft.com/office/drawing/2014/main" id="{AF41462D-BB06-C49E-4CED-F5CCE284AE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5999" y="440398"/>
              <a:ext cx="4138605" cy="834183"/>
            </a:xfrm>
            <a:prstGeom prst="rect">
              <a:avLst/>
            </a:prstGeom>
          </p:spPr>
        </p:pic>
      </p:grpSp>
    </p:spTree>
    <p:extLst>
      <p:ext uri="{BB962C8B-B14F-4D97-AF65-F5344CB8AC3E}">
        <p14:creationId xmlns:p14="http://schemas.microsoft.com/office/powerpoint/2010/main" val="3312527934"/>
      </p:ext>
    </p:extLst>
  </p:cSld>
  <p:clrMapOvr>
    <a:masterClrMapping/>
  </p:clrMapOvr>
  <p:extLst>
    <p:ext uri="{DCECCB84-F9BA-43D5-87BE-67443E8EF086}">
      <p15:sldGuideLst xmlns:p15="http://schemas.microsoft.com/office/powerpoint/2012/main">
        <p15:guide id="1" orient="horz" pos="21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7.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11.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ags" Target="../tags/tag1.xml"/><Relationship Id="rId5" Type="http://schemas.openxmlformats.org/officeDocument/2006/relationships/slideLayout" Target="../slideLayouts/slideLayout20.xml"/><Relationship Id="rId15" Type="http://schemas.openxmlformats.org/officeDocument/2006/relationships/image" Target="../media/image3.svg"/><Relationship Id="rId10" Type="http://schemas.openxmlformats.org/officeDocument/2006/relationships/vmlDrawing" Target="../drawings/vmlDrawing1.vml"/><Relationship Id="rId4" Type="http://schemas.openxmlformats.org/officeDocument/2006/relationships/slideLayout" Target="../slideLayouts/slideLayout19.xml"/><Relationship Id="rId9" Type="http://schemas.openxmlformats.org/officeDocument/2006/relationships/theme" Target="../theme/theme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vmlDrawing" Target="../drawings/vmlDrawing10.vml"/><Relationship Id="rId18" Type="http://schemas.openxmlformats.org/officeDocument/2006/relationships/image" Target="../media/image3.sv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17" Type="http://schemas.openxmlformats.org/officeDocument/2006/relationships/image" Target="../media/image2.png"/><Relationship Id="rId2" Type="http://schemas.openxmlformats.org/officeDocument/2006/relationships/slideLayout" Target="../slideLayouts/slideLayout77.xml"/><Relationship Id="rId16" Type="http://schemas.openxmlformats.org/officeDocument/2006/relationships/image" Target="../media/image1.emf"/><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oleObject" Target="../embeddings/oleObject10.bin"/><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ags" Target="../tags/tag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26.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5.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32.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31.png"/><Relationship Id="rId2" Type="http://schemas.openxmlformats.org/officeDocument/2006/relationships/slideLayout" Target="../slideLayouts/slideLayout100.xml"/><Relationship Id="rId16" Type="http://schemas.openxmlformats.org/officeDocument/2006/relationships/image" Target="../media/image30.jpe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9.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en-US"/>
              <a:t>9/8/20XX</a:t>
            </a:r>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951930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4" r:id="rId13"/>
    <p:sldLayoutId id="2147483725" r:id="rId14"/>
    <p:sldLayoutId id="2147483842" r:id="rId15"/>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B14A03-B89E-0A4F-8F54-650D85BAF315}"/>
              </a:ext>
            </a:extLst>
          </p:cNvPr>
          <p:cNvSpPr/>
          <p:nvPr userDrawn="1"/>
        </p:nvSpPr>
        <p:spPr>
          <a:xfrm>
            <a:off x="2" y="6349684"/>
            <a:ext cx="9189158" cy="286871"/>
          </a:xfrm>
          <a:prstGeom prst="rect">
            <a:avLst/>
          </a:prstGeom>
          <a:solidFill>
            <a:srgbClr val="DEF3F3"/>
          </a:solidFill>
          <a:ln>
            <a:noFill/>
          </a:ln>
          <a:effectLst/>
        </p:spPr>
        <p:style>
          <a:lnRef idx="1">
            <a:schemeClr val="accent1"/>
          </a:lnRef>
          <a:fillRef idx="3">
            <a:schemeClr val="accent1"/>
          </a:fillRef>
          <a:effectRef idx="2">
            <a:schemeClr val="accent1"/>
          </a:effectRef>
          <a:fontRef idx="minor">
            <a:schemeClr val="lt1"/>
          </a:fontRef>
        </p:style>
        <p:txBody>
          <a:bodyPr lIns="110761" tIns="55381" rIns="110761" bIns="55381" rtlCol="0" anchor="ctr"/>
          <a:lstStyle/>
          <a:p>
            <a:pPr algn="ctr"/>
            <a:endParaRPr lang="en-US" sz="1947"/>
          </a:p>
        </p:txBody>
      </p:sp>
      <p:sp>
        <p:nvSpPr>
          <p:cNvPr id="5" name="Footer Placeholder 4"/>
          <p:cNvSpPr>
            <a:spLocks noGrp="1"/>
          </p:cNvSpPr>
          <p:nvPr>
            <p:ph type="ftr" sz="quarter" idx="3"/>
          </p:nvPr>
        </p:nvSpPr>
        <p:spPr>
          <a:xfrm>
            <a:off x="1002119" y="6332782"/>
            <a:ext cx="8382885" cy="286871"/>
          </a:xfrm>
          <a:prstGeom prst="rect">
            <a:avLst/>
          </a:prstGeom>
        </p:spPr>
        <p:txBody>
          <a:bodyPr vert="horz" lIns="91440" tIns="45720" rIns="91440" bIns="45720" rtlCol="0" anchor="b"/>
          <a:lstStyle>
            <a:lvl1pPr algn="l">
              <a:defRPr sz="971">
                <a:ln>
                  <a:noFill/>
                </a:ln>
                <a:solidFill>
                  <a:schemeClr val="tx1"/>
                </a:solidFill>
              </a:defRPr>
            </a:lvl1pPr>
          </a:lstStyle>
          <a:p>
            <a:endParaRPr lang="en-US" dirty="0"/>
          </a:p>
        </p:txBody>
      </p:sp>
      <p:sp>
        <p:nvSpPr>
          <p:cNvPr id="6" name="Slide Number Placeholder 5"/>
          <p:cNvSpPr>
            <a:spLocks noGrp="1"/>
          </p:cNvSpPr>
          <p:nvPr>
            <p:ph type="sldNum" sz="quarter" idx="4"/>
          </p:nvPr>
        </p:nvSpPr>
        <p:spPr>
          <a:xfrm>
            <a:off x="267884" y="6332782"/>
            <a:ext cx="537235" cy="286871"/>
          </a:xfrm>
          <a:prstGeom prst="rect">
            <a:avLst/>
          </a:prstGeom>
        </p:spPr>
        <p:txBody>
          <a:bodyPr vert="horz" lIns="91440" tIns="45720" rIns="91440" bIns="45720" rtlCol="0" anchor="b"/>
          <a:lstStyle>
            <a:lvl1pPr algn="l">
              <a:defRPr sz="971">
                <a:solidFill>
                  <a:schemeClr val="tx1"/>
                </a:solidFill>
              </a:defRPr>
            </a:lvl1pPr>
          </a:lstStyle>
          <a:p>
            <a:fld id="{BC8AEE7E-FAD4-4EE3-9D98-D5CFF485C706}" type="slidenum">
              <a:rPr lang="en-US" smtClean="0"/>
              <a:pPr/>
              <a:t>‹#›</a:t>
            </a:fld>
            <a:endParaRPr lang="en-US" dirty="0"/>
          </a:p>
        </p:txBody>
      </p:sp>
      <p:sp>
        <p:nvSpPr>
          <p:cNvPr id="13" name="Text Placeholder 2"/>
          <p:cNvSpPr>
            <a:spLocks noGrp="1"/>
          </p:cNvSpPr>
          <p:nvPr>
            <p:ph type="body" idx="1"/>
          </p:nvPr>
        </p:nvSpPr>
        <p:spPr>
          <a:xfrm>
            <a:off x="352554" y="1580086"/>
            <a:ext cx="11052048"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5" name="Title Placeholder 1"/>
          <p:cNvSpPr>
            <a:spLocks noGrp="1"/>
          </p:cNvSpPr>
          <p:nvPr>
            <p:ph type="title"/>
          </p:nvPr>
        </p:nvSpPr>
        <p:spPr>
          <a:xfrm>
            <a:off x="352554" y="843280"/>
            <a:ext cx="9993714" cy="477518"/>
          </a:xfrm>
          <a:prstGeom prst="rect">
            <a:avLst/>
          </a:prstGeom>
        </p:spPr>
        <p:txBody>
          <a:bodyPr vert="horz" lIns="91440" tIns="45720" rIns="91440" bIns="45720" rtlCol="0" anchor="t" anchorCtr="0">
            <a:no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47A60F75-69E9-D847-A13E-E8FD44A48D0A}"/>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974088" y="6237625"/>
            <a:ext cx="1830879" cy="398930"/>
          </a:xfrm>
          <a:prstGeom prst="rect">
            <a:avLst/>
          </a:prstGeom>
        </p:spPr>
      </p:pic>
      <p:sp>
        <p:nvSpPr>
          <p:cNvPr id="3" name="Round Diagonal Corner Rectangle 2">
            <a:extLst>
              <a:ext uri="{FF2B5EF4-FFF2-40B4-BE49-F238E27FC236}">
                <a16:creationId xmlns:a16="http://schemas.microsoft.com/office/drawing/2014/main" id="{515F8918-6D4D-384C-AEA1-C6BDD1FEBAAF}"/>
              </a:ext>
            </a:extLst>
          </p:cNvPr>
          <p:cNvSpPr/>
          <p:nvPr userDrawn="1"/>
        </p:nvSpPr>
        <p:spPr>
          <a:xfrm>
            <a:off x="8350102" y="6349683"/>
            <a:ext cx="1219200" cy="286871"/>
          </a:xfrm>
          <a:prstGeom prst="round2DiagRect">
            <a:avLst>
              <a:gd name="adj1" fmla="val 50000"/>
              <a:gd name="adj2" fmla="val 0"/>
            </a:avLst>
          </a:prstGeom>
          <a:solidFill>
            <a:srgbClr val="DF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a:p>
        </p:txBody>
      </p:sp>
    </p:spTree>
    <p:extLst>
      <p:ext uri="{BB962C8B-B14F-4D97-AF65-F5344CB8AC3E}">
        <p14:creationId xmlns:p14="http://schemas.microsoft.com/office/powerpoint/2010/main" val="302097445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p:fade/>
  </p:transition>
  <p:hf hdr="0" ftr="0" dt="0"/>
  <p:txStyles>
    <p:titleStyle>
      <a:lvl1pPr algn="l" defTabSz="887553" rtl="0" eaLnBrk="1" latinLnBrk="0" hangingPunct="1">
        <a:lnSpc>
          <a:spcPct val="90000"/>
        </a:lnSpc>
        <a:spcBef>
          <a:spcPct val="0"/>
        </a:spcBef>
        <a:buNone/>
        <a:defRPr sz="2330" b="1" kern="1200">
          <a:solidFill>
            <a:schemeClr val="tx2"/>
          </a:solidFill>
          <a:latin typeface="Calibri" panose="020F0502020204030204" pitchFamily="34" charset="0"/>
          <a:ea typeface="+mj-ea"/>
          <a:cs typeface="Calibri" panose="020F0502020204030204" pitchFamily="34" charset="0"/>
        </a:defRPr>
      </a:lvl1pPr>
    </p:titleStyle>
    <p:bodyStyle>
      <a:lvl1pPr marL="221888" indent="-221888" algn="l" defTabSz="887553" rtl="0" eaLnBrk="1" latinLnBrk="0" hangingPunct="1">
        <a:lnSpc>
          <a:spcPct val="100000"/>
        </a:lnSpc>
        <a:spcBef>
          <a:spcPts val="1165"/>
        </a:spcBef>
        <a:buClr>
          <a:schemeClr val="tx2"/>
        </a:buClr>
        <a:buFont typeface="Arial" panose="020B0604020202020204" pitchFamily="34" charset="0"/>
        <a:buChar char="•"/>
        <a:defRPr sz="1650" kern="1200">
          <a:solidFill>
            <a:schemeClr val="tx2"/>
          </a:solidFill>
          <a:latin typeface="Calibri" panose="020F0502020204030204" pitchFamily="34" charset="0"/>
          <a:ea typeface="+mn-ea"/>
          <a:cs typeface="Calibri" panose="020F0502020204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1359" kern="1200">
          <a:solidFill>
            <a:schemeClr val="tx2"/>
          </a:solidFill>
          <a:latin typeface="Calibri" panose="020F0502020204030204" pitchFamily="34" charset="0"/>
          <a:ea typeface="+mn-ea"/>
          <a:cs typeface="Calibri" panose="020F0502020204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165" kern="1200">
          <a:solidFill>
            <a:schemeClr val="tx2"/>
          </a:solidFill>
          <a:latin typeface="Calibri" panose="020F0502020204030204" pitchFamily="34" charset="0"/>
          <a:ea typeface="+mn-ea"/>
          <a:cs typeface="Calibri" panose="020F0502020204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56"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553"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807467"/>
            <a:ext cx="7521200" cy="14436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1pPr>
            <a:lvl2pPr lvl="1">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2pPr>
            <a:lvl3pPr lvl="2">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3pPr>
            <a:lvl4pPr lvl="3">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4pPr>
            <a:lvl5pPr lvl="4">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5pPr>
            <a:lvl6pPr lvl="5">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6pPr>
            <a:lvl7pPr lvl="6">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7pPr>
            <a:lvl8pPr lvl="7">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8pPr>
            <a:lvl9pPr lvl="8">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9pPr>
          </a:lstStyle>
          <a:p>
            <a:endParaRPr/>
          </a:p>
        </p:txBody>
      </p:sp>
      <p:sp>
        <p:nvSpPr>
          <p:cNvPr id="7" name="Google Shape;7;p1"/>
          <p:cNvSpPr txBox="1">
            <a:spLocks noGrp="1"/>
          </p:cNvSpPr>
          <p:nvPr>
            <p:ph type="body" idx="1"/>
          </p:nvPr>
        </p:nvSpPr>
        <p:spPr>
          <a:xfrm>
            <a:off x="609600" y="2661000"/>
            <a:ext cx="7521200" cy="3572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1532033" y="6182333"/>
            <a:ext cx="609200" cy="624800"/>
          </a:xfrm>
          <a:prstGeom prst="rect">
            <a:avLst/>
          </a:prstGeom>
          <a:noFill/>
          <a:ln>
            <a:noFill/>
          </a:ln>
        </p:spPr>
        <p:txBody>
          <a:bodyPr spcFirstLastPara="1" wrap="square" lIns="0" tIns="0" rIns="0" bIns="0" anchor="b" anchorCtr="0">
            <a:noAutofit/>
          </a:bodyPr>
          <a:lstStyle>
            <a:lvl1pPr lvl="0" algn="r">
              <a:buNone/>
              <a:defRPr sz="1600">
                <a:solidFill>
                  <a:schemeClr val="lt1"/>
                </a:solidFill>
                <a:latin typeface="Barlow Light"/>
                <a:ea typeface="Barlow Light"/>
                <a:cs typeface="Barlow Light"/>
                <a:sym typeface="Barlow Light"/>
              </a:defRPr>
            </a:lvl1pPr>
            <a:lvl2pPr lvl="1" algn="r">
              <a:buNone/>
              <a:defRPr sz="1600">
                <a:solidFill>
                  <a:schemeClr val="lt1"/>
                </a:solidFill>
                <a:latin typeface="Barlow Light"/>
                <a:ea typeface="Barlow Light"/>
                <a:cs typeface="Barlow Light"/>
                <a:sym typeface="Barlow Light"/>
              </a:defRPr>
            </a:lvl2pPr>
            <a:lvl3pPr lvl="2" algn="r">
              <a:buNone/>
              <a:defRPr sz="1600">
                <a:solidFill>
                  <a:schemeClr val="lt1"/>
                </a:solidFill>
                <a:latin typeface="Barlow Light"/>
                <a:ea typeface="Barlow Light"/>
                <a:cs typeface="Barlow Light"/>
                <a:sym typeface="Barlow Light"/>
              </a:defRPr>
            </a:lvl3pPr>
            <a:lvl4pPr lvl="3" algn="r">
              <a:buNone/>
              <a:defRPr sz="1600">
                <a:solidFill>
                  <a:schemeClr val="lt1"/>
                </a:solidFill>
                <a:latin typeface="Barlow Light"/>
                <a:ea typeface="Barlow Light"/>
                <a:cs typeface="Barlow Light"/>
                <a:sym typeface="Barlow Light"/>
              </a:defRPr>
            </a:lvl4pPr>
            <a:lvl5pPr lvl="4" algn="r">
              <a:buNone/>
              <a:defRPr sz="1600">
                <a:solidFill>
                  <a:schemeClr val="lt1"/>
                </a:solidFill>
                <a:latin typeface="Barlow Light"/>
                <a:ea typeface="Barlow Light"/>
                <a:cs typeface="Barlow Light"/>
                <a:sym typeface="Barlow Light"/>
              </a:defRPr>
            </a:lvl5pPr>
            <a:lvl6pPr lvl="5" algn="r">
              <a:buNone/>
              <a:defRPr sz="1600">
                <a:solidFill>
                  <a:schemeClr val="lt1"/>
                </a:solidFill>
                <a:latin typeface="Barlow Light"/>
                <a:ea typeface="Barlow Light"/>
                <a:cs typeface="Barlow Light"/>
                <a:sym typeface="Barlow Light"/>
              </a:defRPr>
            </a:lvl6pPr>
            <a:lvl7pPr lvl="6" algn="r">
              <a:buNone/>
              <a:defRPr sz="1600">
                <a:solidFill>
                  <a:schemeClr val="lt1"/>
                </a:solidFill>
                <a:latin typeface="Barlow Light"/>
                <a:ea typeface="Barlow Light"/>
                <a:cs typeface="Barlow Light"/>
                <a:sym typeface="Barlow Light"/>
              </a:defRPr>
            </a:lvl7pPr>
            <a:lvl8pPr lvl="7" algn="r">
              <a:buNone/>
              <a:defRPr sz="1600">
                <a:solidFill>
                  <a:schemeClr val="lt1"/>
                </a:solidFill>
                <a:latin typeface="Barlow Light"/>
                <a:ea typeface="Barlow Light"/>
                <a:cs typeface="Barlow Light"/>
                <a:sym typeface="Barlow Light"/>
              </a:defRPr>
            </a:lvl8pPr>
            <a:lvl9pPr lvl="8" algn="r">
              <a:buNone/>
              <a:defRPr sz="1600">
                <a:solidFill>
                  <a:schemeClr val="lt1"/>
                </a:solidFill>
                <a:latin typeface="Barlow Light"/>
                <a:ea typeface="Barlow Light"/>
                <a:cs typeface="Barlow Light"/>
                <a:sym typeface="Barlow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0459773"/>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11"/>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55" name="think-cell Slide" r:id="rId12" imgW="7772400" imgH="10058400" progId="TCLayout.ActiveDocument.1">
                  <p:embed/>
                </p:oleObj>
              </mc:Choice>
              <mc:Fallback>
                <p:oleObj name="think-cell Slide" r:id="rId12"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13"/>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292608"/>
            <a:ext cx="11274552" cy="8229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dirty="0"/>
              <a:t>Click to edit Master text styles</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5" name="Graphic 4">
            <a:extLst>
              <a:ext uri="{FF2B5EF4-FFF2-40B4-BE49-F238E27FC236}">
                <a16:creationId xmlns:a16="http://schemas.microsoft.com/office/drawing/2014/main" id="{88C3A460-F63C-0546-843C-A59244F90C02}"/>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53898" y="6185491"/>
            <a:ext cx="421200" cy="352632"/>
          </a:xfrm>
          <a:prstGeom prst="rect">
            <a:avLst/>
          </a:prstGeom>
        </p:spPr>
      </p:pic>
      <p:sp>
        <p:nvSpPr>
          <p:cNvPr id="9" name="TextBox 8">
            <a:extLst>
              <a:ext uri="{FF2B5EF4-FFF2-40B4-BE49-F238E27FC236}">
                <a16:creationId xmlns:a16="http://schemas.microsoft.com/office/drawing/2014/main" id="{EDDCBDBC-D1A7-DC30-F254-867273DE5DA6}"/>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301905595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tabLst/>
        <a:defRPr sz="2000" kern="1200">
          <a:solidFill>
            <a:schemeClr val="tx2"/>
          </a:solidFill>
          <a:latin typeface="+mn-lt"/>
          <a:ea typeface="+mn-ea"/>
          <a:cs typeface="+mn-cs"/>
        </a:defRPr>
      </a:lvl1pPr>
      <a:lvl2pPr marL="17463" indent="0" algn="l" defTabSz="914400" rtl="0" eaLnBrk="1" latinLnBrk="0" hangingPunct="1">
        <a:lnSpc>
          <a:spcPct val="100000"/>
        </a:lnSpc>
        <a:spcBef>
          <a:spcPts val="2000"/>
        </a:spcBef>
        <a:buFont typeface="Arial" panose="020B0604020202020204" pitchFamily="34" charset="0"/>
        <a:buNone/>
        <a:tabLst/>
        <a:defRPr sz="2000" kern="1200">
          <a:solidFill>
            <a:schemeClr val="tx2"/>
          </a:solidFill>
          <a:latin typeface="+mn-lt"/>
          <a:ea typeface="+mn-ea"/>
          <a:cs typeface="+mn-cs"/>
        </a:defRPr>
      </a:lvl2pPr>
      <a:lvl3pPr marL="171450" indent="-161925"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3pPr>
      <a:lvl4pPr marL="406400" indent="-234950" algn="l" defTabSz="914400" rtl="0" eaLnBrk="1" latinLnBrk="0" hangingPunct="1">
        <a:lnSpc>
          <a:spcPct val="100000"/>
        </a:lnSpc>
        <a:spcBef>
          <a:spcPts val="800"/>
        </a:spcBef>
        <a:buFont typeface="System Font Regular"/>
        <a:buChar char="–"/>
        <a:tabLst/>
        <a:defRPr sz="2000" b="0" kern="1200">
          <a:solidFill>
            <a:schemeClr val="tx2"/>
          </a:solidFill>
          <a:latin typeface="+mn-lt"/>
          <a:ea typeface="+mn-ea"/>
          <a:cs typeface="+mn-cs"/>
        </a:defRPr>
      </a:lvl4pPr>
      <a:lvl5pPr marL="577850" indent="-171450"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5pPr>
      <a:lvl6pPr marL="858838" indent="-254000" algn="l" defTabSz="914400" rtl="0" eaLnBrk="1" latinLnBrk="0" hangingPunct="1">
        <a:lnSpc>
          <a:spcPct val="100000"/>
        </a:lnSpc>
        <a:spcBef>
          <a:spcPts val="800"/>
        </a:spcBef>
        <a:buFont typeface="System Font Regular"/>
        <a:buChar char="–"/>
        <a:tabLst/>
        <a:defRPr sz="2000" b="0" kern="1200">
          <a:solidFill>
            <a:schemeClr val="tx2"/>
          </a:solidFill>
          <a:latin typeface="+mn-lt"/>
          <a:ea typeface="+mn-ea"/>
          <a:cs typeface="+mn-cs"/>
        </a:defRPr>
      </a:lvl6pPr>
      <a:lvl7pPr marL="1093788" indent="-254000"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4038600" y="6356352"/>
            <a:ext cx="4114800" cy="365125"/>
          </a:xfrm>
          <a:prstGeom prst="rect">
            <a:avLst/>
          </a:prstGeom>
        </p:spPr>
        <p:txBody>
          <a:bodyPr/>
          <a:lstStyle>
            <a:lvl1pPr>
              <a:defRPr sz="1400">
                <a:solidFill>
                  <a:schemeClr val="bg1">
                    <a:lumMod val="50000"/>
                  </a:schemeClr>
                </a:solidFill>
              </a:defRPr>
            </a:lvl1pPr>
          </a:lstStyle>
          <a:p>
            <a:pPr algn="ctr"/>
            <a:r>
              <a:rPr lang="en-US" dirty="0"/>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8610600" y="6356352"/>
            <a:ext cx="27432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dirty="0"/>
          </a:p>
        </p:txBody>
      </p:sp>
    </p:spTree>
    <p:extLst>
      <p:ext uri="{BB962C8B-B14F-4D97-AF65-F5344CB8AC3E}">
        <p14:creationId xmlns:p14="http://schemas.microsoft.com/office/powerpoint/2010/main" val="211781937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70839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130343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ede0a8c60f_0_10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1pPr>
            <a:lvl2pPr lvl="1">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2pPr>
            <a:lvl3pPr lvl="2">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3pPr>
            <a:lvl4pPr lvl="3">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4pPr>
            <a:lvl5pPr lvl="4">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5pPr>
            <a:lvl6pPr lvl="5">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6pPr>
            <a:lvl7pPr lvl="6">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7pPr>
            <a:lvl8pPr lvl="7">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8pPr>
            <a:lvl9pPr lvl="8">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9pPr>
          </a:lstStyle>
          <a:p>
            <a:endParaRPr/>
          </a:p>
        </p:txBody>
      </p:sp>
      <p:sp>
        <p:nvSpPr>
          <p:cNvPr id="7" name="Google Shape;7;g2ede0a8c60f_0_10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accent3"/>
              </a:buClr>
              <a:buSzPts val="2400"/>
              <a:buFont typeface="Average"/>
              <a:buChar char="●"/>
              <a:defRPr sz="2400">
                <a:solidFill>
                  <a:schemeClr val="accent3"/>
                </a:solidFill>
                <a:latin typeface="Average"/>
                <a:ea typeface="Average"/>
                <a:cs typeface="Average"/>
                <a:sym typeface="Average"/>
              </a:defRPr>
            </a:lvl1pPr>
            <a:lvl2pPr marL="914400" lvl="1"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2pPr>
            <a:lvl3pPr marL="1371600" lvl="2"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3pPr>
            <a:lvl4pPr marL="1828800" lvl="3"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4pPr>
            <a:lvl5pPr marL="2286000" lvl="4"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5pPr>
            <a:lvl6pPr marL="2743200" lvl="5"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6pPr>
            <a:lvl7pPr marL="3200400" lvl="6"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7pPr>
            <a:lvl8pPr marL="3657600" lvl="7"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8pPr>
            <a:lvl9pPr marL="4114800" lvl="8"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9pPr>
          </a:lstStyle>
          <a:p>
            <a:endParaRPr/>
          </a:p>
        </p:txBody>
      </p:sp>
      <p:sp>
        <p:nvSpPr>
          <p:cNvPr id="8" name="Google Shape;8;g2ede0a8c60f_0_1079"/>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accent3"/>
                </a:solidFill>
                <a:latin typeface="Average"/>
                <a:ea typeface="Average"/>
                <a:cs typeface="Average"/>
                <a:sym typeface="Average"/>
              </a:defRPr>
            </a:lvl1pPr>
            <a:lvl2pPr lvl="1" algn="r">
              <a:buNone/>
              <a:defRPr sz="1300">
                <a:solidFill>
                  <a:schemeClr val="accent3"/>
                </a:solidFill>
                <a:latin typeface="Average"/>
                <a:ea typeface="Average"/>
                <a:cs typeface="Average"/>
                <a:sym typeface="Average"/>
              </a:defRPr>
            </a:lvl2pPr>
            <a:lvl3pPr lvl="2" algn="r">
              <a:buNone/>
              <a:defRPr sz="1300">
                <a:solidFill>
                  <a:schemeClr val="accent3"/>
                </a:solidFill>
                <a:latin typeface="Average"/>
                <a:ea typeface="Average"/>
                <a:cs typeface="Average"/>
                <a:sym typeface="Average"/>
              </a:defRPr>
            </a:lvl3pPr>
            <a:lvl4pPr lvl="3" algn="r">
              <a:buNone/>
              <a:defRPr sz="1300">
                <a:solidFill>
                  <a:schemeClr val="accent3"/>
                </a:solidFill>
                <a:latin typeface="Average"/>
                <a:ea typeface="Average"/>
                <a:cs typeface="Average"/>
                <a:sym typeface="Average"/>
              </a:defRPr>
            </a:lvl4pPr>
            <a:lvl5pPr lvl="4" algn="r">
              <a:buNone/>
              <a:defRPr sz="1300">
                <a:solidFill>
                  <a:schemeClr val="accent3"/>
                </a:solidFill>
                <a:latin typeface="Average"/>
                <a:ea typeface="Average"/>
                <a:cs typeface="Average"/>
                <a:sym typeface="Average"/>
              </a:defRPr>
            </a:lvl5pPr>
            <a:lvl6pPr lvl="5" algn="r">
              <a:buNone/>
              <a:defRPr sz="1300">
                <a:solidFill>
                  <a:schemeClr val="accent3"/>
                </a:solidFill>
                <a:latin typeface="Average"/>
                <a:ea typeface="Average"/>
                <a:cs typeface="Average"/>
                <a:sym typeface="Average"/>
              </a:defRPr>
            </a:lvl6pPr>
            <a:lvl7pPr lvl="6" algn="r">
              <a:buNone/>
              <a:defRPr sz="1300">
                <a:solidFill>
                  <a:schemeClr val="accent3"/>
                </a:solidFill>
                <a:latin typeface="Average"/>
                <a:ea typeface="Average"/>
                <a:cs typeface="Average"/>
                <a:sym typeface="Average"/>
              </a:defRPr>
            </a:lvl7pPr>
            <a:lvl8pPr lvl="7" algn="r">
              <a:buNone/>
              <a:defRPr sz="1300">
                <a:solidFill>
                  <a:schemeClr val="accent3"/>
                </a:solidFill>
                <a:latin typeface="Average"/>
                <a:ea typeface="Average"/>
                <a:cs typeface="Average"/>
                <a:sym typeface="Average"/>
              </a:defRPr>
            </a:lvl8pPr>
            <a:lvl9pPr lvl="8" algn="r">
              <a:buNone/>
              <a:defRPr sz="13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4506687"/>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14"/>
            </p:custDataLs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605" name="think-cell Slide" r:id="rId15" imgW="7772400" imgH="10058400" progId="TCLayout.ActiveDocument.1">
                  <p:embed/>
                </p:oleObj>
              </mc:Choice>
              <mc:Fallback>
                <p:oleObj name="think-cell Slide" r:id="rId15"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16"/>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292608"/>
            <a:ext cx="11274552" cy="8229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dirty="0"/>
              <a:t>Click to edit Master text styles</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5" name="Graphic 4">
            <a:extLst>
              <a:ext uri="{FF2B5EF4-FFF2-40B4-BE49-F238E27FC236}">
                <a16:creationId xmlns:a16="http://schemas.microsoft.com/office/drawing/2014/main" id="{88C3A460-F63C-0546-843C-A59244F90C02}"/>
              </a:ext>
            </a:extLst>
          </p:cNvPr>
          <p:cNvPicPr>
            <a:picLocks noChangeAspect="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53898" y="6185491"/>
            <a:ext cx="421200" cy="352632"/>
          </a:xfrm>
          <a:prstGeom prst="rect">
            <a:avLst/>
          </a:prstGeom>
        </p:spPr>
      </p:pic>
      <p:sp>
        <p:nvSpPr>
          <p:cNvPr id="9" name="TextBox 8">
            <a:extLst>
              <a:ext uri="{FF2B5EF4-FFF2-40B4-BE49-F238E27FC236}">
                <a16:creationId xmlns:a16="http://schemas.microsoft.com/office/drawing/2014/main" id="{EDDCBDBC-D1A7-DC30-F254-867273DE5DA6}"/>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309010268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tabLst/>
        <a:defRPr sz="2000" kern="1200">
          <a:solidFill>
            <a:schemeClr val="tx2"/>
          </a:solidFill>
          <a:latin typeface="+mn-lt"/>
          <a:ea typeface="+mn-ea"/>
          <a:cs typeface="+mn-cs"/>
        </a:defRPr>
      </a:lvl1pPr>
      <a:lvl2pPr marL="17463" indent="0" algn="l" defTabSz="914400" rtl="0" eaLnBrk="1" latinLnBrk="0" hangingPunct="1">
        <a:lnSpc>
          <a:spcPct val="100000"/>
        </a:lnSpc>
        <a:spcBef>
          <a:spcPts val="2000"/>
        </a:spcBef>
        <a:buFont typeface="Arial" panose="020B0604020202020204" pitchFamily="34" charset="0"/>
        <a:buNone/>
        <a:tabLst/>
        <a:defRPr sz="2000" kern="1200">
          <a:solidFill>
            <a:schemeClr val="tx2"/>
          </a:solidFill>
          <a:latin typeface="+mn-lt"/>
          <a:ea typeface="+mn-ea"/>
          <a:cs typeface="+mn-cs"/>
        </a:defRPr>
      </a:lvl2pPr>
      <a:lvl3pPr marL="171450" indent="-161925"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3pPr>
      <a:lvl4pPr marL="406400" indent="-234950" algn="l" defTabSz="914400" rtl="0" eaLnBrk="1" latinLnBrk="0" hangingPunct="1">
        <a:lnSpc>
          <a:spcPct val="100000"/>
        </a:lnSpc>
        <a:spcBef>
          <a:spcPts val="800"/>
        </a:spcBef>
        <a:buFont typeface="System Font Regular"/>
        <a:buChar char="–"/>
        <a:tabLst/>
        <a:defRPr sz="2000" b="0" kern="1200">
          <a:solidFill>
            <a:schemeClr val="tx2"/>
          </a:solidFill>
          <a:latin typeface="+mn-lt"/>
          <a:ea typeface="+mn-ea"/>
          <a:cs typeface="+mn-cs"/>
        </a:defRPr>
      </a:lvl4pPr>
      <a:lvl5pPr marL="577850" indent="-171450"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5pPr>
      <a:lvl6pPr marL="858838" indent="-254000" algn="l" defTabSz="914400" rtl="0" eaLnBrk="1" latinLnBrk="0" hangingPunct="1">
        <a:lnSpc>
          <a:spcPct val="100000"/>
        </a:lnSpc>
        <a:spcBef>
          <a:spcPts val="800"/>
        </a:spcBef>
        <a:buFont typeface="System Font Regular"/>
        <a:buChar char="–"/>
        <a:tabLst/>
        <a:defRPr sz="2000" b="0" kern="1200">
          <a:solidFill>
            <a:schemeClr val="tx2"/>
          </a:solidFill>
          <a:latin typeface="+mn-lt"/>
          <a:ea typeface="+mn-ea"/>
          <a:cs typeface="+mn-cs"/>
        </a:defRPr>
      </a:lvl6pPr>
      <a:lvl7pPr marL="1093788" indent="-254000" algn="l" defTabSz="914400" rtl="0" eaLnBrk="1" latinLnBrk="0" hangingPunct="1">
        <a:lnSpc>
          <a:spcPct val="100000"/>
        </a:lnSpc>
        <a:spcBef>
          <a:spcPts val="800"/>
        </a:spcBef>
        <a:buFont typeface="Arial" panose="020B0604020202020204" pitchFamily="34" charset="0"/>
        <a:buChar char="•"/>
        <a:tabLst/>
        <a:defRPr sz="2000" b="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1578" y="529389"/>
            <a:ext cx="10978219" cy="1007311"/>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01579" y="1702381"/>
            <a:ext cx="10978218"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36598" y="6500545"/>
            <a:ext cx="2743200" cy="226714"/>
          </a:xfrm>
          <a:prstGeom prst="rect">
            <a:avLst/>
          </a:prstGeom>
        </p:spPr>
        <p:txBody>
          <a:bodyPr vert="horz" lIns="0" tIns="0" rIns="0" bIns="0" rtlCol="0" anchor="ctr" anchorCtr="0"/>
          <a:lstStyle>
            <a:lvl1pPr algn="r">
              <a:defRPr sz="900">
                <a:solidFill>
                  <a:srgbClr val="333333"/>
                </a:solidFill>
              </a:defRPr>
            </a:lvl1pPr>
          </a:lstStyle>
          <a:p>
            <a:fld id="{07DC6EF8-7239-44B8-A009-F3DF16CC696E}" type="slidenum">
              <a:rPr lang="en-US" smtClean="0"/>
              <a:pPr/>
              <a:t>‹#›</a:t>
            </a:fld>
            <a:endParaRPr lang="en-US" dirty="0"/>
          </a:p>
        </p:txBody>
      </p:sp>
      <p:cxnSp>
        <p:nvCxnSpPr>
          <p:cNvPr id="8" name="Straight Connector 7"/>
          <p:cNvCxnSpPr/>
          <p:nvPr userDrawn="1"/>
        </p:nvCxnSpPr>
        <p:spPr>
          <a:xfrm>
            <a:off x="589547" y="6376406"/>
            <a:ext cx="10990251" cy="0"/>
          </a:xfrm>
          <a:prstGeom prst="line">
            <a:avLst/>
          </a:prstGeom>
          <a:ln w="6350" cmpd="sng">
            <a:solidFill>
              <a:srgbClr val="8C8986"/>
            </a:solidFil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userDrawn="1"/>
        </p:nvGrpSpPr>
        <p:grpSpPr>
          <a:xfrm>
            <a:off x="0" y="-1078327"/>
            <a:ext cx="2540000" cy="686359"/>
            <a:chOff x="0" y="-1087431"/>
            <a:chExt cx="2029374" cy="686359"/>
          </a:xfrm>
        </p:grpSpPr>
        <p:sp>
          <p:nvSpPr>
            <p:cNvPr id="10" name="Rectangle 9"/>
            <p:cNvSpPr/>
            <p:nvPr userDrawn="1"/>
          </p:nvSpPr>
          <p:spPr>
            <a:xfrm>
              <a:off x="0" y="-740256"/>
              <a:ext cx="2029371" cy="339184"/>
            </a:xfrm>
            <a:prstGeom prst="rect">
              <a:avLst/>
            </a:prstGeom>
            <a:solidFill>
              <a:srgbClr val="92AF2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bg1"/>
                  </a:solidFill>
                </a:rPr>
                <a:t>146-175-43</a:t>
              </a:r>
            </a:p>
          </p:txBody>
        </p:sp>
        <p:sp>
          <p:nvSpPr>
            <p:cNvPr id="23" name="TextBox 22"/>
            <p:cNvSpPr txBox="1"/>
            <p:nvPr userDrawn="1"/>
          </p:nvSpPr>
          <p:spPr>
            <a:xfrm>
              <a:off x="12032" y="-1087431"/>
              <a:ext cx="2017341" cy="184666"/>
            </a:xfrm>
            <a:prstGeom prst="rect">
              <a:avLst/>
            </a:prstGeom>
            <a:noFill/>
          </p:spPr>
          <p:txBody>
            <a:bodyPr wrap="square" lIns="0" tIns="0" rIns="0" bIns="0" rtlCol="0">
              <a:spAutoFit/>
            </a:bodyPr>
            <a:lstStyle/>
            <a:p>
              <a:pPr algn="ctr"/>
              <a:r>
                <a:rPr lang="en-US" sz="1200" dirty="0">
                  <a:solidFill>
                    <a:srgbClr val="333333"/>
                  </a:solidFill>
                </a:rPr>
                <a:t>Titles, Subheads</a:t>
              </a:r>
            </a:p>
          </p:txBody>
        </p:sp>
        <p:cxnSp>
          <p:nvCxnSpPr>
            <p:cNvPr id="15" name="Straight Connector 14"/>
            <p:cNvCxnSpPr/>
            <p:nvPr userDrawn="1"/>
          </p:nvCxnSpPr>
          <p:spPr>
            <a:xfrm>
              <a:off x="0" y="-848916"/>
              <a:ext cx="202937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681483" y="-1052783"/>
            <a:ext cx="872503" cy="688447"/>
            <a:chOff x="2249302" y="-1062943"/>
            <a:chExt cx="872503" cy="688447"/>
          </a:xfrm>
        </p:grpSpPr>
        <p:sp>
          <p:nvSpPr>
            <p:cNvPr id="21" name="Rectangle 20"/>
            <p:cNvSpPr/>
            <p:nvPr userDrawn="1"/>
          </p:nvSpPr>
          <p:spPr>
            <a:xfrm>
              <a:off x="2249302" y="-740256"/>
              <a:ext cx="872503" cy="365760"/>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51-51-51</a:t>
              </a:r>
            </a:p>
          </p:txBody>
        </p:sp>
        <p:sp>
          <p:nvSpPr>
            <p:cNvPr id="25" name="TextBox 24"/>
            <p:cNvSpPr txBox="1"/>
            <p:nvPr userDrawn="1"/>
          </p:nvSpPr>
          <p:spPr>
            <a:xfrm>
              <a:off x="2314291"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dirty="0">
                  <a:solidFill>
                    <a:srgbClr val="333333"/>
                  </a:solidFill>
                  <a:latin typeface="+mn-lt"/>
                  <a:ea typeface="+mn-ea"/>
                  <a:cs typeface="+mn-cs"/>
                </a:rPr>
                <a:t>Text</a:t>
              </a:r>
            </a:p>
          </p:txBody>
        </p:sp>
        <p:cxnSp>
          <p:nvCxnSpPr>
            <p:cNvPr id="40" name="Straight Connector 39"/>
            <p:cNvCxnSpPr/>
            <p:nvPr userDrawn="1"/>
          </p:nvCxnSpPr>
          <p:spPr>
            <a:xfrm>
              <a:off x="2249302" y="-848916"/>
              <a:ext cx="87250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userDrawn="1"/>
        </p:nvGrpSpPr>
        <p:grpSpPr>
          <a:xfrm>
            <a:off x="5115946" y="-1058007"/>
            <a:ext cx="5755769" cy="703782"/>
            <a:chOff x="3084244" y="-1078327"/>
            <a:chExt cx="5755769" cy="703782"/>
          </a:xfrm>
        </p:grpSpPr>
        <p:sp>
          <p:nvSpPr>
            <p:cNvPr id="26" name="TextBox 25"/>
            <p:cNvSpPr txBox="1"/>
            <p:nvPr userDrawn="1"/>
          </p:nvSpPr>
          <p:spPr>
            <a:xfrm>
              <a:off x="3084244" y="-1078327"/>
              <a:ext cx="5755767" cy="184666"/>
            </a:xfrm>
            <a:prstGeom prst="rect">
              <a:avLst/>
            </a:prstGeom>
            <a:noFill/>
          </p:spPr>
          <p:txBody>
            <a:bodyPr wrap="square" lIns="0" tIns="0" rIns="0" bIns="0" rtlCol="0">
              <a:spAutoFit/>
            </a:bodyPr>
            <a:lstStyle/>
            <a:p>
              <a:pPr marL="0" algn="ctr" defTabSz="914400" rtl="0" eaLnBrk="1" latinLnBrk="0" hangingPunct="1"/>
              <a:r>
                <a:rPr lang="en-US" sz="1200" kern="1200" dirty="0">
                  <a:solidFill>
                    <a:srgbClr val="333333"/>
                  </a:solidFill>
                  <a:latin typeface="+mn-lt"/>
                  <a:ea typeface="+mn-ea"/>
                  <a:cs typeface="+mn-cs"/>
                </a:rPr>
                <a:t>Accent</a:t>
              </a:r>
            </a:p>
          </p:txBody>
        </p:sp>
        <p:grpSp>
          <p:nvGrpSpPr>
            <p:cNvPr id="42" name="Group 41"/>
            <p:cNvGrpSpPr/>
            <p:nvPr userDrawn="1"/>
          </p:nvGrpSpPr>
          <p:grpSpPr>
            <a:xfrm>
              <a:off x="3084245" y="-740256"/>
              <a:ext cx="5755768" cy="365711"/>
              <a:chOff x="3084245" y="-740256"/>
              <a:chExt cx="5755768" cy="365711"/>
            </a:xfrm>
          </p:grpSpPr>
          <p:sp>
            <p:nvSpPr>
              <p:cNvPr id="11" name="Rectangle 10"/>
              <p:cNvSpPr/>
              <p:nvPr userDrawn="1"/>
            </p:nvSpPr>
            <p:spPr>
              <a:xfrm>
                <a:off x="3084245" y="-740256"/>
                <a:ext cx="1354251" cy="365711"/>
              </a:xfrm>
              <a:prstGeom prst="rect">
                <a:avLst/>
              </a:prstGeom>
              <a:solidFill>
                <a:srgbClr val="CB1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203-23-125</a:t>
                </a:r>
              </a:p>
            </p:txBody>
          </p:sp>
          <p:sp>
            <p:nvSpPr>
              <p:cNvPr id="33" name="Rectangle 32">
                <a:extLst>
                  <a:ext uri="{FF2B5EF4-FFF2-40B4-BE49-F238E27FC236}">
                    <a16:creationId xmlns:a16="http://schemas.microsoft.com/office/drawing/2014/main" id="{558C0778-B76B-7B4B-B2B0-DBEBFD8E9465}"/>
                  </a:ext>
                </a:extLst>
              </p:cNvPr>
              <p:cNvSpPr/>
              <p:nvPr userDrawn="1"/>
            </p:nvSpPr>
            <p:spPr>
              <a:xfrm>
                <a:off x="4541085" y="-740256"/>
                <a:ext cx="1354251" cy="365711"/>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245-130-32</a:t>
                </a:r>
              </a:p>
            </p:txBody>
          </p:sp>
          <p:sp>
            <p:nvSpPr>
              <p:cNvPr id="50" name="Rectangle 49">
                <a:extLst>
                  <a:ext uri="{FF2B5EF4-FFF2-40B4-BE49-F238E27FC236}">
                    <a16:creationId xmlns:a16="http://schemas.microsoft.com/office/drawing/2014/main" id="{F2242918-3F5D-9D4E-B0A7-9B602D2F33F5}"/>
                  </a:ext>
                </a:extLst>
              </p:cNvPr>
              <p:cNvSpPr/>
              <p:nvPr userDrawn="1"/>
            </p:nvSpPr>
            <p:spPr>
              <a:xfrm>
                <a:off x="5997925" y="-740256"/>
                <a:ext cx="1354251" cy="365711"/>
              </a:xfrm>
              <a:prstGeom prst="rect">
                <a:avLst/>
              </a:prstGeom>
              <a:solidFill>
                <a:srgbClr val="5C06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92-6-140</a:t>
                </a:r>
              </a:p>
            </p:txBody>
          </p:sp>
          <p:sp>
            <p:nvSpPr>
              <p:cNvPr id="51" name="Rectangle 50">
                <a:extLst>
                  <a:ext uri="{FF2B5EF4-FFF2-40B4-BE49-F238E27FC236}">
                    <a16:creationId xmlns:a16="http://schemas.microsoft.com/office/drawing/2014/main" id="{3D96404D-FD11-F942-A865-A515E2C9C22E}"/>
                  </a:ext>
                </a:extLst>
              </p:cNvPr>
              <p:cNvSpPr/>
              <p:nvPr userDrawn="1"/>
            </p:nvSpPr>
            <p:spPr>
              <a:xfrm>
                <a:off x="7485762" y="-740256"/>
                <a:ext cx="1354251" cy="365711"/>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110-110-110</a:t>
                </a:r>
              </a:p>
            </p:txBody>
          </p:sp>
        </p:grpSp>
        <p:cxnSp>
          <p:nvCxnSpPr>
            <p:cNvPr id="41" name="Straight Connector 40"/>
            <p:cNvCxnSpPr>
              <a:cxnSpLocks/>
            </p:cNvCxnSpPr>
            <p:nvPr userDrawn="1"/>
          </p:nvCxnSpPr>
          <p:spPr>
            <a:xfrm>
              <a:off x="3084245" y="-848916"/>
              <a:ext cx="5755768"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userDrawn="1"/>
        </p:nvGrpSpPr>
        <p:grpSpPr>
          <a:xfrm>
            <a:off x="11033342" y="-1047445"/>
            <a:ext cx="1134079" cy="688447"/>
            <a:chOff x="10301822" y="-1062943"/>
            <a:chExt cx="1134079" cy="688447"/>
          </a:xfrm>
        </p:grpSpPr>
        <p:sp>
          <p:nvSpPr>
            <p:cNvPr id="30" name="Rectangle 29"/>
            <p:cNvSpPr/>
            <p:nvPr userDrawn="1"/>
          </p:nvSpPr>
          <p:spPr>
            <a:xfrm>
              <a:off x="10301822" y="-740256"/>
              <a:ext cx="1134079" cy="36576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rgbClr val="333333"/>
                  </a:solidFill>
                  <a:latin typeface="+mn-lt"/>
                  <a:ea typeface="+mn-ea"/>
                  <a:cs typeface="+mn-cs"/>
                </a:rPr>
                <a:t>221-221-221</a:t>
              </a:r>
            </a:p>
          </p:txBody>
        </p:sp>
        <p:sp>
          <p:nvSpPr>
            <p:cNvPr id="44" name="TextBox 43"/>
            <p:cNvSpPr txBox="1"/>
            <p:nvPr userDrawn="1"/>
          </p:nvSpPr>
          <p:spPr>
            <a:xfrm>
              <a:off x="10497599"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dirty="0">
                  <a:solidFill>
                    <a:srgbClr val="333333"/>
                  </a:solidFill>
                  <a:latin typeface="+mn-lt"/>
                  <a:ea typeface="+mn-ea"/>
                  <a:cs typeface="+mn-cs"/>
                </a:rPr>
                <a:t>Background</a:t>
              </a:r>
            </a:p>
          </p:txBody>
        </p:sp>
        <p:cxnSp>
          <p:nvCxnSpPr>
            <p:cNvPr id="45" name="Straight Connector 44"/>
            <p:cNvCxnSpPr/>
            <p:nvPr userDrawn="1"/>
          </p:nvCxnSpPr>
          <p:spPr>
            <a:xfrm>
              <a:off x="10301822" y="-848916"/>
              <a:ext cx="1134079"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9B1457AC-7BC4-DF4D-AF9D-8404423277E3}"/>
              </a:ext>
            </a:extLst>
          </p:cNvPr>
          <p:cNvSpPr/>
          <p:nvPr userDrawn="1"/>
        </p:nvSpPr>
        <p:spPr>
          <a:xfrm>
            <a:off x="0" y="-1609426"/>
            <a:ext cx="4064780" cy="47676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Gradient</a:t>
            </a:r>
            <a:endParaRPr lang="en-US" sz="1400" dirty="0"/>
          </a:p>
        </p:txBody>
      </p:sp>
      <p:grpSp>
        <p:nvGrpSpPr>
          <p:cNvPr id="29" name="Group 28">
            <a:extLst>
              <a:ext uri="{FF2B5EF4-FFF2-40B4-BE49-F238E27FC236}">
                <a16:creationId xmlns:a16="http://schemas.microsoft.com/office/drawing/2014/main" id="{A9F44A5D-D59B-3549-80D2-3CDFF2D9B9C2}"/>
              </a:ext>
            </a:extLst>
          </p:cNvPr>
          <p:cNvGrpSpPr/>
          <p:nvPr userDrawn="1"/>
        </p:nvGrpSpPr>
        <p:grpSpPr>
          <a:xfrm>
            <a:off x="3710881" y="-1052783"/>
            <a:ext cx="1243438" cy="688447"/>
            <a:chOff x="2249302" y="-1062943"/>
            <a:chExt cx="872503" cy="688447"/>
          </a:xfrm>
        </p:grpSpPr>
        <p:sp>
          <p:nvSpPr>
            <p:cNvPr id="31" name="Rectangle 30">
              <a:extLst>
                <a:ext uri="{FF2B5EF4-FFF2-40B4-BE49-F238E27FC236}">
                  <a16:creationId xmlns:a16="http://schemas.microsoft.com/office/drawing/2014/main" id="{539066C4-8160-924F-9F0B-6947F744E307}"/>
                </a:ext>
              </a:extLst>
            </p:cNvPr>
            <p:cNvSpPr/>
            <p:nvPr userDrawn="1"/>
          </p:nvSpPr>
          <p:spPr>
            <a:xfrm>
              <a:off x="2249302" y="-740256"/>
              <a:ext cx="872503" cy="365760"/>
            </a:xfrm>
            <a:prstGeom prst="rect">
              <a:avLst/>
            </a:prstGeom>
            <a:solidFill>
              <a:srgbClr val="AAC8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dirty="0">
                  <a:solidFill>
                    <a:schemeClr val="bg1"/>
                  </a:solidFill>
                  <a:latin typeface="+mn-lt"/>
                  <a:ea typeface="+mn-ea"/>
                  <a:cs typeface="+mn-cs"/>
                </a:rPr>
                <a:t>170-200-50</a:t>
              </a:r>
            </a:p>
          </p:txBody>
        </p:sp>
        <p:sp>
          <p:nvSpPr>
            <p:cNvPr id="32" name="TextBox 31">
              <a:extLst>
                <a:ext uri="{FF2B5EF4-FFF2-40B4-BE49-F238E27FC236}">
                  <a16:creationId xmlns:a16="http://schemas.microsoft.com/office/drawing/2014/main" id="{1797A008-8E4A-464C-B088-5232E322C5DF}"/>
                </a:ext>
              </a:extLst>
            </p:cNvPr>
            <p:cNvSpPr txBox="1"/>
            <p:nvPr userDrawn="1"/>
          </p:nvSpPr>
          <p:spPr>
            <a:xfrm>
              <a:off x="2314291"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dirty="0">
                  <a:solidFill>
                    <a:srgbClr val="333333"/>
                  </a:solidFill>
                  <a:latin typeface="+mn-lt"/>
                  <a:ea typeface="+mn-ea"/>
                  <a:cs typeface="+mn-cs"/>
                </a:rPr>
                <a:t>Primary</a:t>
              </a:r>
            </a:p>
          </p:txBody>
        </p:sp>
        <p:cxnSp>
          <p:nvCxnSpPr>
            <p:cNvPr id="34" name="Straight Connector 33">
              <a:extLst>
                <a:ext uri="{FF2B5EF4-FFF2-40B4-BE49-F238E27FC236}">
                  <a16:creationId xmlns:a16="http://schemas.microsoft.com/office/drawing/2014/main" id="{AF1381F0-FE9B-4B46-BC6A-85E76FA9685C}"/>
                </a:ext>
              </a:extLst>
            </p:cNvPr>
            <p:cNvCxnSpPr/>
            <p:nvPr userDrawn="1"/>
          </p:nvCxnSpPr>
          <p:spPr>
            <a:xfrm>
              <a:off x="2249302" y="-848916"/>
              <a:ext cx="87250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82B773E-462C-974B-7E19-C1CEB37AC56D}"/>
              </a:ext>
            </a:extLst>
          </p:cNvPr>
          <p:cNvGrpSpPr/>
          <p:nvPr userDrawn="1"/>
        </p:nvGrpSpPr>
        <p:grpSpPr>
          <a:xfrm>
            <a:off x="524436" y="6463026"/>
            <a:ext cx="3636755" cy="301752"/>
            <a:chOff x="228600" y="6400800"/>
            <a:chExt cx="3636755" cy="301752"/>
          </a:xfrm>
        </p:grpSpPr>
        <p:pic>
          <p:nvPicPr>
            <p:cNvPr id="9" name="Picture 8" descr="A close up of a logo&#10;&#10;Description automatically generated with low confidence">
              <a:extLst>
                <a:ext uri="{FF2B5EF4-FFF2-40B4-BE49-F238E27FC236}">
                  <a16:creationId xmlns:a16="http://schemas.microsoft.com/office/drawing/2014/main" id="{0B1C099B-6FC2-6B4F-3A06-4B0EAF53D0D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39428" y="6400800"/>
              <a:ext cx="1497074" cy="301752"/>
            </a:xfrm>
            <a:prstGeom prst="rect">
              <a:avLst/>
            </a:prstGeom>
          </p:spPr>
        </p:pic>
        <p:pic>
          <p:nvPicPr>
            <p:cNvPr id="12" name="Picture 11">
              <a:extLst>
                <a:ext uri="{FF2B5EF4-FFF2-40B4-BE49-F238E27FC236}">
                  <a16:creationId xmlns:a16="http://schemas.microsoft.com/office/drawing/2014/main" id="{7961C2A4-5D8D-5B33-C5CB-ABCA1890DDE2}"/>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228600" y="6400800"/>
              <a:ext cx="965609" cy="301752"/>
            </a:xfrm>
            <a:prstGeom prst="rect">
              <a:avLst/>
            </a:prstGeom>
          </p:spPr>
        </p:pic>
        <p:pic>
          <p:nvPicPr>
            <p:cNvPr id="13" name="Picture 12" descr="A black background with blue and orange letters&#10;&#10;Description automatically generated">
              <a:extLst>
                <a:ext uri="{FF2B5EF4-FFF2-40B4-BE49-F238E27FC236}">
                  <a16:creationId xmlns:a16="http://schemas.microsoft.com/office/drawing/2014/main" id="{250AABA4-EC27-49C2-C7DC-C571ED67782C}"/>
                </a:ext>
              </a:extLst>
            </p:cNvPr>
            <p:cNvPicPr>
              <a:picLocks noChangeAspect="1"/>
            </p:cNvPicPr>
            <p:nvPr userDrawn="1"/>
          </p:nvPicPr>
          <p:blipFill>
            <a:blip r:embed="rId16"/>
            <a:stretch>
              <a:fillRect/>
            </a:stretch>
          </p:blipFill>
          <p:spPr>
            <a:xfrm>
              <a:off x="3028424" y="6400800"/>
              <a:ext cx="836931" cy="301752"/>
            </a:xfrm>
            <a:prstGeom prst="rect">
              <a:avLst/>
            </a:prstGeom>
          </p:spPr>
        </p:pic>
      </p:grpSp>
      <p:sp>
        <p:nvSpPr>
          <p:cNvPr id="14" name="Footer Placeholder 7">
            <a:extLst>
              <a:ext uri="{FF2B5EF4-FFF2-40B4-BE49-F238E27FC236}">
                <a16:creationId xmlns:a16="http://schemas.microsoft.com/office/drawing/2014/main" id="{F5BCB4ED-BECF-832B-8F05-8D462DC9296C}"/>
              </a:ext>
            </a:extLst>
          </p:cNvPr>
          <p:cNvSpPr txBox="1">
            <a:spLocks/>
          </p:cNvSpPr>
          <p:nvPr userDrawn="1"/>
        </p:nvSpPr>
        <p:spPr>
          <a:xfrm>
            <a:off x="4650376" y="6548846"/>
            <a:ext cx="3503023" cy="172629"/>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alibri" panose="020F0502020204030204"/>
                <a:ea typeface="+mn-ea"/>
                <a:cs typeface="+mn-cs"/>
              </a:rPr>
              <a:t>Confidential and Proprietary Information</a:t>
            </a:r>
            <a:endParaRPr kumimoji="0" lang="en-US" sz="9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11375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hf hdr="0" dt="0"/>
  <p:txStyles>
    <p:titleStyle>
      <a:lvl1pPr algn="l" defTabSz="914400" rtl="0" eaLnBrk="1" latinLnBrk="0" hangingPunct="1">
        <a:lnSpc>
          <a:spcPct val="90000"/>
        </a:lnSpc>
        <a:spcBef>
          <a:spcPct val="0"/>
        </a:spcBef>
        <a:buNone/>
        <a:defRPr sz="3200" kern="1200">
          <a:solidFill>
            <a:srgbClr val="92AF2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333333"/>
          </a:solidFill>
          <a:latin typeface="+mn-lt"/>
          <a:ea typeface="+mn-ea"/>
          <a:cs typeface="+mn-cs"/>
        </a:defRPr>
      </a:lvl1pPr>
      <a:lvl2pPr marL="292100" indent="-292100" algn="l" defTabSz="914400" rtl="0" eaLnBrk="1" latinLnBrk="0" hangingPunct="1">
        <a:lnSpc>
          <a:spcPct val="90000"/>
        </a:lnSpc>
        <a:spcBef>
          <a:spcPts val="500"/>
        </a:spcBef>
        <a:buFont typeface="Arial" panose="020B0604020202020204" pitchFamily="34" charset="0"/>
        <a:buChar char="•"/>
        <a:defRPr sz="2800" kern="1200">
          <a:solidFill>
            <a:srgbClr val="333333"/>
          </a:solidFill>
          <a:latin typeface="+mn-lt"/>
          <a:ea typeface="+mn-ea"/>
          <a:cs typeface="+mn-cs"/>
        </a:defRPr>
      </a:lvl2pPr>
      <a:lvl3pPr marL="635000" indent="-292100" algn="l" defTabSz="914400" rtl="0" eaLnBrk="1" latinLnBrk="0" hangingPunct="1">
        <a:lnSpc>
          <a:spcPct val="90000"/>
        </a:lnSpc>
        <a:spcBef>
          <a:spcPts val="500"/>
        </a:spcBef>
        <a:buFont typeface="Calibri" panose="020F0502020204030204" pitchFamily="34" charset="0"/>
        <a:buChar char="−"/>
        <a:defRPr sz="2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4pPr>
      <a:lvl5pPr marL="1206500" indent="-292100" algn="l" defTabSz="914400" rtl="0" eaLnBrk="1" latinLnBrk="0" hangingPunct="1">
        <a:lnSpc>
          <a:spcPct val="90000"/>
        </a:lnSpc>
        <a:spcBef>
          <a:spcPts val="500"/>
        </a:spcBef>
        <a:buFont typeface="Calibri" panose="020F0502020204030204" pitchFamily="34" charset="0"/>
        <a:buChar char="»"/>
        <a:defRPr sz="24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3360">
          <p15:clr>
            <a:srgbClr val="F26B43"/>
          </p15:clr>
        </p15:guide>
        <p15:guide id="3" pos="3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1578" y="529389"/>
            <a:ext cx="10978219" cy="1007311"/>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01579" y="1702381"/>
            <a:ext cx="1097821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721798" y="6488385"/>
            <a:ext cx="4114800" cy="226714"/>
          </a:xfrm>
          <a:prstGeom prst="rect">
            <a:avLst/>
          </a:prstGeom>
        </p:spPr>
        <p:txBody>
          <a:bodyPr vert="horz" lIns="0" tIns="0" rIns="0" bIns="0" rtlCol="0" anchor="t" anchorCtr="0"/>
          <a:lstStyle>
            <a:lvl1pPr algn="l">
              <a:defRPr sz="900">
                <a:solidFill>
                  <a:srgbClr val="333333"/>
                </a:solidFill>
              </a:defRPr>
            </a:lvl1pPr>
          </a:lstStyle>
          <a:p>
            <a:r>
              <a:rPr lang="en-US"/>
              <a:t>Confidential and Proprietary Information</a:t>
            </a:r>
          </a:p>
        </p:txBody>
      </p:sp>
      <p:sp>
        <p:nvSpPr>
          <p:cNvPr id="6" name="Slide Number Placeholder 5"/>
          <p:cNvSpPr>
            <a:spLocks noGrp="1"/>
          </p:cNvSpPr>
          <p:nvPr>
            <p:ph type="sldNum" sz="quarter" idx="4"/>
          </p:nvPr>
        </p:nvSpPr>
        <p:spPr>
          <a:xfrm>
            <a:off x="8836598" y="6500545"/>
            <a:ext cx="2743200" cy="226714"/>
          </a:xfrm>
          <a:prstGeom prst="rect">
            <a:avLst/>
          </a:prstGeom>
        </p:spPr>
        <p:txBody>
          <a:bodyPr vert="horz" lIns="0" tIns="0" rIns="0" bIns="0" rtlCol="0" anchor="t" anchorCtr="0"/>
          <a:lstStyle>
            <a:lvl1pPr algn="r">
              <a:defRPr sz="900">
                <a:solidFill>
                  <a:srgbClr val="333333"/>
                </a:solidFill>
              </a:defRPr>
            </a:lvl1pPr>
          </a:lstStyle>
          <a:p>
            <a:fld id="{07DC6EF8-7239-44B8-A009-F3DF16CC696E}" type="slidenum">
              <a:rPr lang="en-US" smtClean="0"/>
              <a:pPr/>
              <a:t>‹#›</a:t>
            </a:fld>
            <a:endParaRPr lang="en-US"/>
          </a:p>
        </p:txBody>
      </p:sp>
      <p:cxnSp>
        <p:nvCxnSpPr>
          <p:cNvPr id="8" name="Straight Connector 7"/>
          <p:cNvCxnSpPr/>
          <p:nvPr userDrawn="1"/>
        </p:nvCxnSpPr>
        <p:spPr>
          <a:xfrm>
            <a:off x="589547" y="6376406"/>
            <a:ext cx="10990251" cy="0"/>
          </a:xfrm>
          <a:prstGeom prst="line">
            <a:avLst/>
          </a:prstGeom>
          <a:ln w="6350" cmpd="sng">
            <a:solidFill>
              <a:srgbClr val="8C8986"/>
            </a:solidFil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userDrawn="1"/>
        </p:nvGrpSpPr>
        <p:grpSpPr>
          <a:xfrm>
            <a:off x="0" y="-1078327"/>
            <a:ext cx="2540000" cy="686359"/>
            <a:chOff x="0" y="-1087431"/>
            <a:chExt cx="2029374" cy="686359"/>
          </a:xfrm>
        </p:grpSpPr>
        <p:sp>
          <p:nvSpPr>
            <p:cNvPr id="10" name="Rectangle 9"/>
            <p:cNvSpPr/>
            <p:nvPr userDrawn="1"/>
          </p:nvSpPr>
          <p:spPr>
            <a:xfrm>
              <a:off x="0" y="-740256"/>
              <a:ext cx="2029371" cy="339184"/>
            </a:xfrm>
            <a:prstGeom prst="rect">
              <a:avLst/>
            </a:prstGeom>
            <a:solidFill>
              <a:srgbClr val="92AF2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a:solidFill>
                    <a:schemeClr val="bg1"/>
                  </a:solidFill>
                </a:rPr>
                <a:t>146-175-43</a:t>
              </a:r>
            </a:p>
          </p:txBody>
        </p:sp>
        <p:sp>
          <p:nvSpPr>
            <p:cNvPr id="23" name="TextBox 22"/>
            <p:cNvSpPr txBox="1"/>
            <p:nvPr userDrawn="1"/>
          </p:nvSpPr>
          <p:spPr>
            <a:xfrm>
              <a:off x="12032" y="-1087431"/>
              <a:ext cx="2017341" cy="184666"/>
            </a:xfrm>
            <a:prstGeom prst="rect">
              <a:avLst/>
            </a:prstGeom>
            <a:noFill/>
          </p:spPr>
          <p:txBody>
            <a:bodyPr wrap="square" lIns="0" tIns="0" rIns="0" bIns="0" rtlCol="0">
              <a:spAutoFit/>
            </a:bodyPr>
            <a:lstStyle/>
            <a:p>
              <a:pPr algn="ctr"/>
              <a:r>
                <a:rPr lang="en-US" sz="1200">
                  <a:solidFill>
                    <a:srgbClr val="333333"/>
                  </a:solidFill>
                </a:rPr>
                <a:t>Titles, Subheads</a:t>
              </a:r>
            </a:p>
          </p:txBody>
        </p:sp>
        <p:cxnSp>
          <p:nvCxnSpPr>
            <p:cNvPr id="15" name="Straight Connector 14"/>
            <p:cNvCxnSpPr/>
            <p:nvPr userDrawn="1"/>
          </p:nvCxnSpPr>
          <p:spPr>
            <a:xfrm>
              <a:off x="0" y="-848916"/>
              <a:ext cx="202937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681483" y="-1052783"/>
            <a:ext cx="872503" cy="688447"/>
            <a:chOff x="2249302" y="-1062943"/>
            <a:chExt cx="872503" cy="688447"/>
          </a:xfrm>
        </p:grpSpPr>
        <p:sp>
          <p:nvSpPr>
            <p:cNvPr id="21" name="Rectangle 20"/>
            <p:cNvSpPr/>
            <p:nvPr userDrawn="1"/>
          </p:nvSpPr>
          <p:spPr>
            <a:xfrm>
              <a:off x="2249302" y="-740256"/>
              <a:ext cx="872503" cy="365760"/>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51-51-51</a:t>
              </a:r>
            </a:p>
          </p:txBody>
        </p:sp>
        <p:sp>
          <p:nvSpPr>
            <p:cNvPr id="25" name="TextBox 24"/>
            <p:cNvSpPr txBox="1"/>
            <p:nvPr userDrawn="1"/>
          </p:nvSpPr>
          <p:spPr>
            <a:xfrm>
              <a:off x="2314291"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a:solidFill>
                    <a:srgbClr val="333333"/>
                  </a:solidFill>
                  <a:latin typeface="+mn-lt"/>
                  <a:ea typeface="+mn-ea"/>
                  <a:cs typeface="+mn-cs"/>
                </a:rPr>
                <a:t>Text</a:t>
              </a:r>
            </a:p>
          </p:txBody>
        </p:sp>
        <p:cxnSp>
          <p:nvCxnSpPr>
            <p:cNvPr id="40" name="Straight Connector 39"/>
            <p:cNvCxnSpPr/>
            <p:nvPr userDrawn="1"/>
          </p:nvCxnSpPr>
          <p:spPr>
            <a:xfrm>
              <a:off x="2249302" y="-848916"/>
              <a:ext cx="87250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userDrawn="1"/>
        </p:nvGrpSpPr>
        <p:grpSpPr>
          <a:xfrm>
            <a:off x="5115946" y="-1058007"/>
            <a:ext cx="5755769" cy="703782"/>
            <a:chOff x="3084244" y="-1078327"/>
            <a:chExt cx="5755769" cy="703782"/>
          </a:xfrm>
        </p:grpSpPr>
        <p:sp>
          <p:nvSpPr>
            <p:cNvPr id="26" name="TextBox 25"/>
            <p:cNvSpPr txBox="1"/>
            <p:nvPr userDrawn="1"/>
          </p:nvSpPr>
          <p:spPr>
            <a:xfrm>
              <a:off x="3084244" y="-1078327"/>
              <a:ext cx="5755767" cy="184666"/>
            </a:xfrm>
            <a:prstGeom prst="rect">
              <a:avLst/>
            </a:prstGeom>
            <a:noFill/>
          </p:spPr>
          <p:txBody>
            <a:bodyPr wrap="square" lIns="0" tIns="0" rIns="0" bIns="0" rtlCol="0">
              <a:spAutoFit/>
            </a:bodyPr>
            <a:lstStyle/>
            <a:p>
              <a:pPr marL="0" algn="ctr" defTabSz="914400" rtl="0" eaLnBrk="1" latinLnBrk="0" hangingPunct="1"/>
              <a:r>
                <a:rPr lang="en-US" sz="1200" kern="1200">
                  <a:solidFill>
                    <a:srgbClr val="333333"/>
                  </a:solidFill>
                  <a:latin typeface="+mn-lt"/>
                  <a:ea typeface="+mn-ea"/>
                  <a:cs typeface="+mn-cs"/>
                </a:rPr>
                <a:t>Accent</a:t>
              </a:r>
            </a:p>
          </p:txBody>
        </p:sp>
        <p:grpSp>
          <p:nvGrpSpPr>
            <p:cNvPr id="42" name="Group 41"/>
            <p:cNvGrpSpPr/>
            <p:nvPr userDrawn="1"/>
          </p:nvGrpSpPr>
          <p:grpSpPr>
            <a:xfrm>
              <a:off x="3084245" y="-740256"/>
              <a:ext cx="5755768" cy="365711"/>
              <a:chOff x="3084245" y="-740256"/>
              <a:chExt cx="5755768" cy="365711"/>
            </a:xfrm>
          </p:grpSpPr>
          <p:sp>
            <p:nvSpPr>
              <p:cNvPr id="11" name="Rectangle 10"/>
              <p:cNvSpPr/>
              <p:nvPr userDrawn="1"/>
            </p:nvSpPr>
            <p:spPr>
              <a:xfrm>
                <a:off x="3084245" y="-740256"/>
                <a:ext cx="1354251" cy="365711"/>
              </a:xfrm>
              <a:prstGeom prst="rect">
                <a:avLst/>
              </a:prstGeom>
              <a:solidFill>
                <a:srgbClr val="CB1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203-23-125</a:t>
                </a:r>
              </a:p>
            </p:txBody>
          </p:sp>
          <p:sp>
            <p:nvSpPr>
              <p:cNvPr id="33" name="Rectangle 32">
                <a:extLst>
                  <a:ext uri="{FF2B5EF4-FFF2-40B4-BE49-F238E27FC236}">
                    <a16:creationId xmlns:a16="http://schemas.microsoft.com/office/drawing/2014/main" id="{558C0778-B76B-7B4B-B2B0-DBEBFD8E9465}"/>
                  </a:ext>
                </a:extLst>
              </p:cNvPr>
              <p:cNvSpPr/>
              <p:nvPr userDrawn="1"/>
            </p:nvSpPr>
            <p:spPr>
              <a:xfrm>
                <a:off x="4541085" y="-740256"/>
                <a:ext cx="1354251" cy="365711"/>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245-130-32</a:t>
                </a:r>
              </a:p>
            </p:txBody>
          </p:sp>
          <p:sp>
            <p:nvSpPr>
              <p:cNvPr id="50" name="Rectangle 49">
                <a:extLst>
                  <a:ext uri="{FF2B5EF4-FFF2-40B4-BE49-F238E27FC236}">
                    <a16:creationId xmlns:a16="http://schemas.microsoft.com/office/drawing/2014/main" id="{F2242918-3F5D-9D4E-B0A7-9B602D2F33F5}"/>
                  </a:ext>
                </a:extLst>
              </p:cNvPr>
              <p:cNvSpPr/>
              <p:nvPr userDrawn="1"/>
            </p:nvSpPr>
            <p:spPr>
              <a:xfrm>
                <a:off x="5997925" y="-740256"/>
                <a:ext cx="1354251" cy="365711"/>
              </a:xfrm>
              <a:prstGeom prst="rect">
                <a:avLst/>
              </a:prstGeom>
              <a:solidFill>
                <a:srgbClr val="5C06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92-6-140</a:t>
                </a:r>
              </a:p>
            </p:txBody>
          </p:sp>
          <p:sp>
            <p:nvSpPr>
              <p:cNvPr id="51" name="Rectangle 50">
                <a:extLst>
                  <a:ext uri="{FF2B5EF4-FFF2-40B4-BE49-F238E27FC236}">
                    <a16:creationId xmlns:a16="http://schemas.microsoft.com/office/drawing/2014/main" id="{3D96404D-FD11-F942-A865-A515E2C9C22E}"/>
                  </a:ext>
                </a:extLst>
              </p:cNvPr>
              <p:cNvSpPr/>
              <p:nvPr userDrawn="1"/>
            </p:nvSpPr>
            <p:spPr>
              <a:xfrm>
                <a:off x="7485762" y="-740256"/>
                <a:ext cx="1354251" cy="365711"/>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110-110-110</a:t>
                </a:r>
              </a:p>
            </p:txBody>
          </p:sp>
        </p:grpSp>
        <p:cxnSp>
          <p:nvCxnSpPr>
            <p:cNvPr id="41" name="Straight Connector 40"/>
            <p:cNvCxnSpPr>
              <a:cxnSpLocks/>
            </p:cNvCxnSpPr>
            <p:nvPr userDrawn="1"/>
          </p:nvCxnSpPr>
          <p:spPr>
            <a:xfrm>
              <a:off x="3084245" y="-848916"/>
              <a:ext cx="5755768"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userDrawn="1"/>
        </p:nvGrpSpPr>
        <p:grpSpPr>
          <a:xfrm>
            <a:off x="11033342" y="-1047445"/>
            <a:ext cx="1134079" cy="688447"/>
            <a:chOff x="10301822" y="-1062943"/>
            <a:chExt cx="1134079" cy="688447"/>
          </a:xfrm>
        </p:grpSpPr>
        <p:sp>
          <p:nvSpPr>
            <p:cNvPr id="30" name="Rectangle 29"/>
            <p:cNvSpPr/>
            <p:nvPr userDrawn="1"/>
          </p:nvSpPr>
          <p:spPr>
            <a:xfrm>
              <a:off x="10301822" y="-740256"/>
              <a:ext cx="1134079" cy="36576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rgbClr val="333333"/>
                  </a:solidFill>
                  <a:latin typeface="+mn-lt"/>
                  <a:ea typeface="+mn-ea"/>
                  <a:cs typeface="+mn-cs"/>
                </a:rPr>
                <a:t>221-221-221</a:t>
              </a:r>
            </a:p>
          </p:txBody>
        </p:sp>
        <p:sp>
          <p:nvSpPr>
            <p:cNvPr id="44" name="TextBox 43"/>
            <p:cNvSpPr txBox="1"/>
            <p:nvPr userDrawn="1"/>
          </p:nvSpPr>
          <p:spPr>
            <a:xfrm>
              <a:off x="10497599"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a:solidFill>
                    <a:srgbClr val="333333"/>
                  </a:solidFill>
                  <a:latin typeface="+mn-lt"/>
                  <a:ea typeface="+mn-ea"/>
                  <a:cs typeface="+mn-cs"/>
                </a:rPr>
                <a:t>Background</a:t>
              </a:r>
            </a:p>
          </p:txBody>
        </p:sp>
        <p:cxnSp>
          <p:nvCxnSpPr>
            <p:cNvPr id="45" name="Straight Connector 44"/>
            <p:cNvCxnSpPr/>
            <p:nvPr userDrawn="1"/>
          </p:nvCxnSpPr>
          <p:spPr>
            <a:xfrm>
              <a:off x="10301822" y="-848916"/>
              <a:ext cx="1134079"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9B1457AC-7BC4-DF4D-AF9D-8404423277E3}"/>
              </a:ext>
            </a:extLst>
          </p:cNvPr>
          <p:cNvSpPr/>
          <p:nvPr userDrawn="1"/>
        </p:nvSpPr>
        <p:spPr>
          <a:xfrm>
            <a:off x="0" y="-1609426"/>
            <a:ext cx="4064780" cy="476769"/>
          </a:xfrm>
          <a:prstGeom prst="rect">
            <a:avLst/>
          </a:prstGeom>
          <a:gradFill flip="none" rotWithShape="1">
            <a:gsLst>
              <a:gs pos="10000">
                <a:srgbClr val="80B039"/>
              </a:gs>
              <a:gs pos="100000">
                <a:srgbClr val="AAC832"/>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Gradient</a:t>
            </a:r>
            <a:endParaRPr lang="en-US" sz="1400"/>
          </a:p>
        </p:txBody>
      </p:sp>
      <p:grpSp>
        <p:nvGrpSpPr>
          <p:cNvPr id="29" name="Group 28">
            <a:extLst>
              <a:ext uri="{FF2B5EF4-FFF2-40B4-BE49-F238E27FC236}">
                <a16:creationId xmlns:a16="http://schemas.microsoft.com/office/drawing/2014/main" id="{A9F44A5D-D59B-3549-80D2-3CDFF2D9B9C2}"/>
              </a:ext>
            </a:extLst>
          </p:cNvPr>
          <p:cNvGrpSpPr/>
          <p:nvPr userDrawn="1"/>
        </p:nvGrpSpPr>
        <p:grpSpPr>
          <a:xfrm>
            <a:off x="3710881" y="-1052783"/>
            <a:ext cx="1243438" cy="688447"/>
            <a:chOff x="2249302" y="-1062943"/>
            <a:chExt cx="872503" cy="688447"/>
          </a:xfrm>
        </p:grpSpPr>
        <p:sp>
          <p:nvSpPr>
            <p:cNvPr id="31" name="Rectangle 30">
              <a:extLst>
                <a:ext uri="{FF2B5EF4-FFF2-40B4-BE49-F238E27FC236}">
                  <a16:creationId xmlns:a16="http://schemas.microsoft.com/office/drawing/2014/main" id="{539066C4-8160-924F-9F0B-6947F744E307}"/>
                </a:ext>
              </a:extLst>
            </p:cNvPr>
            <p:cNvSpPr/>
            <p:nvPr userDrawn="1"/>
          </p:nvSpPr>
          <p:spPr>
            <a:xfrm>
              <a:off x="2249302" y="-740256"/>
              <a:ext cx="872503" cy="365760"/>
            </a:xfrm>
            <a:prstGeom prst="rect">
              <a:avLst/>
            </a:prstGeom>
            <a:solidFill>
              <a:srgbClr val="AAC8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914400" rtl="0" eaLnBrk="1" latinLnBrk="0" hangingPunct="1"/>
              <a:r>
                <a:rPr lang="en-US" sz="1400" b="1" kern="1200">
                  <a:solidFill>
                    <a:schemeClr val="bg1"/>
                  </a:solidFill>
                  <a:latin typeface="+mn-lt"/>
                  <a:ea typeface="+mn-ea"/>
                  <a:cs typeface="+mn-cs"/>
                </a:rPr>
                <a:t>170-200-50</a:t>
              </a:r>
            </a:p>
          </p:txBody>
        </p:sp>
        <p:sp>
          <p:nvSpPr>
            <p:cNvPr id="32" name="TextBox 31">
              <a:extLst>
                <a:ext uri="{FF2B5EF4-FFF2-40B4-BE49-F238E27FC236}">
                  <a16:creationId xmlns:a16="http://schemas.microsoft.com/office/drawing/2014/main" id="{1797A008-8E4A-464C-B088-5232E322C5DF}"/>
                </a:ext>
              </a:extLst>
            </p:cNvPr>
            <p:cNvSpPr txBox="1"/>
            <p:nvPr userDrawn="1"/>
          </p:nvSpPr>
          <p:spPr>
            <a:xfrm>
              <a:off x="2314291" y="-1062943"/>
              <a:ext cx="742524" cy="184666"/>
            </a:xfrm>
            <a:prstGeom prst="rect">
              <a:avLst/>
            </a:prstGeom>
            <a:noFill/>
          </p:spPr>
          <p:txBody>
            <a:bodyPr wrap="square" lIns="0" tIns="0" rIns="0" bIns="0" rtlCol="0">
              <a:spAutoFit/>
            </a:bodyPr>
            <a:lstStyle/>
            <a:p>
              <a:pPr marL="0" algn="ctr" defTabSz="914400" rtl="0" eaLnBrk="1" latinLnBrk="0" hangingPunct="1"/>
              <a:r>
                <a:rPr lang="en-US" sz="1200" kern="1200">
                  <a:solidFill>
                    <a:srgbClr val="333333"/>
                  </a:solidFill>
                  <a:latin typeface="+mn-lt"/>
                  <a:ea typeface="+mn-ea"/>
                  <a:cs typeface="+mn-cs"/>
                </a:rPr>
                <a:t>Primary</a:t>
              </a:r>
            </a:p>
          </p:txBody>
        </p:sp>
        <p:cxnSp>
          <p:nvCxnSpPr>
            <p:cNvPr id="34" name="Straight Connector 33">
              <a:extLst>
                <a:ext uri="{FF2B5EF4-FFF2-40B4-BE49-F238E27FC236}">
                  <a16:creationId xmlns:a16="http://schemas.microsoft.com/office/drawing/2014/main" id="{AF1381F0-FE9B-4B46-BC6A-85E76FA9685C}"/>
                </a:ext>
              </a:extLst>
            </p:cNvPr>
            <p:cNvCxnSpPr/>
            <p:nvPr userDrawn="1"/>
          </p:nvCxnSpPr>
          <p:spPr>
            <a:xfrm>
              <a:off x="2249302" y="-848916"/>
              <a:ext cx="87250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A78B2223-F8D3-2AC9-3E2F-15A218B031F8}"/>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598382" y="6446703"/>
            <a:ext cx="992252" cy="310078"/>
          </a:xfrm>
          <a:prstGeom prst="rect">
            <a:avLst/>
          </a:prstGeom>
        </p:spPr>
      </p:pic>
      <p:pic>
        <p:nvPicPr>
          <p:cNvPr id="12" name="Picture 11" descr="A blue and black text&#10;&#10;Description automatically generated">
            <a:extLst>
              <a:ext uri="{FF2B5EF4-FFF2-40B4-BE49-F238E27FC236}">
                <a16:creationId xmlns:a16="http://schemas.microsoft.com/office/drawing/2014/main" id="{BD9D9236-F411-4EFA-CD40-544149B2E523}"/>
              </a:ext>
            </a:extLst>
          </p:cNvPr>
          <p:cNvPicPr>
            <a:picLocks noChangeAspect="1"/>
          </p:cNvPicPr>
          <p:nvPr userDrawn="1"/>
        </p:nvPicPr>
        <p:blipFill>
          <a:blip r:embed="rId17"/>
          <a:stretch>
            <a:fillRect/>
          </a:stretch>
        </p:blipFill>
        <p:spPr>
          <a:xfrm>
            <a:off x="1766335" y="6474227"/>
            <a:ext cx="1387067" cy="279350"/>
          </a:xfrm>
          <a:prstGeom prst="rect">
            <a:avLst/>
          </a:prstGeom>
        </p:spPr>
      </p:pic>
      <p:pic>
        <p:nvPicPr>
          <p:cNvPr id="13" name="Picture 12" descr="A black background with blue and orange letters&#10;&#10;Description automatically generated">
            <a:extLst>
              <a:ext uri="{FF2B5EF4-FFF2-40B4-BE49-F238E27FC236}">
                <a16:creationId xmlns:a16="http://schemas.microsoft.com/office/drawing/2014/main" id="{C59435E3-33FB-68CB-9B53-65E70E7B5DD3}"/>
              </a:ext>
            </a:extLst>
          </p:cNvPr>
          <p:cNvPicPr>
            <a:picLocks noChangeAspect="1"/>
          </p:cNvPicPr>
          <p:nvPr userDrawn="1"/>
        </p:nvPicPr>
        <p:blipFill>
          <a:blip r:embed="rId18"/>
          <a:stretch>
            <a:fillRect/>
          </a:stretch>
        </p:blipFill>
        <p:spPr>
          <a:xfrm>
            <a:off x="3355403" y="6482706"/>
            <a:ext cx="773659" cy="278866"/>
          </a:xfrm>
          <a:prstGeom prst="rect">
            <a:avLst/>
          </a:prstGeom>
        </p:spPr>
      </p:pic>
    </p:spTree>
    <p:extLst>
      <p:ext uri="{BB962C8B-B14F-4D97-AF65-F5344CB8AC3E}">
        <p14:creationId xmlns:p14="http://schemas.microsoft.com/office/powerpoint/2010/main" val="244543866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Lst>
  <p:hf hdr="0" dt="0"/>
  <p:txStyles>
    <p:titleStyle>
      <a:lvl1pPr algn="l" defTabSz="914400" rtl="0" eaLnBrk="1" latinLnBrk="0" hangingPunct="1">
        <a:lnSpc>
          <a:spcPct val="90000"/>
        </a:lnSpc>
        <a:spcBef>
          <a:spcPct val="0"/>
        </a:spcBef>
        <a:buNone/>
        <a:defRPr sz="3200" kern="1200">
          <a:solidFill>
            <a:srgbClr val="92AF2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333333"/>
          </a:solidFill>
          <a:latin typeface="+mn-lt"/>
          <a:ea typeface="+mn-ea"/>
          <a:cs typeface="+mn-cs"/>
        </a:defRPr>
      </a:lvl1pPr>
      <a:lvl2pPr marL="292100" indent="-292100" algn="l" defTabSz="914400" rtl="0" eaLnBrk="1" latinLnBrk="0" hangingPunct="1">
        <a:lnSpc>
          <a:spcPct val="90000"/>
        </a:lnSpc>
        <a:spcBef>
          <a:spcPts val="500"/>
        </a:spcBef>
        <a:buFont typeface="Arial" panose="020B0604020202020204" pitchFamily="34" charset="0"/>
        <a:buChar char="•"/>
        <a:defRPr sz="2800" kern="1200">
          <a:solidFill>
            <a:srgbClr val="333333"/>
          </a:solidFill>
          <a:latin typeface="+mn-lt"/>
          <a:ea typeface="+mn-ea"/>
          <a:cs typeface="+mn-cs"/>
        </a:defRPr>
      </a:lvl2pPr>
      <a:lvl3pPr marL="635000" indent="-292100" algn="l" defTabSz="914400" rtl="0" eaLnBrk="1" latinLnBrk="0" hangingPunct="1">
        <a:lnSpc>
          <a:spcPct val="90000"/>
        </a:lnSpc>
        <a:spcBef>
          <a:spcPts val="500"/>
        </a:spcBef>
        <a:buFont typeface="Calibri" panose="020F0502020204030204" pitchFamily="34" charset="0"/>
        <a:buChar char="−"/>
        <a:defRPr sz="2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4pPr>
      <a:lvl5pPr marL="1206500" indent="-292100" algn="l" defTabSz="914400" rtl="0" eaLnBrk="1" latinLnBrk="0" hangingPunct="1">
        <a:lnSpc>
          <a:spcPct val="90000"/>
        </a:lnSpc>
        <a:spcBef>
          <a:spcPts val="500"/>
        </a:spcBef>
        <a:buFont typeface="Calibri" panose="020F0502020204030204" pitchFamily="34" charset="0"/>
        <a:buChar char="»"/>
        <a:defRPr sz="24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3360">
          <p15:clr>
            <a:srgbClr val="F26B43"/>
          </p15:clr>
        </p15:guide>
        <p15:guide id="3"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127.xml"/></Relationships>
</file>

<file path=ppt/slides/_rels/slide101.xml.rels><?xml version="1.0" encoding="UTF-8" standalone="yes"?>
<Relationships xmlns="http://schemas.openxmlformats.org/package/2006/relationships"><Relationship Id="rId3" Type="http://schemas.openxmlformats.org/officeDocument/2006/relationships/hyperlink" Target="http://www.iowaworks.gov/" TargetMode="External"/><Relationship Id="rId2" Type="http://schemas.openxmlformats.org/officeDocument/2006/relationships/notesSlide" Target="../notesSlides/notesSlide65.xml"/><Relationship Id="rId1" Type="http://schemas.openxmlformats.org/officeDocument/2006/relationships/slideLayout" Target="../slideLayouts/slideLayout1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6.xml"/></Relationships>
</file>

<file path=ppt/slides/_rels/slide103.xml.rels><?xml version="1.0" encoding="UTF-8" standalone="yes"?>
<Relationships xmlns="http://schemas.openxmlformats.org/package/2006/relationships"><Relationship Id="rId3" Type="http://schemas.openxmlformats.org/officeDocument/2006/relationships/hyperlink" Target="mailto:YouthServices@iwd.iowa.gov" TargetMode="External"/><Relationship Id="rId2" Type="http://schemas.openxmlformats.org/officeDocument/2006/relationships/notesSlide" Target="../notesSlides/notesSlide67.xml"/><Relationship Id="rId1" Type="http://schemas.openxmlformats.org/officeDocument/2006/relationships/slideLayout" Target="../slideLayouts/slideLayout126.xml"/></Relationships>
</file>

<file path=ppt/slides/_rels/slide104.xml.rels><?xml version="1.0" encoding="UTF-8" standalone="yes"?>
<Relationships xmlns="http://schemas.openxmlformats.org/package/2006/relationships"><Relationship Id="rId3" Type="http://schemas.openxmlformats.org/officeDocument/2006/relationships/hyperlink" Target="https://workforce.iowa.gov/contact/program-contacts" TargetMode="External"/><Relationship Id="rId2" Type="http://schemas.openxmlformats.org/officeDocument/2006/relationships/notesSlide" Target="../notesSlides/notesSlide68.xml"/><Relationship Id="rId1" Type="http://schemas.openxmlformats.org/officeDocument/2006/relationships/slideLayout" Target="../slideLayouts/slideLayout126.xml"/></Relationships>
</file>

<file path=ppt/slides/_rels/slide105.xml.rels><?xml version="1.0" encoding="UTF-8" standalone="yes"?>
<Relationships xmlns="http://schemas.openxmlformats.org/package/2006/relationships"><Relationship Id="rId3" Type="http://schemas.openxmlformats.org/officeDocument/2006/relationships/hyperlink" Target="mailto:Sara.bath@iwd.iowa.gov" TargetMode="External"/><Relationship Id="rId2" Type="http://schemas.openxmlformats.org/officeDocument/2006/relationships/notesSlide" Target="../notesSlides/notesSlide69.xml"/><Relationship Id="rId1" Type="http://schemas.openxmlformats.org/officeDocument/2006/relationships/slideLayout" Target="../slideLayouts/slideLayout128.xml"/><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ivrs.iowa.gov/ivrs-office-locations" TargetMode="External"/><Relationship Id="rId4" Type="http://schemas.openxmlformats.org/officeDocument/2006/relationships/hyperlink" Target="https://ivrs.iowa.gov/agency-services/apply-servic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hyperlink" Target="https://pursuit.unimelb.edu.au/articles/does-disability-policy-really-offer-choice-and-contro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jpe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hyperlink" Target="https://hhs.iowa.gov/media/13836/download?inline" TargetMode="Externa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hyperlink" Target="https://hhs.iowa.gov/media/13836/download?inline" TargetMode="Externa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hyperlink" Target="https://hhs.iowa.gov/media/13836/download?inline" TargetMode="Externa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hyperlink" Target="https://hhs.iowa.gov/media/13836/download?inline"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hyperlink" Target="https://hhs.iowa.gov/media/13836/download?inline" TargetMode="Externa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hyperlink" Target="https://hhs.iowa.gov/media/11208/download?inline" TargetMode="External"/><Relationship Id="rId2" Type="http://schemas.openxmlformats.org/officeDocument/2006/relationships/hyperlink" Target="https://hhs.iowa.gov/media/11207/download?inline" TargetMode="External"/><Relationship Id="rId1" Type="http://schemas.openxmlformats.org/officeDocument/2006/relationships/slideLayout" Target="../slideLayouts/slideLayout26.xml"/><Relationship Id="rId6" Type="http://schemas.openxmlformats.org/officeDocument/2006/relationships/hyperlink" Target="https://public.powerdms.com/IVRS/documents/1248997" TargetMode="External"/><Relationship Id="rId5" Type="http://schemas.openxmlformats.org/officeDocument/2006/relationships/hyperlink" Target="https://public.powerdms.com/IVRS/documents/1257380" TargetMode="External"/><Relationship Id="rId4" Type="http://schemas.openxmlformats.org/officeDocument/2006/relationships/hyperlink" Target="https://hhs.iowa.gov/media/10677/download?inlin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18.sv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hyperlink" Target="https://www.atia.org/home/at-resources/what-is-at/#what-is-assistive-technology" TargetMode="External"/><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8" Type="http://schemas.openxmlformats.org/officeDocument/2006/relationships/hyperlink" Target="https://info.sau.edu/jimsplace/" TargetMode="External"/><Relationship Id="rId3" Type="http://schemas.openxmlformats.org/officeDocument/2006/relationships/hyperlink" Target="https://www.easterseals.com/ia/programs-and-services/assistive-technology-center/assistive-technology-lending.html" TargetMode="External"/><Relationship Id="rId7" Type="http://schemas.openxmlformats.org/officeDocument/2006/relationships/hyperlink" Target="https://askjan.org/" TargetMode="External"/><Relationship Id="rId2" Type="http://schemas.openxmlformats.org/officeDocument/2006/relationships/notesSlide" Target="../notesSlides/notesSlide44.xml"/><Relationship Id="rId1" Type="http://schemas.openxmlformats.org/officeDocument/2006/relationships/slideLayout" Target="../slideLayouts/slideLayout75.xml"/><Relationship Id="rId6" Type="http://schemas.openxmlformats.org/officeDocument/2006/relationships/hyperlink" Target="https://about.google/belonging/disability-inclusion/product-accessibility/" TargetMode="External"/><Relationship Id="rId5" Type="http://schemas.openxmlformats.org/officeDocument/2006/relationships/hyperlink" Target="https://www.atandme.com/" TargetMode="External"/><Relationship Id="rId4" Type="http://schemas.openxmlformats.org/officeDocument/2006/relationships/hyperlink" Target="https://www.youtube.com/user/EasterSealsIowaA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kelli.hugo@iowa.gov" TargetMode="External"/><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SKku4RAWa4M" TargetMode="External"/><Relationship Id="rId2" Type="http://schemas.openxmlformats.org/officeDocument/2006/relationships/image" Target="../media/image76.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QDYfEBY9NM4" TargetMode="External"/><Relationship Id="rId2" Type="http://schemas.openxmlformats.org/officeDocument/2006/relationships/image" Target="../media/image77.pn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78.emf"/><Relationship Id="rId4" Type="http://schemas.openxmlformats.org/officeDocument/2006/relationships/oleObject" Target="../embeddings/oleObject22.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79.emf"/><Relationship Id="rId4" Type="http://schemas.openxmlformats.org/officeDocument/2006/relationships/oleObject" Target="../embeddings/oleObject23.bin"/></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tags" Target="../tags/tag24.xml"/><Relationship Id="rId1" Type="http://schemas.openxmlformats.org/officeDocument/2006/relationships/vmlDrawing" Target="../drawings/vmlDrawing24.vml"/><Relationship Id="rId6" Type="http://schemas.openxmlformats.org/officeDocument/2006/relationships/image" Target="../media/image80.emf"/><Relationship Id="rId5" Type="http://schemas.openxmlformats.org/officeDocument/2006/relationships/oleObject" Target="../embeddings/oleObject24.bin"/><Relationship Id="rId4" Type="http://schemas.openxmlformats.org/officeDocument/2006/relationships/notesSlide" Target="../notesSlides/notesSlide4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tags" Target="../tags/tag25.xml"/><Relationship Id="rId1" Type="http://schemas.openxmlformats.org/officeDocument/2006/relationships/vmlDrawing" Target="../drawings/vmlDrawing25.vml"/><Relationship Id="rId5" Type="http://schemas.openxmlformats.org/officeDocument/2006/relationships/image" Target="../media/image81.emf"/><Relationship Id="rId4" Type="http://schemas.openxmlformats.org/officeDocument/2006/relationships/oleObject" Target="../embeddings/oleObject25.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iowatotalcare.com/members/medicaid/resources/job-resources.html" TargetMode="External"/><Relationship Id="rId1" Type="http://schemas.openxmlformats.org/officeDocument/2006/relationships/slideLayout" Target="../slideLayouts/slideLayout104.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3" Type="http://schemas.openxmlformats.org/officeDocument/2006/relationships/hyperlink" Target="mailto:Tori.Reicherts@iowatotalcare.com" TargetMode="External"/><Relationship Id="rId2" Type="http://schemas.openxmlformats.org/officeDocument/2006/relationships/hyperlink" Target="mailto:catherine.helmke@iowatotalcare.com" TargetMode="External"/><Relationship Id="rId1" Type="http://schemas.openxmlformats.org/officeDocument/2006/relationships/slideLayout" Target="../slideLayouts/slideLayout104.xml"/><Relationship Id="rId6" Type="http://schemas.openxmlformats.org/officeDocument/2006/relationships/hyperlink" Target="https://www.iowatotalcare.com/territory-maps.html" TargetMode="External"/><Relationship Id="rId5" Type="http://schemas.openxmlformats.org/officeDocument/2006/relationships/image" Target="../media/image84.png"/><Relationship Id="rId4" Type="http://schemas.openxmlformats.org/officeDocument/2006/relationships/hyperlink" Target="mailto:Tonya.S.Heiman@iowatotalcare.com"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2.xml"/><Relationship Id="rId4" Type="http://schemas.openxmlformats.org/officeDocument/2006/relationships/image" Target="../media/image87.sv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73.xml"/><Relationship Id="rId4" Type="http://schemas.openxmlformats.org/officeDocument/2006/relationships/hyperlink" Target="https://www.youtube.com/watch?v=4fHGsLuA76w"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hyperlink" Target="mailto:tyler.hansen@iowa.gov"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hyperlink" Target="https://workforce.iowa.gov/contact" TargetMode="External"/><Relationship Id="rId2" Type="http://schemas.openxmlformats.org/officeDocument/2006/relationships/notesSlide" Target="../notesSlides/notesSlide63.xml"/><Relationship Id="rId1" Type="http://schemas.openxmlformats.org/officeDocument/2006/relationships/slideLayout" Target="../slideLayouts/slideLayout126.xml"/><Relationship Id="rId4" Type="http://schemas.openxmlformats.org/officeDocument/2006/relationships/hyperlink" Target="https://workforce.iowa.gov/employers/boards-and-partnerships/workforce-development-boar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46EC9-893E-48F7-9E07-0EB4D5CAE464}"/>
              </a:ext>
            </a:extLst>
          </p:cNvPr>
          <p:cNvSpPr/>
          <p:nvPr/>
        </p:nvSpPr>
        <p:spPr>
          <a:xfrm>
            <a:off x="5971607" y="3244334"/>
            <a:ext cx="248786" cy="369332"/>
          </a:xfrm>
          <a:prstGeom prst="rect">
            <a:avLst/>
          </a:prstGeom>
        </p:spPr>
        <p:txBody>
          <a:bodyPr wrap="none">
            <a:spAutoFit/>
          </a:bodyPr>
          <a:lstStyle/>
          <a:p>
            <a:r>
              <a:rPr lang="en-US" dirty="0"/>
              <a:t> </a:t>
            </a:r>
          </a:p>
        </p:txBody>
      </p:sp>
      <p:pic>
        <p:nvPicPr>
          <p:cNvPr id="6" name="Picture 5">
            <a:extLst>
              <a:ext uri="{FF2B5EF4-FFF2-40B4-BE49-F238E27FC236}">
                <a16:creationId xmlns:a16="http://schemas.microsoft.com/office/drawing/2014/main" id="{F4053B84-2D54-43E6-BFA1-9448533A1F53}"/>
              </a:ext>
            </a:extLst>
          </p:cNvPr>
          <p:cNvPicPr>
            <a:picLocks noChangeAspect="1"/>
          </p:cNvPicPr>
          <p:nvPr/>
        </p:nvPicPr>
        <p:blipFill>
          <a:blip r:embed="rId3"/>
          <a:stretch>
            <a:fillRect/>
          </a:stretch>
        </p:blipFill>
        <p:spPr>
          <a:xfrm>
            <a:off x="0" y="0"/>
            <a:ext cx="12122524" cy="6858000"/>
          </a:xfrm>
          <a:prstGeom prst="rect">
            <a:avLst/>
          </a:prstGeom>
        </p:spPr>
      </p:pic>
      <p:sp>
        <p:nvSpPr>
          <p:cNvPr id="4" name="Rectangle 3">
            <a:extLst>
              <a:ext uri="{FF2B5EF4-FFF2-40B4-BE49-F238E27FC236}">
                <a16:creationId xmlns:a16="http://schemas.microsoft.com/office/drawing/2014/main" id="{9239E509-A0D8-497E-BF20-ED74B378050E}"/>
              </a:ext>
            </a:extLst>
          </p:cNvPr>
          <p:cNvSpPr/>
          <p:nvPr/>
        </p:nvSpPr>
        <p:spPr>
          <a:xfrm>
            <a:off x="575797" y="503390"/>
            <a:ext cx="9350508" cy="830997"/>
          </a:xfrm>
          <a:prstGeom prst="rect">
            <a:avLst/>
          </a:prstGeom>
          <a:noFill/>
        </p:spPr>
        <p:txBody>
          <a:bodyPr wrap="none" lIns="91440" tIns="45720" rIns="91440" bIns="45720">
            <a:spAutoFit/>
          </a:bodyPr>
          <a:lstStyle/>
          <a:p>
            <a:pPr algn="ctr"/>
            <a:r>
              <a:rPr lang="en-US" sz="4800" b="1" dirty="0">
                <a:ln w="22225">
                  <a:solidFill>
                    <a:schemeClr val="accent2"/>
                  </a:solidFill>
                  <a:prstDash val="solid"/>
                </a:ln>
                <a:solidFill>
                  <a:schemeClr val="accent2">
                    <a:lumMod val="40000"/>
                    <a:lumOff val="60000"/>
                  </a:schemeClr>
                </a:solidFill>
              </a:rPr>
              <a:t>2024 Employment First Training</a:t>
            </a:r>
            <a:endParaRPr lang="en-US" sz="4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9136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5C09B-1007-43FE-B844-40E7498FB08F}"/>
              </a:ext>
            </a:extLst>
          </p:cNvPr>
          <p:cNvPicPr>
            <a:picLocks noChangeAspect="1"/>
          </p:cNvPicPr>
          <p:nvPr/>
        </p:nvPicPr>
        <p:blipFill rotWithShape="1">
          <a:blip r:embed="rId3"/>
          <a:srcRect r="584"/>
          <a:stretch/>
        </p:blipFill>
        <p:spPr>
          <a:xfrm>
            <a:off x="0" y="3"/>
            <a:ext cx="12192000" cy="3428997"/>
          </a:xfrm>
          <a:prstGeom prst="rect">
            <a:avLst/>
          </a:prstGeom>
        </p:spPr>
      </p:pic>
      <p:cxnSp>
        <p:nvCxnSpPr>
          <p:cNvPr id="6" name="Straight Connector 5">
            <a:extLst>
              <a:ext uri="{FF2B5EF4-FFF2-40B4-BE49-F238E27FC236}">
                <a16:creationId xmlns:a16="http://schemas.microsoft.com/office/drawing/2014/main" id="{5C14394C-3BC1-4410-BB42-B5208DCCBC4C}"/>
              </a:ext>
            </a:extLst>
          </p:cNvPr>
          <p:cNvCxnSpPr>
            <a:cxnSpLocks/>
          </p:cNvCxnSpPr>
          <p:nvPr/>
        </p:nvCxnSpPr>
        <p:spPr>
          <a:xfrm>
            <a:off x="518160" y="5636798"/>
            <a:ext cx="5577840"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Circle4">
            <a:extLst>
              <a:ext uri="{FF2B5EF4-FFF2-40B4-BE49-F238E27FC236}">
                <a16:creationId xmlns:a16="http://schemas.microsoft.com/office/drawing/2014/main" id="{93240BA8-1053-4F7C-A61D-59079D0DC2E5}"/>
              </a:ext>
            </a:extLst>
          </p:cNvPr>
          <p:cNvSpPr/>
          <p:nvPr/>
        </p:nvSpPr>
        <p:spPr>
          <a:xfrm>
            <a:off x="129941" y="523975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1938</a:t>
            </a:r>
          </a:p>
        </p:txBody>
      </p:sp>
      <p:sp>
        <p:nvSpPr>
          <p:cNvPr id="8" name="!!Circle3">
            <a:extLst>
              <a:ext uri="{FF2B5EF4-FFF2-40B4-BE49-F238E27FC236}">
                <a16:creationId xmlns:a16="http://schemas.microsoft.com/office/drawing/2014/main" id="{A6265AEC-837E-45FF-94CF-32E9ABA998E8}"/>
              </a:ext>
            </a:extLst>
          </p:cNvPr>
          <p:cNvSpPr/>
          <p:nvPr/>
        </p:nvSpPr>
        <p:spPr>
          <a:xfrm>
            <a:off x="5173579" y="4776537"/>
            <a:ext cx="1840832" cy="1888958"/>
          </a:xfrm>
          <a:prstGeom prst="flowChartConnector">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l="-350529" t="-349156" r="-353704" b="-31857"/>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2024</a:t>
            </a:r>
          </a:p>
        </p:txBody>
      </p:sp>
      <p:sp>
        <p:nvSpPr>
          <p:cNvPr id="9" name="!!Circle2">
            <a:extLst>
              <a:ext uri="{FF2B5EF4-FFF2-40B4-BE49-F238E27FC236}">
                <a16:creationId xmlns:a16="http://schemas.microsoft.com/office/drawing/2014/main" id="{7D52CDB3-0F4A-4B13-A46D-901C929318A5}"/>
              </a:ext>
            </a:extLst>
          </p:cNvPr>
          <p:cNvSpPr/>
          <p:nvPr/>
        </p:nvSpPr>
        <p:spPr>
          <a:xfrm>
            <a:off x="3848501" y="523975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2014</a:t>
            </a:r>
          </a:p>
        </p:txBody>
      </p:sp>
      <p:sp>
        <p:nvSpPr>
          <p:cNvPr id="10" name="!!Circle1">
            <a:extLst>
              <a:ext uri="{FF2B5EF4-FFF2-40B4-BE49-F238E27FC236}">
                <a16:creationId xmlns:a16="http://schemas.microsoft.com/office/drawing/2014/main" id="{28F301D7-66FD-4E49-B344-F876089219FD}"/>
              </a:ext>
            </a:extLst>
          </p:cNvPr>
          <p:cNvSpPr/>
          <p:nvPr/>
        </p:nvSpPr>
        <p:spPr>
          <a:xfrm>
            <a:off x="1989221" y="5251787"/>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1950s</a:t>
            </a:r>
          </a:p>
        </p:txBody>
      </p:sp>
      <p:sp>
        <p:nvSpPr>
          <p:cNvPr id="17" name="TextBox 16">
            <a:extLst>
              <a:ext uri="{FF2B5EF4-FFF2-40B4-BE49-F238E27FC236}">
                <a16:creationId xmlns:a16="http://schemas.microsoft.com/office/drawing/2014/main" id="{7F077E9D-7885-4F48-AB53-F7D32C4294D1}"/>
              </a:ext>
            </a:extLst>
          </p:cNvPr>
          <p:cNvSpPr txBox="1"/>
          <p:nvPr/>
        </p:nvSpPr>
        <p:spPr>
          <a:xfrm>
            <a:off x="1542047" y="3540114"/>
            <a:ext cx="9107905" cy="1200329"/>
          </a:xfrm>
          <a:prstGeom prst="rect">
            <a:avLst/>
          </a:prstGeom>
          <a:noFill/>
        </p:spPr>
        <p:txBody>
          <a:bodyPr wrap="square" rtlCol="0">
            <a:spAutoFit/>
          </a:bodyPr>
          <a:lstStyle/>
          <a:p>
            <a:pPr algn="ctr"/>
            <a:r>
              <a:rPr lang="en-US" sz="2400" b="1" dirty="0"/>
              <a:t>As of December 2023, the Department of Labor reports that five providers in Iowa are still operating under a 14(c) certificate, employing over 200 individuals in SMW.</a:t>
            </a:r>
          </a:p>
        </p:txBody>
      </p:sp>
    </p:spTree>
    <p:extLst>
      <p:ext uri="{BB962C8B-B14F-4D97-AF65-F5344CB8AC3E}">
        <p14:creationId xmlns:p14="http://schemas.microsoft.com/office/powerpoint/2010/main" val="24756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7B562-1315-9F60-5D37-FD9ACCF10F44}"/>
              </a:ext>
            </a:extLst>
          </p:cNvPr>
          <p:cNvPicPr>
            <a:picLocks noChangeAspect="1"/>
          </p:cNvPicPr>
          <p:nvPr/>
        </p:nvPicPr>
        <p:blipFill>
          <a:blip r:embed="rId3"/>
          <a:stretch>
            <a:fillRect/>
          </a:stretch>
        </p:blipFill>
        <p:spPr>
          <a:xfrm>
            <a:off x="1744847" y="67734"/>
            <a:ext cx="8702308" cy="6722533"/>
          </a:xfrm>
          <a:prstGeom prst="rect">
            <a:avLst/>
          </a:prstGeom>
          <a:noFill/>
        </p:spPr>
      </p:pic>
    </p:spTree>
    <p:extLst>
      <p:ext uri="{BB962C8B-B14F-4D97-AF65-F5344CB8AC3E}">
        <p14:creationId xmlns:p14="http://schemas.microsoft.com/office/powerpoint/2010/main" val="24136204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366184"/>
            <a:ext cx="10160000" cy="1524000"/>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6133" b="0" i="0" u="none" strike="noStrike" kern="1200" cap="none" spc="-133" normalizeH="0" baseline="0" noProof="0" dirty="0">
                <a:ln>
                  <a:noFill/>
                </a:ln>
                <a:solidFill>
                  <a:srgbClr val="1F497D"/>
                </a:solidFill>
                <a:effectLst/>
                <a:uLnTx/>
                <a:uFillTx/>
                <a:latin typeface="Cambria"/>
                <a:ea typeface="+mj-ea"/>
                <a:cs typeface="+mj-cs"/>
                <a:sym typeface="Arial"/>
              </a:rPr>
              <a:t>AJC Services</a:t>
            </a:r>
          </a:p>
        </p:txBody>
      </p:sp>
      <p:sp>
        <p:nvSpPr>
          <p:cNvPr id="8" name="Content Placeholder 2"/>
          <p:cNvSpPr txBox="1">
            <a:spLocks/>
          </p:cNvSpPr>
          <p:nvPr/>
        </p:nvSpPr>
        <p:spPr>
          <a:xfrm>
            <a:off x="609600" y="2133601"/>
            <a:ext cx="10160000" cy="4296076"/>
          </a:xfrm>
          <a:prstGeom prst="rect">
            <a:avLst/>
          </a:prstGeom>
        </p:spPr>
        <p:txBody>
          <a:bodyPr vert="horz" lIns="121920" tIns="60960" rIns="121920" bIns="6096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r>
              <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rPr>
              <a:t>Registration</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hlinkClick r:id="rId3"/>
              </a:rPr>
              <a:t>www.iowaworks.gov</a:t>
            </a:r>
            <a:r>
              <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rPr>
              <a:t> </a:t>
            </a: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endPar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endParaRP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r>
              <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rPr>
              <a:t>Basic Career Services</a:t>
            </a: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endParaRPr kumimoji="0" lang="en-US" sz="4267" b="0" i="0" u="none" strike="noStrike" kern="1200" cap="none" spc="0" normalizeH="0" baseline="0" noProof="0" dirty="0">
              <a:ln>
                <a:noFill/>
              </a:ln>
              <a:solidFill>
                <a:sysClr val="windowText" lastClr="000000"/>
              </a:solidFill>
              <a:effectLst/>
              <a:uLnTx/>
              <a:uFillTx/>
              <a:latin typeface="Cambria"/>
              <a:ea typeface="+mn-ea"/>
              <a:cs typeface="+mn-cs"/>
              <a:sym typeface="Arial"/>
            </a:endParaRP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r>
              <a:rPr kumimoji="0" lang="en-US" sz="4267" b="0" i="0" u="sng" strike="noStrike" kern="1200" cap="none" spc="0" normalizeH="0" baseline="0" noProof="0" dirty="0">
                <a:ln>
                  <a:noFill/>
                </a:ln>
                <a:solidFill>
                  <a:sysClr val="windowText" lastClr="000000"/>
                </a:solidFill>
                <a:effectLst/>
                <a:uLnTx/>
                <a:uFillTx/>
                <a:latin typeface="Cambria"/>
                <a:ea typeface="+mn-ea"/>
                <a:cs typeface="+mn-cs"/>
                <a:sym typeface="Arial"/>
              </a:rPr>
              <a:t>Individualized &amp; Training Services</a:t>
            </a:r>
          </a:p>
        </p:txBody>
      </p:sp>
    </p:spTree>
    <p:extLst>
      <p:ext uri="{BB962C8B-B14F-4D97-AF65-F5344CB8AC3E}">
        <p14:creationId xmlns:p14="http://schemas.microsoft.com/office/powerpoint/2010/main" val="656246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366184"/>
            <a:ext cx="10160000" cy="1524000"/>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6133" b="0" i="0" u="none" strike="noStrike" kern="1200" cap="none" spc="-133" normalizeH="0" baseline="0" noProof="0" dirty="0">
                <a:ln>
                  <a:noFill/>
                </a:ln>
                <a:solidFill>
                  <a:srgbClr val="1F497D"/>
                </a:solidFill>
                <a:effectLst/>
                <a:uLnTx/>
                <a:uFillTx/>
                <a:latin typeface="Cambria"/>
                <a:ea typeface="+mj-ea"/>
                <a:cs typeface="+mj-cs"/>
                <a:sym typeface="Arial"/>
              </a:rPr>
              <a:t>Basic Services</a:t>
            </a:r>
          </a:p>
        </p:txBody>
      </p:sp>
      <p:sp>
        <p:nvSpPr>
          <p:cNvPr id="8" name="Content Placeholder 2"/>
          <p:cNvSpPr txBox="1">
            <a:spLocks/>
          </p:cNvSpPr>
          <p:nvPr/>
        </p:nvSpPr>
        <p:spPr>
          <a:xfrm>
            <a:off x="609600" y="2133601"/>
            <a:ext cx="10160000" cy="4296076"/>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Self-directed job searching activities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Job referrals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Labor Market Information (LMI)</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Job search assistance</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Career planning</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Referrals to more intensive services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Referrals to partner agencies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Work Readiness Workshops</a:t>
            </a:r>
            <a:endParaRPr kumimoji="0" lang="en-US" sz="2133" b="0" i="0" u="none" strike="noStrike" kern="1200" cap="none" spc="0" normalizeH="0" baseline="0" noProof="0" dirty="0">
              <a:ln>
                <a:noFill/>
              </a:ln>
              <a:solidFill>
                <a:sysClr val="windowText" lastClr="000000"/>
              </a:solidFill>
              <a:effectLst/>
              <a:uLnTx/>
              <a:uFillTx/>
              <a:latin typeface="Cambria"/>
              <a:ea typeface="+mn-ea"/>
              <a:cs typeface="+mn-cs"/>
              <a:sym typeface="Arial"/>
            </a:endParaRPr>
          </a:p>
        </p:txBody>
      </p:sp>
    </p:spTree>
    <p:extLst>
      <p:ext uri="{BB962C8B-B14F-4D97-AF65-F5344CB8AC3E}">
        <p14:creationId xmlns:p14="http://schemas.microsoft.com/office/powerpoint/2010/main" val="2643152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366184"/>
            <a:ext cx="10160000" cy="1524000"/>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333" b="0" i="0" u="none" strike="noStrike" kern="1200" cap="none" spc="-133" normalizeH="0" baseline="0" noProof="0" dirty="0">
                <a:ln>
                  <a:noFill/>
                </a:ln>
                <a:solidFill>
                  <a:srgbClr val="1F497D"/>
                </a:solidFill>
                <a:effectLst/>
                <a:uLnTx/>
                <a:uFillTx/>
                <a:latin typeface="Cambria"/>
                <a:ea typeface="+mj-ea"/>
                <a:cs typeface="+mj-cs"/>
                <a:sym typeface="Arial"/>
              </a:rPr>
              <a:t>Individualized &amp; Training Services (Title I): 3 Eligible Groups</a:t>
            </a:r>
          </a:p>
        </p:txBody>
      </p:sp>
      <p:sp>
        <p:nvSpPr>
          <p:cNvPr id="8" name="Content Placeholder 2"/>
          <p:cNvSpPr txBox="1">
            <a:spLocks/>
          </p:cNvSpPr>
          <p:nvPr/>
        </p:nvSpPr>
        <p:spPr>
          <a:xfrm>
            <a:off x="261639" y="2133598"/>
            <a:ext cx="3319981" cy="4296076"/>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00B5DD"/>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Dislocated Workers (DW)</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Loss of job/no-fault </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Unlikely to return</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No household income limitations</a:t>
            </a: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endParaRPr kumimoji="0" lang="en-US" sz="4267" b="0" i="0" u="sng" strike="noStrike" kern="1200" cap="none" spc="0" normalizeH="0" baseline="0" noProof="0" dirty="0">
              <a:ln>
                <a:noFill/>
              </a:ln>
              <a:solidFill>
                <a:sysClr val="windowText" lastClr="000000"/>
              </a:solidFill>
              <a:effectLst/>
              <a:uLnTx/>
              <a:uFillTx/>
              <a:latin typeface="Cambria"/>
              <a:ea typeface="+mn-ea"/>
              <a:cs typeface="+mn-cs"/>
              <a:sym typeface="Arial"/>
            </a:endParaRPr>
          </a:p>
        </p:txBody>
      </p:sp>
      <p:sp>
        <p:nvSpPr>
          <p:cNvPr id="5" name="Content Placeholder 2"/>
          <p:cNvSpPr txBox="1">
            <a:spLocks/>
          </p:cNvSpPr>
          <p:nvPr/>
        </p:nvSpPr>
        <p:spPr>
          <a:xfrm>
            <a:off x="3251660" y="2133595"/>
            <a:ext cx="4266131" cy="4296076"/>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00B5DD"/>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Low-Income Adult (Adult)</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Non-DW</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Eligible for other income-based services (FIP, </a:t>
            </a:r>
            <a:r>
              <a:rPr kumimoji="0" lang="en-US" sz="2400" b="0" i="0" u="sng"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SSI</a:t>
            </a: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 and/or SNAP)</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Review last 6 months income (household)</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Persons with a Disability = Household of 1.</a:t>
            </a:r>
          </a:p>
        </p:txBody>
      </p:sp>
      <p:sp>
        <p:nvSpPr>
          <p:cNvPr id="6" name="Content Placeholder 2"/>
          <p:cNvSpPr txBox="1">
            <a:spLocks/>
          </p:cNvSpPr>
          <p:nvPr/>
        </p:nvSpPr>
        <p:spPr>
          <a:xfrm>
            <a:off x="7221367" y="2133593"/>
            <a:ext cx="4708995" cy="4296076"/>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00B5DD"/>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Youth</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Age 14-24</a:t>
            </a:r>
          </a:p>
          <a:p>
            <a:pPr marL="853419" marR="0" lvl="1" indent="-304792" algn="l" defTabSz="1219170" rtl="0" eaLnBrk="1" fontAlgn="auto" latinLnBrk="0" hangingPunct="1">
              <a:lnSpc>
                <a:spcPct val="100000"/>
              </a:lnSpc>
              <a:spcBef>
                <a:spcPct val="20000"/>
              </a:spcBef>
              <a:spcAft>
                <a:spcPts val="0"/>
              </a:spcAft>
              <a:buClr>
                <a:srgbClr val="007BB9"/>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Experience Barriers</a:t>
            </a:r>
          </a:p>
          <a:p>
            <a:pPr marL="1341086" marR="0" lvl="2" indent="-304792" algn="l" defTabSz="1219170" rtl="0" eaLnBrk="1" fontAlgn="auto" latinLnBrk="0" hangingPunct="1">
              <a:lnSpc>
                <a:spcPct val="100000"/>
              </a:lnSpc>
              <a:spcBef>
                <a:spcPct val="20000"/>
              </a:spcBef>
              <a:spcAft>
                <a:spcPts val="0"/>
              </a:spcAft>
              <a:buClr>
                <a:srgbClr val="8C50FF"/>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Basic Skills Deficient</a:t>
            </a:r>
          </a:p>
          <a:p>
            <a:pPr marL="1341086" marR="0" lvl="2" indent="-304792" algn="l" defTabSz="1219170" rtl="0" eaLnBrk="1" fontAlgn="auto" latinLnBrk="0" hangingPunct="1">
              <a:lnSpc>
                <a:spcPct val="100000"/>
              </a:lnSpc>
              <a:spcBef>
                <a:spcPct val="20000"/>
              </a:spcBef>
              <a:spcAft>
                <a:spcPts val="0"/>
              </a:spcAft>
              <a:buClr>
                <a:srgbClr val="8C50FF"/>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Low Income </a:t>
            </a:r>
          </a:p>
          <a:p>
            <a:pPr marL="1341086" marR="0" lvl="2" indent="-304792" algn="l" defTabSz="1219170" rtl="0" eaLnBrk="1" fontAlgn="auto" latinLnBrk="0" hangingPunct="1">
              <a:lnSpc>
                <a:spcPct val="100000"/>
              </a:lnSpc>
              <a:spcBef>
                <a:spcPct val="20000"/>
              </a:spcBef>
              <a:spcAft>
                <a:spcPts val="0"/>
              </a:spcAft>
              <a:buClr>
                <a:srgbClr val="8C50FF"/>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Disability</a:t>
            </a:r>
          </a:p>
          <a:p>
            <a:pPr marL="1341086" marR="0" lvl="2" indent="-304792" algn="l" defTabSz="1219170" rtl="0" eaLnBrk="1" fontAlgn="auto" latinLnBrk="0" hangingPunct="1">
              <a:lnSpc>
                <a:spcPct val="100000"/>
              </a:lnSpc>
              <a:spcBef>
                <a:spcPct val="20000"/>
              </a:spcBef>
              <a:spcAft>
                <a:spcPts val="0"/>
              </a:spcAft>
              <a:buClr>
                <a:srgbClr val="8C50FF"/>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Ashley </a:t>
            </a:r>
            <a:r>
              <a:rPr kumimoji="0" lang="en-US" sz="2400" b="0" i="0" u="none" strike="noStrike" kern="1200" cap="none" spc="0" normalizeH="0" baseline="0" noProof="0" dirty="0" err="1">
                <a:ln>
                  <a:noFill/>
                </a:ln>
                <a:solidFill>
                  <a:srgbClr val="3A3F50"/>
                </a:solidFill>
                <a:effectLst/>
                <a:uLnTx/>
                <a:uFillTx/>
                <a:latin typeface="Cambria" panose="02040503050406030204" pitchFamily="18" charset="0"/>
                <a:ea typeface="Cambria" panose="02040503050406030204" pitchFamily="18" charset="0"/>
                <a:cs typeface="+mn-cs"/>
                <a:sym typeface="Arial"/>
              </a:rPr>
              <a:t>Sinnwell</a:t>
            </a: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-Youth Program Coordinator</a:t>
            </a:r>
          </a:p>
          <a:p>
            <a:pPr marL="1706837" marR="0" lvl="3" indent="-304792" algn="l" defTabSz="1219170" rtl="0" eaLnBrk="1" fontAlgn="auto" latinLnBrk="0" hangingPunct="1">
              <a:lnSpc>
                <a:spcPct val="100000"/>
              </a:lnSpc>
              <a:spcBef>
                <a:spcPct val="20000"/>
              </a:spcBef>
              <a:spcAft>
                <a:spcPts val="0"/>
              </a:spcAft>
              <a:buClr>
                <a:srgbClr val="FF4D4D"/>
              </a:buClr>
              <a:buSzTx/>
              <a:buFont typeface="Arial" pitchFamily="34" charset="0"/>
              <a:buChar char="•"/>
              <a:tabLst/>
              <a:defRPr/>
            </a:pP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hlinkClick r:id="rId3"/>
              </a:rPr>
              <a:t>YouthServices@iwd.iowa.gov</a:t>
            </a:r>
            <a:r>
              <a:rPr kumimoji="0" lang="en-US" sz="2400" b="0" i="0" u="none" strike="noStrike" kern="1200" cap="none" spc="0" normalizeH="0" baseline="0" noProof="0" dirty="0">
                <a:ln>
                  <a:noFill/>
                </a:ln>
                <a:solidFill>
                  <a:srgbClr val="3A3F50"/>
                </a:solidFill>
                <a:effectLst/>
                <a:uLnTx/>
                <a:uFillTx/>
                <a:latin typeface="Cambria" panose="02040503050406030204" pitchFamily="18" charset="0"/>
                <a:ea typeface="Cambria" panose="02040503050406030204" pitchFamily="18" charset="0"/>
                <a:cs typeface="+mn-cs"/>
                <a:sym typeface="Arial"/>
              </a:rPr>
              <a:t> </a:t>
            </a:r>
          </a:p>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endParaRPr kumimoji="0" lang="en-US" sz="4267" b="0" i="0" u="sng" strike="noStrike" kern="1200" cap="none" spc="0" normalizeH="0" baseline="0" noProof="0" dirty="0">
              <a:ln>
                <a:noFill/>
              </a:ln>
              <a:solidFill>
                <a:sysClr val="windowText" lastClr="000000"/>
              </a:solidFill>
              <a:effectLst/>
              <a:uLnTx/>
              <a:uFillTx/>
              <a:latin typeface="Cambria"/>
              <a:ea typeface="+mn-ea"/>
              <a:cs typeface="+mn-cs"/>
              <a:sym typeface="Arial"/>
            </a:endParaRPr>
          </a:p>
        </p:txBody>
      </p:sp>
    </p:spTree>
    <p:extLst>
      <p:ext uri="{BB962C8B-B14F-4D97-AF65-F5344CB8AC3E}">
        <p14:creationId xmlns:p14="http://schemas.microsoft.com/office/powerpoint/2010/main" val="37540277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0"/>
            <a:ext cx="11300059" cy="1524000"/>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6133" b="0" i="0" u="none" strike="noStrike" kern="1200" cap="none" spc="-133" normalizeH="0" baseline="0" noProof="0" dirty="0">
                <a:ln>
                  <a:noFill/>
                </a:ln>
                <a:solidFill>
                  <a:srgbClr val="1F497D"/>
                </a:solidFill>
                <a:effectLst/>
                <a:uLnTx/>
                <a:uFillTx/>
                <a:latin typeface="Cambria"/>
                <a:ea typeface="+mj-ea"/>
                <a:cs typeface="+mj-cs"/>
                <a:sym typeface="Arial"/>
              </a:rPr>
              <a:t>Individualized &amp; Training Services</a:t>
            </a:r>
          </a:p>
        </p:txBody>
      </p:sp>
      <p:sp>
        <p:nvSpPr>
          <p:cNvPr id="8" name="Content Placeholder 2"/>
          <p:cNvSpPr txBox="1">
            <a:spLocks/>
          </p:cNvSpPr>
          <p:nvPr/>
        </p:nvSpPr>
        <p:spPr>
          <a:xfrm>
            <a:off x="609600" y="2133601"/>
            <a:ext cx="10160000" cy="4296076"/>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marR="0" lvl="0" indent="0" algn="l" defTabSz="1219170" rtl="0" eaLnBrk="1" fontAlgn="auto" latinLnBrk="0" hangingPunct="1">
              <a:lnSpc>
                <a:spcPct val="100000"/>
              </a:lnSpc>
              <a:spcBef>
                <a:spcPct val="20000"/>
              </a:spcBef>
              <a:spcAft>
                <a:spcPts val="0"/>
              </a:spcAft>
              <a:buClr>
                <a:srgbClr val="4F81BD"/>
              </a:buClr>
              <a:buSzTx/>
              <a:buFont typeface="Arial" pitchFamily="34" charset="0"/>
              <a:buNone/>
              <a:tabLst/>
              <a:defRPr/>
            </a:pPr>
            <a:endParaRPr kumimoji="0" lang="en-US" sz="4267" b="0" i="0" u="sng" strike="noStrike" kern="1200" cap="none" spc="0" normalizeH="0" baseline="0" noProof="0" dirty="0">
              <a:ln>
                <a:noFill/>
              </a:ln>
              <a:solidFill>
                <a:sysClr val="windowText" lastClr="000000"/>
              </a:solidFill>
              <a:effectLst/>
              <a:uLnTx/>
              <a:uFillTx/>
              <a:latin typeface="Cambria"/>
              <a:ea typeface="+mn-ea"/>
              <a:cs typeface="+mn-cs"/>
              <a:sym typeface="Arial"/>
            </a:endParaRPr>
          </a:p>
        </p:txBody>
      </p:sp>
      <p:sp>
        <p:nvSpPr>
          <p:cNvPr id="5" name="Content Placeholder 2"/>
          <p:cNvSpPr txBox="1">
            <a:spLocks/>
          </p:cNvSpPr>
          <p:nvPr/>
        </p:nvSpPr>
        <p:spPr>
          <a:xfrm>
            <a:off x="609600" y="1508799"/>
            <a:ext cx="10160000" cy="4673535"/>
          </a:xfrm>
          <a:prstGeom prst="rect">
            <a:avLst/>
          </a:prstGeom>
        </p:spPr>
        <p:txBody>
          <a:bodyPr vert="horz" lIns="121920" tIns="60960" rIns="121920" bIns="60960" rtlCol="0">
            <a:normAutofit fontScale="70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933" b="0" i="0" u="none" strike="noStrike" kern="1200" cap="none" spc="0" normalizeH="0" baseline="0" noProof="0" dirty="0">
                <a:ln>
                  <a:noFill/>
                </a:ln>
                <a:solidFill>
                  <a:sysClr val="windowText" lastClr="000000"/>
                </a:solidFill>
                <a:effectLst/>
                <a:uLnTx/>
                <a:uFillTx/>
                <a:latin typeface="Cambria"/>
                <a:ea typeface="+mn-ea"/>
                <a:cs typeface="+mn-cs"/>
                <a:sym typeface="Arial"/>
              </a:rPr>
              <a:t>Training Assistance</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Both Short-Term and Long-Term (Up to 2 years)</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In Demand Fields</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Cost of Tuition, Books and Fees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933" b="0" i="0" u="none" strike="noStrike" kern="1200" cap="none" spc="0" normalizeH="0" baseline="0" noProof="0" dirty="0">
                <a:ln>
                  <a:noFill/>
                </a:ln>
                <a:solidFill>
                  <a:sysClr val="windowText" lastClr="000000"/>
                </a:solidFill>
                <a:effectLst/>
                <a:uLnTx/>
                <a:uFillTx/>
                <a:latin typeface="Cambria"/>
                <a:ea typeface="+mn-ea"/>
                <a:cs typeface="+mn-cs"/>
                <a:sym typeface="Arial"/>
              </a:rPr>
              <a:t>Supportive Services</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Transportation</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Childcare</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Other needed services</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2933" b="0" i="0" u="none" strike="noStrike" kern="1200" cap="none" spc="0" normalizeH="0" baseline="0" noProof="0" dirty="0">
                <a:ln>
                  <a:noFill/>
                </a:ln>
                <a:solidFill>
                  <a:sysClr val="windowText" lastClr="000000"/>
                </a:solidFill>
                <a:effectLst/>
                <a:uLnTx/>
                <a:uFillTx/>
                <a:latin typeface="Cambria"/>
                <a:ea typeface="+mn-ea"/>
                <a:cs typeface="+mn-cs"/>
                <a:sym typeface="Arial"/>
              </a:rPr>
              <a:t>Placement Assistance</a:t>
            </a:r>
            <a:endPar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endParaRP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Job Search</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Job Development</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12 months of follow-up</a:t>
            </a:r>
          </a:p>
          <a:p>
            <a:pPr marL="457189" marR="0" lvl="0"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933" b="0" i="0" u="none" strike="noStrike" kern="1200" cap="none" spc="0" normalizeH="0" baseline="0" noProof="0" dirty="0">
                <a:ln>
                  <a:noFill/>
                </a:ln>
                <a:solidFill>
                  <a:sysClr val="windowText" lastClr="000000"/>
                </a:solidFill>
                <a:effectLst/>
                <a:uLnTx/>
                <a:uFillTx/>
                <a:latin typeface="Cambria"/>
                <a:ea typeface="+mn-ea"/>
                <a:cs typeface="+mn-cs"/>
                <a:sym typeface="Arial"/>
              </a:rPr>
              <a:t>For questions about Individualized &amp; Training Services contact your local offices.</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hlinkClick r:id="rId3"/>
              </a:rPr>
              <a:t>https://workforce.iowa.gov/contact/program-contacts</a:t>
            </a:r>
            <a:r>
              <a:rPr kumimoji="0" lang="en-US" sz="2667" b="0" i="0" u="none" strike="noStrike" kern="1200" cap="none" spc="0" normalizeH="0" baseline="0" noProof="0" dirty="0">
                <a:ln>
                  <a:noFill/>
                </a:ln>
                <a:solidFill>
                  <a:sysClr val="windowText" lastClr="000000"/>
                </a:solidFill>
                <a:effectLst/>
                <a:uLnTx/>
                <a:uFillTx/>
                <a:latin typeface="Cambria"/>
                <a:ea typeface="+mn-ea"/>
                <a:cs typeface="+mn-cs"/>
                <a:sym typeface="Arial"/>
              </a:rPr>
              <a:t> </a:t>
            </a:r>
          </a:p>
        </p:txBody>
      </p:sp>
    </p:spTree>
    <p:extLst>
      <p:ext uri="{BB962C8B-B14F-4D97-AF65-F5344CB8AC3E}">
        <p14:creationId xmlns:p14="http://schemas.microsoft.com/office/powerpoint/2010/main" val="19422968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a:ln>
            <a:noFill/>
          </a:ln>
        </p:spPr>
        <p:txBody>
          <a:bodyPr spcFirstLastPara="1" wrap="square" lIns="304800" tIns="0" rIns="0" bIns="0" rtlCol="0" anchor="ctr" anchorCtr="0">
            <a:normAutofit/>
          </a:bodyPr>
          <a:lstStyle/>
          <a:p>
            <a:pPr marL="0" marR="0" lvl="0" indent="0" algn="l" defTabSz="1219170" rtl="0" eaLnBrk="1" fontAlgn="auto" latinLnBrk="0" hangingPunct="1">
              <a:lnSpc>
                <a:spcPct val="80000"/>
              </a:lnSpc>
              <a:spcBef>
                <a:spcPts val="0"/>
              </a:spcBef>
              <a:spcAft>
                <a:spcPts val="800"/>
              </a:spcAft>
              <a:buClr>
                <a:srgbClr val="007BB9"/>
              </a:buClr>
              <a:buSzPts val="4800"/>
              <a:buFontTx/>
              <a:buNone/>
              <a:tabLst/>
              <a:defRPr/>
            </a:pPr>
            <a:r>
              <a:rPr kumimoji="0" lang="en-US" sz="2267" b="0" i="0" u="none" strike="noStrike" kern="0" cap="all" spc="300" normalizeH="0" baseline="0" noProof="0" dirty="0">
                <a:ln>
                  <a:noFill/>
                </a:ln>
                <a:solidFill>
                  <a:srgbClr val="FFFFFF"/>
                </a:solidFill>
                <a:effectLst/>
                <a:uLnTx/>
                <a:uFillTx/>
                <a:latin typeface="Bahnschrift" panose="020B0502040204020203" pitchFamily="34" charset="0"/>
                <a:ea typeface="Raleway SemiBold"/>
                <a:cs typeface="Raleway SemiBold"/>
                <a:sym typeface="Raleway SemiBold"/>
              </a:rPr>
              <a:t>Sara Bath</a:t>
            </a:r>
          </a:p>
          <a:p>
            <a:pPr marL="0" marR="0" lvl="0" indent="0" algn="l" defTabSz="1219170" rtl="0" eaLnBrk="1" fontAlgn="auto" latinLnBrk="0" hangingPunct="1">
              <a:lnSpc>
                <a:spcPct val="80000"/>
              </a:lnSpc>
              <a:spcBef>
                <a:spcPts val="0"/>
              </a:spcBef>
              <a:spcAft>
                <a:spcPts val="800"/>
              </a:spcAft>
              <a:buClr>
                <a:srgbClr val="007BB9"/>
              </a:buClr>
              <a:buSzPts val="4800"/>
              <a:buFontTx/>
              <a:buNone/>
              <a:tabLst/>
              <a:defRPr/>
            </a:pPr>
            <a:r>
              <a:rPr kumimoji="0" lang="en-US" sz="2267" b="0" i="0" u="none" strike="noStrike" kern="0" cap="all" spc="300" normalizeH="0" baseline="0" noProof="0" dirty="0">
                <a:ln>
                  <a:noFill/>
                </a:ln>
                <a:solidFill>
                  <a:srgbClr val="FFFFFF"/>
                </a:solidFill>
                <a:effectLst/>
                <a:uLnTx/>
                <a:uFillTx/>
                <a:latin typeface="Bahnschrift" panose="020B0502040204020203" pitchFamily="34" charset="0"/>
                <a:ea typeface="Raleway SemiBold"/>
                <a:cs typeface="Raleway SemiBold"/>
                <a:sym typeface="Raleway SemiBold"/>
              </a:rPr>
              <a:t>(515)725-3643</a:t>
            </a:r>
          </a:p>
          <a:p>
            <a:pPr marL="0" marR="0" lvl="0" indent="0" algn="l" defTabSz="1219170" rtl="0" eaLnBrk="1" fontAlgn="auto" latinLnBrk="0" hangingPunct="1">
              <a:lnSpc>
                <a:spcPct val="80000"/>
              </a:lnSpc>
              <a:spcBef>
                <a:spcPts val="0"/>
              </a:spcBef>
              <a:spcAft>
                <a:spcPts val="800"/>
              </a:spcAft>
              <a:buClr>
                <a:srgbClr val="007BB9"/>
              </a:buClr>
              <a:buSzPts val="4800"/>
              <a:buFontTx/>
              <a:buNone/>
              <a:tabLst/>
              <a:defRPr/>
            </a:pPr>
            <a:r>
              <a:rPr kumimoji="0" lang="en-US" sz="2267" b="0" i="0" u="none" strike="noStrike" kern="0" cap="all" spc="300" normalizeH="0" baseline="0" noProof="0" dirty="0">
                <a:ln>
                  <a:noFill/>
                </a:ln>
                <a:solidFill>
                  <a:srgbClr val="FFFFFF"/>
                </a:solidFill>
                <a:effectLst/>
                <a:uLnTx/>
                <a:uFillTx/>
                <a:latin typeface="Bahnschrift" panose="020B0502040204020203" pitchFamily="34" charset="0"/>
                <a:ea typeface="Raleway SemiBold"/>
                <a:cs typeface="Raleway SemiBold"/>
                <a:sym typeface="Raleway SemiBold"/>
                <a:hlinkClick r:id="rId3">
                  <a:extLst>
                    <a:ext uri="{A12FA001-AC4F-418D-AE19-62706E023703}">
                      <ahyp:hlinkClr xmlns:ahyp="http://schemas.microsoft.com/office/drawing/2018/hyperlinkcolor" val="tx"/>
                    </a:ext>
                  </a:extLst>
                </a:hlinkClick>
              </a:rPr>
              <a:t>Sara.bath@iwd.iowa.gov</a:t>
            </a:r>
            <a:r>
              <a:rPr kumimoji="0" lang="en-US" sz="2267" b="0" i="0" u="none" strike="noStrike" kern="0" cap="all" spc="300" normalizeH="0" baseline="0" noProof="0" dirty="0">
                <a:ln>
                  <a:noFill/>
                </a:ln>
                <a:solidFill>
                  <a:srgbClr val="FFFFFF"/>
                </a:solidFill>
                <a:effectLst/>
                <a:uLnTx/>
                <a:uFillTx/>
                <a:latin typeface="Bahnschrift" panose="020B0502040204020203" pitchFamily="34" charset="0"/>
                <a:ea typeface="Raleway SemiBold"/>
                <a:cs typeface="Raleway SemiBold"/>
                <a:sym typeface="Raleway SemiBold"/>
              </a:rPr>
              <a:t> </a:t>
            </a:r>
          </a:p>
        </p:txBody>
      </p:sp>
      <p:pic>
        <p:nvPicPr>
          <p:cNvPr id="3" name="Picture 2"/>
          <p:cNvPicPr>
            <a:picLocks noChangeAspect="1"/>
          </p:cNvPicPr>
          <p:nvPr/>
        </p:nvPicPr>
        <p:blipFill>
          <a:blip r:embed="rId4"/>
          <a:stretch>
            <a:fillRect/>
          </a:stretch>
        </p:blipFill>
        <p:spPr>
          <a:xfrm>
            <a:off x="1788072" y="2705426"/>
            <a:ext cx="8557121" cy="3273100"/>
          </a:xfrm>
          <a:prstGeom prst="rect">
            <a:avLst/>
          </a:prstGeom>
          <a:noFill/>
        </p:spPr>
      </p:pic>
    </p:spTree>
    <p:extLst>
      <p:ext uri="{BB962C8B-B14F-4D97-AF65-F5344CB8AC3E}">
        <p14:creationId xmlns:p14="http://schemas.microsoft.com/office/powerpoint/2010/main" val="35420157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9C9A2-BD5C-4813-BBB9-72DBB53F8CD9}"/>
              </a:ext>
            </a:extLst>
          </p:cNvPr>
          <p:cNvSpPr>
            <a:spLocks noGrp="1"/>
          </p:cNvSpPr>
          <p:nvPr>
            <p:ph type="ctrTitle"/>
          </p:nvPr>
        </p:nvSpPr>
        <p:spPr/>
        <p:txBody>
          <a:bodyPr/>
          <a:lstStyle/>
          <a:p>
            <a:r>
              <a:rPr lang="en-US" sz="2800" dirty="0">
                <a:latin typeface="Bahnschrift"/>
              </a:rPr>
              <a:t>BUSINESS ENGAGEMENT DIVISION</a:t>
            </a:r>
          </a:p>
        </p:txBody>
      </p:sp>
      <p:sp>
        <p:nvSpPr>
          <p:cNvPr id="6" name="Content Placeholder 5">
            <a:extLst>
              <a:ext uri="{FF2B5EF4-FFF2-40B4-BE49-F238E27FC236}">
                <a16:creationId xmlns:a16="http://schemas.microsoft.com/office/drawing/2014/main" id="{5DD9F960-091D-94B3-2078-500B603173E9}"/>
              </a:ext>
            </a:extLst>
          </p:cNvPr>
          <p:cNvSpPr>
            <a:spLocks noGrp="1"/>
          </p:cNvSpPr>
          <p:nvPr>
            <p:ph sz="quarter" idx="13"/>
          </p:nvPr>
        </p:nvSpPr>
        <p:spPr>
          <a:xfrm>
            <a:off x="721617" y="2315133"/>
            <a:ext cx="10745787" cy="3273100"/>
          </a:xfrm>
        </p:spPr>
        <p:txBody>
          <a:bodyPr spcFirstLastPara="1" vert="horz" wrap="square" lIns="91440" tIns="45720" rIns="91440" bIns="45720" rtlCol="0" anchor="t" anchorCtr="0">
            <a:noAutofit/>
          </a:bodyPr>
          <a:lstStyle/>
          <a:p>
            <a:pPr marL="342891" indent="-342891">
              <a:lnSpc>
                <a:spcPct val="100000"/>
              </a:lnSpc>
              <a:buFont typeface="Arial,Sans-Serif" panose="020B0604020202020204" pitchFamily="34" charset="0"/>
            </a:pPr>
            <a:r>
              <a:rPr lang="en-US" dirty="0">
                <a:solidFill>
                  <a:srgbClr val="3A3A3A"/>
                </a:solidFill>
                <a:latin typeface="Cambria" panose="02040503050406030204" pitchFamily="18" charset="0"/>
                <a:ea typeface="Cambria" panose="02040503050406030204" pitchFamily="18" charset="0"/>
              </a:rPr>
              <a:t>Effort to "streamline" services to employers.</a:t>
            </a:r>
            <a:endParaRPr lang="en-US" dirty="0">
              <a:latin typeface="Cambria" panose="02040503050406030204" pitchFamily="18" charset="0"/>
              <a:ea typeface="Cambria" panose="02040503050406030204" pitchFamily="18" charset="0"/>
            </a:endParaRPr>
          </a:p>
          <a:p>
            <a:pPr marL="342891" indent="-342891">
              <a:lnSpc>
                <a:spcPct val="100000"/>
              </a:lnSpc>
              <a:buFont typeface="Arial,Sans-Serif" panose="020B0604020202020204" pitchFamily="34" charset="0"/>
            </a:pPr>
            <a:r>
              <a:rPr lang="en-US" dirty="0">
                <a:solidFill>
                  <a:srgbClr val="3A3A3A"/>
                </a:solidFill>
                <a:latin typeface="Cambria" panose="02040503050406030204" pitchFamily="18" charset="0"/>
                <a:ea typeface="Cambria" panose="02040503050406030204" pitchFamily="18" charset="0"/>
              </a:rPr>
              <a:t>Business Engagement Division began 9/1/2022</a:t>
            </a:r>
            <a:endParaRPr lang="en-US" dirty="0">
              <a:latin typeface="Cambria" panose="02040503050406030204" pitchFamily="18" charset="0"/>
              <a:ea typeface="Cambria" panose="02040503050406030204" pitchFamily="18" charset="0"/>
            </a:endParaRPr>
          </a:p>
          <a:p>
            <a:pPr marL="342891" indent="-342891">
              <a:lnSpc>
                <a:spcPct val="100000"/>
              </a:lnSpc>
              <a:buFont typeface="Arial,Sans-Serif" panose="020B0604020202020204" pitchFamily="34" charset="0"/>
            </a:pPr>
            <a:r>
              <a:rPr lang="en-US" dirty="0">
                <a:latin typeface="Cambria" panose="02040503050406030204" pitchFamily="18" charset="0"/>
                <a:ea typeface="Cambria" panose="02040503050406030204" pitchFamily="18" charset="0"/>
              </a:rPr>
              <a:t>Provides coordinated and effective services to employers across the state. </a:t>
            </a:r>
          </a:p>
          <a:p>
            <a:pPr marL="342891" indent="-342891">
              <a:lnSpc>
                <a:spcPct val="100000"/>
              </a:lnSpc>
              <a:buFont typeface="Arial,Sans-Serif" panose="020B0604020202020204" pitchFamily="34" charset="0"/>
            </a:pPr>
            <a:r>
              <a:rPr lang="en-US" dirty="0">
                <a:latin typeface="Cambria" panose="02040503050406030204" pitchFamily="18" charset="0"/>
                <a:ea typeface="Cambria" panose="02040503050406030204" pitchFamily="18" charset="0"/>
              </a:rPr>
              <a:t>Employer-facing members of IWD.</a:t>
            </a:r>
          </a:p>
          <a:p>
            <a:pPr marL="342891" indent="-342891">
              <a:lnSpc>
                <a:spcPct val="100000"/>
              </a:lnSpc>
              <a:buFont typeface="Arial,Sans-Serif" panose="020B0604020202020204" pitchFamily="34" charset="0"/>
            </a:pPr>
            <a:r>
              <a:rPr lang="en-US" dirty="0">
                <a:latin typeface="Cambria" panose="02040503050406030204" pitchFamily="18" charset="0"/>
                <a:ea typeface="Cambria" panose="02040503050406030204" pitchFamily="18" charset="0"/>
              </a:rPr>
              <a:t>Part of larger local Business Services Team</a:t>
            </a:r>
          </a:p>
          <a:p>
            <a:pPr marL="342891" indent="-342891">
              <a:lnSpc>
                <a:spcPct val="100000"/>
              </a:lnSpc>
              <a:buFont typeface="Arial,Sans-Serif" panose="020B0604020202020204" pitchFamily="34" charset="0"/>
            </a:pPr>
            <a:r>
              <a:rPr lang="en-US" dirty="0">
                <a:latin typeface="Cambria" panose="02040503050406030204" pitchFamily="18" charset="0"/>
                <a:ea typeface="Cambria" panose="02040503050406030204" pitchFamily="18" charset="0"/>
              </a:rPr>
              <a:t>Division's Focus and priorities:</a:t>
            </a:r>
          </a:p>
          <a:p>
            <a:pPr marL="800080" lvl="1" indent="-342891">
              <a:buFont typeface="Courier New,monospace" panose="020B0604020202020204" pitchFamily="34" charset="0"/>
              <a:buChar char="o"/>
            </a:pPr>
            <a:r>
              <a:rPr lang="en-US" dirty="0">
                <a:latin typeface="Cambria" panose="02040503050406030204" pitchFamily="18" charset="0"/>
                <a:ea typeface="Cambria" panose="02040503050406030204" pitchFamily="18" charset="0"/>
              </a:rPr>
              <a:t>Work-Based Learning                      </a:t>
            </a:r>
          </a:p>
          <a:p>
            <a:pPr marL="800080" lvl="1" indent="-342891">
              <a:buFont typeface="Courier New,monospace" panose="020B0604020202020204" pitchFamily="34" charset="0"/>
              <a:buChar char="o"/>
            </a:pPr>
            <a:r>
              <a:rPr lang="en-US" dirty="0">
                <a:latin typeface="Cambria" panose="02040503050406030204" pitchFamily="18" charset="0"/>
                <a:ea typeface="Cambria" panose="02040503050406030204" pitchFamily="18" charset="0"/>
              </a:rPr>
              <a:t>Registered Apprenticeships           </a:t>
            </a:r>
          </a:p>
          <a:p>
            <a:pPr marL="800080" lvl="1" indent="-342891">
              <a:buFont typeface="Courier New,monospace" panose="020B0604020202020204" pitchFamily="34" charset="0"/>
              <a:buChar char="o"/>
            </a:pPr>
            <a:r>
              <a:rPr lang="en-US" dirty="0">
                <a:latin typeface="Cambria" panose="02040503050406030204" pitchFamily="18" charset="0"/>
                <a:ea typeface="Cambria" panose="02040503050406030204" pitchFamily="18" charset="0"/>
              </a:rPr>
              <a:t>Persons with Disabilities</a:t>
            </a:r>
          </a:p>
          <a:p>
            <a:pPr marL="800080" lvl="1" indent="-342891">
              <a:buFont typeface="Courier New,monospace" panose="020B0604020202020204" pitchFamily="34" charset="0"/>
              <a:buChar char="o"/>
            </a:pPr>
            <a:r>
              <a:rPr lang="en-US" dirty="0">
                <a:latin typeface="Cambria" panose="02040503050406030204" pitchFamily="18" charset="0"/>
                <a:ea typeface="Cambria" panose="02040503050406030204" pitchFamily="18" charset="0"/>
              </a:rPr>
              <a:t>Among others</a:t>
            </a:r>
          </a:p>
          <a:p>
            <a:endParaRPr lang="en-US" dirty="0"/>
          </a:p>
        </p:txBody>
      </p:sp>
    </p:spTree>
    <p:extLst>
      <p:ext uri="{BB962C8B-B14F-4D97-AF65-F5344CB8AC3E}">
        <p14:creationId xmlns:p14="http://schemas.microsoft.com/office/powerpoint/2010/main" val="40589766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8E2DE-C2F5-89B7-7FC7-1FBB294D42D3}"/>
              </a:ext>
            </a:extLst>
          </p:cNvPr>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A4486D74-B37B-F546-968B-4AC3E7616DD3}" type="datetime1">
              <a:rPr kumimoji="0" lang="en-US" sz="10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12/9/2024</a:t>
            </a:fld>
            <a:endParaRPr kumimoji="0" lang="en-US" sz="1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itle 4">
            <a:extLst>
              <a:ext uri="{FF2B5EF4-FFF2-40B4-BE49-F238E27FC236}">
                <a16:creationId xmlns:a16="http://schemas.microsoft.com/office/drawing/2014/main" id="{EA16E404-AA41-25FC-06D1-4D2D876D37EE}"/>
              </a:ext>
            </a:extLst>
          </p:cNvPr>
          <p:cNvSpPr>
            <a:spLocks noGrp="1"/>
          </p:cNvSpPr>
          <p:nvPr>
            <p:ph type="ctrTitle"/>
          </p:nvPr>
        </p:nvSpPr>
        <p:spPr/>
        <p:txBody>
          <a:bodyPr/>
          <a:lstStyle/>
          <a:p>
            <a:r>
              <a:rPr lang="en-US" sz="3200" dirty="0"/>
              <a:t>Business Engagement consultants (BECs)</a:t>
            </a:r>
          </a:p>
        </p:txBody>
      </p:sp>
      <p:sp>
        <p:nvSpPr>
          <p:cNvPr id="6" name="Content Placeholder 5">
            <a:extLst>
              <a:ext uri="{FF2B5EF4-FFF2-40B4-BE49-F238E27FC236}">
                <a16:creationId xmlns:a16="http://schemas.microsoft.com/office/drawing/2014/main" id="{460351CA-7E00-44B0-5A94-8F2626C860EA}"/>
              </a:ext>
            </a:extLst>
          </p:cNvPr>
          <p:cNvSpPr>
            <a:spLocks noGrp="1"/>
          </p:cNvSpPr>
          <p:nvPr>
            <p:ph sz="quarter" idx="13"/>
          </p:nvPr>
        </p:nvSpPr>
        <p:spPr>
          <a:xfrm>
            <a:off x="693739" y="2144874"/>
            <a:ext cx="10745787" cy="3273100"/>
          </a:xfrm>
        </p:spPr>
        <p:txBody>
          <a:bodyPr spcFirstLastPara="1" vert="horz" wrap="square" lIns="91440" tIns="45720" rIns="91440" bIns="45720" rtlCol="0" anchor="t" anchorCtr="0">
            <a:noAutofit/>
          </a:bodyPr>
          <a:lstStyle/>
          <a:p>
            <a:r>
              <a:rPr lang="en-US" sz="1600" dirty="0">
                <a:latin typeface="Cambria" panose="02040503050406030204" pitchFamily="18" charset="0"/>
                <a:ea typeface="Cambria" panose="02040503050406030204" pitchFamily="18" charset="0"/>
              </a:rPr>
              <a:t>Understanding the “culture” of the Employers:</a:t>
            </a:r>
          </a:p>
          <a:p>
            <a:pPr lvl="1"/>
            <a:r>
              <a:rPr lang="en-US" sz="1600" dirty="0">
                <a:latin typeface="Cambria" panose="02040503050406030204" pitchFamily="18" charset="0"/>
                <a:ea typeface="Cambria" panose="02040503050406030204" pitchFamily="18" charset="0"/>
              </a:rPr>
              <a:t>Knowledge, Skills and Abilities of positions</a:t>
            </a:r>
          </a:p>
          <a:p>
            <a:pPr lvl="1"/>
            <a:r>
              <a:rPr lang="en-US" sz="1600" dirty="0">
                <a:latin typeface="Cambria" panose="02040503050406030204" pitchFamily="18" charset="0"/>
                <a:ea typeface="Cambria" panose="02040503050406030204" pitchFamily="18" charset="0"/>
              </a:rPr>
              <a:t>Primary Contact(s)</a:t>
            </a:r>
          </a:p>
          <a:p>
            <a:pPr lvl="1"/>
            <a:r>
              <a:rPr lang="en-US" sz="1600" dirty="0">
                <a:latin typeface="Cambria" panose="02040503050406030204" pitchFamily="18" charset="0"/>
                <a:ea typeface="Cambria" panose="02040503050406030204" pitchFamily="18" charset="0"/>
              </a:rPr>
              <a:t>Business Needs</a:t>
            </a:r>
          </a:p>
          <a:p>
            <a:pPr lvl="1"/>
            <a:r>
              <a:rPr lang="en-US" sz="1600" dirty="0">
                <a:latin typeface="Cambria" panose="02040503050406030204" pitchFamily="18" charset="0"/>
                <a:ea typeface="Cambria" panose="02040503050406030204" pitchFamily="18" charset="0"/>
              </a:rPr>
              <a:t>Meaningful Relationships with Businesses</a:t>
            </a:r>
          </a:p>
          <a:p>
            <a:r>
              <a:rPr lang="en-US" sz="1600" dirty="0">
                <a:latin typeface="Cambria" panose="02040503050406030204" pitchFamily="18" charset="0"/>
                <a:ea typeface="Cambria" panose="02040503050406030204" pitchFamily="18" charset="0"/>
              </a:rPr>
              <a:t>Can help facilitate:</a:t>
            </a:r>
          </a:p>
          <a:p>
            <a:pPr lvl="1"/>
            <a:r>
              <a:rPr lang="en-US" sz="1600" dirty="0">
                <a:latin typeface="Cambria" panose="02040503050406030204" pitchFamily="18" charset="0"/>
                <a:ea typeface="Cambria" panose="02040503050406030204" pitchFamily="18" charset="0"/>
              </a:rPr>
              <a:t>Tours</a:t>
            </a:r>
          </a:p>
          <a:p>
            <a:pPr lvl="1"/>
            <a:r>
              <a:rPr lang="en-US" sz="1600" dirty="0">
                <a:latin typeface="Cambria" panose="02040503050406030204" pitchFamily="18" charset="0"/>
                <a:ea typeface="Cambria" panose="02040503050406030204" pitchFamily="18" charset="0"/>
              </a:rPr>
              <a:t>OJTs</a:t>
            </a:r>
          </a:p>
          <a:p>
            <a:pPr lvl="1"/>
            <a:r>
              <a:rPr lang="en-US" sz="1600" dirty="0">
                <a:latin typeface="Cambria" panose="02040503050406030204" pitchFamily="18" charset="0"/>
                <a:ea typeface="Cambria" panose="02040503050406030204" pitchFamily="18" charset="0"/>
              </a:rPr>
              <a:t>Internships/Job Shadows</a:t>
            </a:r>
          </a:p>
          <a:p>
            <a:pPr lvl="1"/>
            <a:r>
              <a:rPr lang="en-US" sz="1600" dirty="0">
                <a:latin typeface="Cambria" panose="02040503050406030204" pitchFamily="18" charset="0"/>
                <a:ea typeface="Cambria" panose="02040503050406030204" pitchFamily="18" charset="0"/>
              </a:rPr>
              <a:t>Placement Opportunities</a:t>
            </a:r>
          </a:p>
          <a:p>
            <a:r>
              <a:rPr lang="en-US" sz="1600" dirty="0">
                <a:latin typeface="Cambria" panose="02040503050406030204" pitchFamily="18" charset="0"/>
                <a:ea typeface="Cambria" panose="02040503050406030204" pitchFamily="18" charset="0"/>
              </a:rPr>
              <a:t>“Connect the Dots”</a:t>
            </a:r>
            <a:endParaRPr lang="en-US" sz="1467"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86345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9AAF0-D103-0301-78B1-6CF632471831}"/>
              </a:ext>
            </a:extLst>
          </p:cNvPr>
          <p:cNvSpPr>
            <a:spLocks noGrp="1"/>
          </p:cNvSpPr>
          <p:nvPr>
            <p:ph type="ctrTitle"/>
          </p:nvPr>
        </p:nvSpPr>
        <p:spPr/>
        <p:txBody>
          <a:bodyPr/>
          <a:lstStyle/>
          <a:p>
            <a:r>
              <a:rPr lang="en-US" sz="2667" dirty="0">
                <a:latin typeface="Bahnschrift"/>
              </a:rPr>
              <a:t>DISABILITY BUSINESS ENGAGEMENT Bureau</a:t>
            </a:r>
            <a:endParaRPr lang="en-US" sz="2667" dirty="0">
              <a:solidFill>
                <a:srgbClr val="000000"/>
              </a:solidFill>
              <a:latin typeface="Bahnschrift"/>
            </a:endParaRPr>
          </a:p>
        </p:txBody>
      </p:sp>
      <p:sp>
        <p:nvSpPr>
          <p:cNvPr id="4" name="Subtitle 3">
            <a:extLst>
              <a:ext uri="{FF2B5EF4-FFF2-40B4-BE49-F238E27FC236}">
                <a16:creationId xmlns:a16="http://schemas.microsoft.com/office/drawing/2014/main" id="{50644BAF-6B8D-05FC-CD21-118AA3952D5E}"/>
              </a:ext>
            </a:extLst>
          </p:cNvPr>
          <p:cNvSpPr>
            <a:spLocks noGrp="1"/>
          </p:cNvSpPr>
          <p:nvPr>
            <p:ph type="subTitle" idx="1"/>
          </p:nvPr>
        </p:nvSpPr>
        <p:spPr/>
        <p:txBody>
          <a:bodyPr spcFirstLastPara="1" vert="horz" wrap="square" lIns="91440" tIns="45720" rIns="91440" bIns="45720" rtlCol="0" anchor="t" anchorCtr="0">
            <a:normAutofit/>
          </a:bodyPr>
          <a:lstStyle/>
          <a:p>
            <a:pPr>
              <a:buNone/>
            </a:pPr>
            <a:r>
              <a:rPr lang="en-US" sz="3300" dirty="0">
                <a:solidFill>
                  <a:schemeClr val="tx1"/>
                </a:solidFill>
                <a:latin typeface="Cambria" panose="02040503050406030204" pitchFamily="18" charset="0"/>
                <a:ea typeface="Cambria" panose="02040503050406030204" pitchFamily="18" charset="0"/>
              </a:rPr>
              <a:t>2 statewide</a:t>
            </a:r>
          </a:p>
          <a:p>
            <a:pPr>
              <a:buNone/>
            </a:pPr>
            <a:r>
              <a:rPr lang="en-US" sz="3300" dirty="0">
                <a:solidFill>
                  <a:schemeClr val="tx1"/>
                </a:solidFill>
                <a:latin typeface="Cambria" panose="02040503050406030204" pitchFamily="18" charset="0"/>
                <a:ea typeface="Cambria" panose="02040503050406030204" pitchFamily="18" charset="0"/>
              </a:rPr>
              <a:t>VR Funded </a:t>
            </a:r>
          </a:p>
          <a:p>
            <a:pPr>
              <a:buNone/>
            </a:pPr>
            <a:r>
              <a:rPr lang="en-US" sz="3300" dirty="0">
                <a:solidFill>
                  <a:schemeClr val="tx1"/>
                </a:solidFill>
                <a:latin typeface="Cambria" panose="02040503050406030204" pitchFamily="18" charset="0"/>
                <a:ea typeface="Cambria" panose="02040503050406030204" pitchFamily="18" charset="0"/>
              </a:rPr>
              <a:t>Disability Workforce</a:t>
            </a:r>
          </a:p>
          <a:p>
            <a:pPr>
              <a:buNone/>
            </a:pPr>
            <a:r>
              <a:rPr lang="en-US" sz="3300" dirty="0">
                <a:solidFill>
                  <a:schemeClr val="tx1"/>
                </a:solidFill>
                <a:latin typeface="Cambria" panose="02040503050406030204" pitchFamily="18" charset="0"/>
                <a:ea typeface="Cambria" panose="02040503050406030204" pitchFamily="18" charset="0"/>
              </a:rPr>
              <a:t>Coordinators</a:t>
            </a:r>
          </a:p>
          <a:p>
            <a:pPr marL="0" indent="0">
              <a:buNone/>
            </a:pPr>
            <a:endParaRPr lang="en-US" dirty="0">
              <a:latin typeface="Arial Nova"/>
            </a:endParaRPr>
          </a:p>
        </p:txBody>
      </p:sp>
      <p:sp>
        <p:nvSpPr>
          <p:cNvPr id="8" name="TextBox 7">
            <a:extLst>
              <a:ext uri="{FF2B5EF4-FFF2-40B4-BE49-F238E27FC236}">
                <a16:creationId xmlns:a16="http://schemas.microsoft.com/office/drawing/2014/main" id="{208D4519-294A-CB72-C595-AAC19B7E63CB}"/>
              </a:ext>
            </a:extLst>
          </p:cNvPr>
          <p:cNvSpPr txBox="1"/>
          <p:nvPr/>
        </p:nvSpPr>
        <p:spPr>
          <a:xfrm>
            <a:off x="7627720" y="1840375"/>
            <a:ext cx="4413068" cy="44021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Work closely with the BEC's</a:t>
            </a:r>
          </a:p>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Provide intensive services to create an inclusive workplace where people with disabilities feel belonged and we see increased retention rates</a:t>
            </a:r>
          </a:p>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Work with IVRS to make placements</a:t>
            </a:r>
          </a:p>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Will work on behalf of the business while VR will work with the candidates</a:t>
            </a:r>
          </a:p>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Continue communication with BEC (as the primary business contact)</a:t>
            </a:r>
          </a:p>
          <a:p>
            <a:pPr marL="342891" marR="0" lvl="0" indent="-342891" algn="l" defTabSz="121917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Provide retention services to business as needed &amp; loop VR in if the candidate needs additional services</a:t>
            </a:r>
          </a:p>
        </p:txBody>
      </p:sp>
    </p:spTree>
    <p:extLst>
      <p:ext uri="{BB962C8B-B14F-4D97-AF65-F5344CB8AC3E}">
        <p14:creationId xmlns:p14="http://schemas.microsoft.com/office/powerpoint/2010/main" val="3983685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44ECB-9AF5-48B8-AA01-6BA16845357C}"/>
              </a:ext>
            </a:extLst>
          </p:cNvPr>
          <p:cNvPicPr>
            <a:picLocks noChangeAspect="1"/>
          </p:cNvPicPr>
          <p:nvPr/>
        </p:nvPicPr>
        <p:blipFill rotWithShape="1">
          <a:blip r:embed="rId3"/>
          <a:srcRect t="-449" b="-17"/>
          <a:stretch/>
        </p:blipFill>
        <p:spPr>
          <a:xfrm>
            <a:off x="1127471" y="80761"/>
            <a:ext cx="9937058" cy="6696477"/>
          </a:xfrm>
          <a:prstGeom prst="rect">
            <a:avLst/>
          </a:prstGeom>
        </p:spPr>
      </p:pic>
    </p:spTree>
    <p:extLst>
      <p:ext uri="{BB962C8B-B14F-4D97-AF65-F5344CB8AC3E}">
        <p14:creationId xmlns:p14="http://schemas.microsoft.com/office/powerpoint/2010/main" val="506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D78A6C-B036-4869-9F95-0C83509BD722}"/>
              </a:ext>
            </a:extLst>
          </p:cNvPr>
          <p:cNvSpPr/>
          <p:nvPr/>
        </p:nvSpPr>
        <p:spPr>
          <a:xfrm>
            <a:off x="3892215" y="344317"/>
            <a:ext cx="4407569"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50000"/>
                  </a:schemeClr>
                </a:solidFill>
                <a:effectLst/>
              </a:rPr>
              <a:t>What is CIE?</a:t>
            </a:r>
          </a:p>
        </p:txBody>
      </p:sp>
      <p:sp>
        <p:nvSpPr>
          <p:cNvPr id="4" name="TextBox 3">
            <a:extLst>
              <a:ext uri="{FF2B5EF4-FFF2-40B4-BE49-F238E27FC236}">
                <a16:creationId xmlns:a16="http://schemas.microsoft.com/office/drawing/2014/main" id="{D20FD17C-681C-420A-8C79-FC5BB65D75F2}"/>
              </a:ext>
            </a:extLst>
          </p:cNvPr>
          <p:cNvSpPr txBox="1"/>
          <p:nvPr/>
        </p:nvSpPr>
        <p:spPr>
          <a:xfrm>
            <a:off x="368968" y="1404592"/>
            <a:ext cx="11454063" cy="5109091"/>
          </a:xfrm>
          <a:prstGeom prst="rect">
            <a:avLst/>
          </a:prstGeom>
          <a:noFill/>
        </p:spPr>
        <p:txBody>
          <a:bodyPr wrap="square" rtlCol="0">
            <a:spAutoFit/>
          </a:bodyPr>
          <a:lstStyle/>
          <a:p>
            <a:pPr>
              <a:spcAft>
                <a:spcPts val="600"/>
              </a:spcAft>
            </a:pPr>
            <a:r>
              <a:rPr lang="en-US" sz="2400" dirty="0"/>
              <a:t>Workforce Innovation and Opportunity Act (WIOA) defines </a:t>
            </a:r>
            <a:r>
              <a:rPr lang="en-US" sz="2400" b="1" dirty="0"/>
              <a:t>Competitive Integrated Employment (CIE) </a:t>
            </a:r>
            <a:r>
              <a:rPr lang="en-US" sz="2400" dirty="0"/>
              <a:t>as work that is performed on a full-time or part-time basis for which an individual is:</a:t>
            </a:r>
          </a:p>
          <a:p>
            <a:pPr marL="342900" indent="-342900">
              <a:spcAft>
                <a:spcPts val="600"/>
              </a:spcAft>
              <a:buClr>
                <a:srgbClr val="344D8C"/>
              </a:buClr>
              <a:buSzPct val="150000"/>
              <a:buFont typeface="Arial" panose="020B0604020202020204" pitchFamily="34" charset="0"/>
              <a:buChar char="•"/>
            </a:pPr>
            <a:r>
              <a:rPr lang="en-US" sz="2400" dirty="0"/>
              <a:t>Compensated at or above minimum wage and comparable to the customary rate paid by the employer to employees without disabilities performing similar duties and with similar training and experience;</a:t>
            </a:r>
          </a:p>
          <a:p>
            <a:pPr marL="342900" indent="-342900">
              <a:spcAft>
                <a:spcPts val="600"/>
              </a:spcAft>
              <a:buClr>
                <a:srgbClr val="344D8C"/>
              </a:buClr>
              <a:buSzPct val="150000"/>
              <a:buFont typeface="Arial" panose="020B0604020202020204" pitchFamily="34" charset="0"/>
              <a:buChar char="•"/>
            </a:pPr>
            <a:r>
              <a:rPr lang="en-US" sz="2400" dirty="0"/>
              <a:t>Receiving the same level of benefits provided to other employees without disabilities in similar positions;</a:t>
            </a:r>
          </a:p>
          <a:p>
            <a:pPr marL="342900" indent="-342900">
              <a:spcAft>
                <a:spcPts val="600"/>
              </a:spcAft>
              <a:buClr>
                <a:srgbClr val="344D8C"/>
              </a:buClr>
              <a:buSzPct val="150000"/>
              <a:buFont typeface="Arial" panose="020B0604020202020204" pitchFamily="34" charset="0"/>
              <a:buChar char="•"/>
            </a:pPr>
            <a:r>
              <a:rPr lang="en-US" sz="2400" dirty="0"/>
              <a:t>At a location where the employee interacts with other individuals without disabilities;  and</a:t>
            </a:r>
          </a:p>
          <a:p>
            <a:pPr marL="342900" indent="-342900">
              <a:spcAft>
                <a:spcPts val="600"/>
              </a:spcAft>
              <a:buClr>
                <a:srgbClr val="344D8C"/>
              </a:buClr>
              <a:buSzPct val="150000"/>
              <a:buFont typeface="Arial" panose="020B0604020202020204" pitchFamily="34" charset="0"/>
              <a:buChar char="•"/>
            </a:pPr>
            <a:r>
              <a:rPr lang="en-US" sz="2400" dirty="0"/>
              <a:t>Presented opportunities for advancement similar to other employees without disabilities in similar positions</a:t>
            </a:r>
            <a:br>
              <a:rPr lang="en-US" dirty="0"/>
            </a:br>
            <a:endParaRPr lang="en-US" dirty="0"/>
          </a:p>
        </p:txBody>
      </p:sp>
    </p:spTree>
    <p:extLst>
      <p:ext uri="{BB962C8B-B14F-4D97-AF65-F5344CB8AC3E}">
        <p14:creationId xmlns:p14="http://schemas.microsoft.com/office/powerpoint/2010/main" val="226350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95" name="Google Shape;95;p13"/>
          <p:cNvSpPr/>
          <p:nvPr/>
        </p:nvSpPr>
        <p:spPr>
          <a:xfrm>
            <a:off x="8431265" y="-140128"/>
            <a:ext cx="4876800" cy="1651855"/>
          </a:xfrm>
          <a:custGeom>
            <a:avLst/>
            <a:gdLst/>
            <a:ahLst/>
            <a:cxnLst/>
            <a:rect l="l" t="t" r="r" b="b"/>
            <a:pathLst>
              <a:path w="7315200" h="2477783" extrusionOk="0">
                <a:moveTo>
                  <a:pt x="0" y="0"/>
                </a:moveTo>
                <a:lnTo>
                  <a:pt x="7315200" y="0"/>
                </a:lnTo>
                <a:lnTo>
                  <a:pt x="7315200" y="2477784"/>
                </a:lnTo>
                <a:lnTo>
                  <a:pt x="0" y="2477784"/>
                </a:lnTo>
                <a:lnTo>
                  <a:pt x="0" y="0"/>
                </a:lnTo>
                <a:close/>
              </a:path>
            </a:pathLst>
          </a:custGeom>
          <a:blipFill rotWithShape="1">
            <a:blip r:embed="rId3">
              <a:alphaModFix/>
            </a:blip>
            <a:stretch>
              <a:fillRect/>
            </a:stretch>
          </a:blipFill>
          <a:ln>
            <a:noFill/>
          </a:ln>
        </p:spPr>
      </p:sp>
      <p:sp>
        <p:nvSpPr>
          <p:cNvPr id="96" name="Google Shape;96;p13"/>
          <p:cNvSpPr/>
          <p:nvPr/>
        </p:nvSpPr>
        <p:spPr>
          <a:xfrm>
            <a:off x="7412063" y="6172201"/>
            <a:ext cx="4876800" cy="1651855"/>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pic>
        <p:nvPicPr>
          <p:cNvPr id="15" name="Google Shape;110;p21" title="Updated VR Logo Color.png">
            <a:extLst>
              <a:ext uri="{FF2B5EF4-FFF2-40B4-BE49-F238E27FC236}">
                <a16:creationId xmlns:a16="http://schemas.microsoft.com/office/drawing/2014/main" id="{2AF3822B-2D36-4926-B132-3765337B1CCE}"/>
              </a:ext>
            </a:extLst>
          </p:cNvPr>
          <p:cNvPicPr preferRelativeResize="0"/>
          <p:nvPr/>
        </p:nvPicPr>
        <p:blipFill rotWithShape="1">
          <a:blip r:embed="rId4">
            <a:alphaModFix/>
          </a:blip>
          <a:srcRect l="-1335" t="-1578" r="-1060"/>
          <a:stretch/>
        </p:blipFill>
        <p:spPr>
          <a:xfrm>
            <a:off x="104172" y="1908375"/>
            <a:ext cx="11933499" cy="24668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244" name="Google Shape;244;p29"/>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alibri"/>
              <a:ea typeface="Calibri"/>
              <a:cs typeface="Calibri"/>
              <a:sym typeface="Calibri"/>
            </a:endParaRPr>
          </a:p>
        </p:txBody>
      </p:sp>
      <p:sp>
        <p:nvSpPr>
          <p:cNvPr id="245" name="Google Shape;245;p29"/>
          <p:cNvSpPr/>
          <p:nvPr/>
        </p:nvSpPr>
        <p:spPr>
          <a:xfrm>
            <a:off x="1121675" y="1096200"/>
            <a:ext cx="9788795" cy="576072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200"/>
              <a:buFont typeface="Arial"/>
              <a:buNone/>
            </a:pPr>
            <a:r>
              <a:rPr lang="en-US" sz="2000" b="1" dirty="0"/>
              <a:t>IVRS Mission</a:t>
            </a:r>
            <a:endParaRPr sz="2000" b="1" dirty="0"/>
          </a:p>
          <a:p>
            <a:pPr marL="0" lvl="0" indent="0" algn="ctr" rtl="0">
              <a:spcBef>
                <a:spcPts val="0"/>
              </a:spcBef>
              <a:spcAft>
                <a:spcPts val="0"/>
              </a:spcAft>
              <a:buClr>
                <a:srgbClr val="000000"/>
              </a:buClr>
              <a:buSzPts val="3200"/>
              <a:buFont typeface="Arial"/>
              <a:buNone/>
            </a:pPr>
            <a:endParaRPr sz="2000" dirty="0"/>
          </a:p>
          <a:p>
            <a:pPr marL="0" lvl="0" indent="0" algn="ctr" rtl="0">
              <a:spcBef>
                <a:spcPts val="0"/>
              </a:spcBef>
              <a:spcAft>
                <a:spcPts val="0"/>
              </a:spcAft>
              <a:buClr>
                <a:srgbClr val="000000"/>
              </a:buClr>
              <a:buSzPts val="3200"/>
              <a:buFont typeface="Arial"/>
              <a:buNone/>
            </a:pPr>
            <a:r>
              <a:rPr lang="en-US" sz="2000" dirty="0"/>
              <a:t>“We provide expert, individualized services to Iowans with disabilities to achieve their independence through successful employment and economic support.”</a:t>
            </a:r>
            <a:endParaRPr sz="2000" dirty="0"/>
          </a:p>
          <a:p>
            <a:pPr marL="0" lvl="0" indent="0" algn="ctr" rtl="0">
              <a:spcBef>
                <a:spcPts val="0"/>
              </a:spcBef>
              <a:spcAft>
                <a:spcPts val="0"/>
              </a:spcAft>
              <a:buClr>
                <a:srgbClr val="000000"/>
              </a:buClr>
              <a:buSzPts val="3200"/>
              <a:buFont typeface="Arial"/>
              <a:buNone/>
            </a:pPr>
            <a:endParaRPr sz="2000" dirty="0"/>
          </a:p>
          <a:p>
            <a:pPr marL="0" lvl="0" indent="0" algn="ctr" rtl="0">
              <a:spcBef>
                <a:spcPts val="0"/>
              </a:spcBef>
              <a:spcAft>
                <a:spcPts val="0"/>
              </a:spcAft>
              <a:buClr>
                <a:srgbClr val="000000"/>
              </a:buClr>
              <a:buSzPts val="3200"/>
              <a:buFont typeface="Arial"/>
              <a:buNone/>
            </a:pPr>
            <a:endParaRPr sz="2000" dirty="0"/>
          </a:p>
          <a:p>
            <a:pPr marL="0" lvl="0" indent="0" algn="ctr" rtl="0">
              <a:spcBef>
                <a:spcPts val="0"/>
              </a:spcBef>
              <a:spcAft>
                <a:spcPts val="0"/>
              </a:spcAft>
              <a:buClr>
                <a:srgbClr val="000000"/>
              </a:buClr>
              <a:buSzPts val="3200"/>
              <a:buFont typeface="Arial"/>
              <a:buNone/>
            </a:pPr>
            <a:r>
              <a:rPr lang="en-US" sz="2000" b="1" dirty="0"/>
              <a:t>IVRS Vision</a:t>
            </a:r>
            <a:endParaRPr sz="2000" b="1" dirty="0"/>
          </a:p>
          <a:p>
            <a:pPr marL="0" lvl="0" indent="0" algn="ctr" rtl="0">
              <a:spcBef>
                <a:spcPts val="0"/>
              </a:spcBef>
              <a:spcAft>
                <a:spcPts val="0"/>
              </a:spcAft>
              <a:buClr>
                <a:srgbClr val="000000"/>
              </a:buClr>
              <a:buSzPts val="3200"/>
              <a:buFont typeface="Arial"/>
              <a:buNone/>
            </a:pPr>
            <a:endParaRPr sz="2000" dirty="0"/>
          </a:p>
          <a:p>
            <a:pPr marL="0" lvl="0" indent="0" algn="ctr" rtl="0">
              <a:spcBef>
                <a:spcPts val="0"/>
              </a:spcBef>
              <a:spcAft>
                <a:spcPts val="0"/>
              </a:spcAft>
              <a:buClr>
                <a:srgbClr val="000000"/>
              </a:buClr>
              <a:buSzPts val="3200"/>
              <a:buFont typeface="Arial"/>
              <a:buNone/>
            </a:pPr>
            <a:r>
              <a:rPr lang="en-US" sz="2000" dirty="0"/>
              <a:t>To make a positive difference for every person, </a:t>
            </a:r>
            <a:endParaRPr sz="2000" dirty="0"/>
          </a:p>
          <a:p>
            <a:pPr marL="0" lvl="0" indent="0" algn="ctr" rtl="0">
              <a:spcBef>
                <a:spcPts val="0"/>
              </a:spcBef>
              <a:spcAft>
                <a:spcPts val="0"/>
              </a:spcAft>
              <a:buClr>
                <a:srgbClr val="000000"/>
              </a:buClr>
              <a:buSzPts val="3200"/>
              <a:buFont typeface="Arial"/>
              <a:buNone/>
            </a:pPr>
            <a:r>
              <a:rPr lang="en-US" sz="2000" dirty="0"/>
              <a:t>one person at a time</a:t>
            </a:r>
            <a:endParaRPr sz="2000" dirty="0"/>
          </a:p>
          <a:p>
            <a:pPr marL="0" marR="0" lvl="0" indent="0" algn="l" rtl="0">
              <a:lnSpc>
                <a:spcPct val="100000"/>
              </a:lnSpc>
              <a:spcBef>
                <a:spcPts val="0"/>
              </a:spcBef>
              <a:spcAft>
                <a:spcPts val="0"/>
              </a:spcAft>
              <a:buClr>
                <a:schemeClr val="lt1"/>
              </a:buClr>
              <a:buSzPts val="1800"/>
              <a:buFont typeface="Twentieth Century"/>
              <a:buNone/>
            </a:pPr>
            <a:endParaRPr sz="1800" dirty="0">
              <a:solidFill>
                <a:srgbClr val="FFFFFF"/>
              </a:solidFill>
              <a:latin typeface="Calibri"/>
              <a:ea typeface="Calibri"/>
              <a:cs typeface="Calibri"/>
              <a:sym typeface="Calibri"/>
            </a:endParaRPr>
          </a:p>
        </p:txBody>
      </p:sp>
      <p:sp>
        <p:nvSpPr>
          <p:cNvPr id="246" name="Google Shape;246;p29"/>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alibri"/>
              <a:ea typeface="Calibri"/>
              <a:cs typeface="Calibri"/>
              <a:sym typeface="Calibri"/>
            </a:endParaRPr>
          </a:p>
        </p:txBody>
      </p:sp>
      <p:sp>
        <p:nvSpPr>
          <p:cNvPr id="247" name="Google Shape;247;p29"/>
          <p:cNvSpPr/>
          <p:nvPr/>
        </p:nvSpPr>
        <p:spPr>
          <a:xfrm>
            <a:off x="1340223" y="122318"/>
            <a:ext cx="9511553" cy="1580977"/>
          </a:xfrm>
          <a:prstGeom prst="parallelogram">
            <a:avLst>
              <a:gd name="adj" fmla="val 28402"/>
            </a:avLst>
          </a:prstGeom>
          <a:solidFill>
            <a:srgbClr val="03617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48" name="Google Shape;248;p29"/>
          <p:cNvSpPr txBox="1"/>
          <p:nvPr/>
        </p:nvSpPr>
        <p:spPr>
          <a:xfrm>
            <a:off x="1725681" y="410539"/>
            <a:ext cx="8833076" cy="106556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3000"/>
              <a:buFont typeface="Arial"/>
              <a:buNone/>
            </a:pPr>
            <a:r>
              <a:rPr lang="en-US" sz="3000" b="1">
                <a:solidFill>
                  <a:srgbClr val="FFFFFF"/>
                </a:solidFill>
              </a:rPr>
              <a:t>Who is IVRS?</a:t>
            </a:r>
            <a:endParaRPr sz="3000" b="1" i="0" u="none" strike="noStrike" cap="none">
              <a:solidFill>
                <a:srgbClr val="FFFFFF"/>
              </a:solidFill>
              <a:latin typeface="Arial"/>
              <a:ea typeface="Arial"/>
              <a:cs typeface="Arial"/>
              <a:sym typeface="Arial"/>
            </a:endParaRPr>
          </a:p>
        </p:txBody>
      </p:sp>
      <p:pic>
        <p:nvPicPr>
          <p:cNvPr id="249" name="Google Shape;249;p29"/>
          <p:cNvPicPr preferRelativeResize="0"/>
          <p:nvPr/>
        </p:nvPicPr>
        <p:blipFill rotWithShape="1">
          <a:blip r:embed="rId3">
            <a:alphaModFix/>
          </a:blip>
          <a:srcRect/>
          <a:stretch/>
        </p:blipFill>
        <p:spPr>
          <a:xfrm>
            <a:off x="8021256" y="75500"/>
            <a:ext cx="4041995" cy="2795022"/>
          </a:xfrm>
          <a:prstGeom prst="rect">
            <a:avLst/>
          </a:prstGeom>
          <a:noFill/>
          <a:ln>
            <a:noFill/>
          </a:ln>
        </p:spPr>
      </p:pic>
      <p:pic>
        <p:nvPicPr>
          <p:cNvPr id="250" name="Google Shape;250;p29"/>
          <p:cNvPicPr preferRelativeResize="0"/>
          <p:nvPr/>
        </p:nvPicPr>
        <p:blipFill>
          <a:blip r:embed="rId4">
            <a:alphaModFix/>
          </a:blip>
          <a:stretch>
            <a:fillRect/>
          </a:stretch>
        </p:blipFill>
        <p:spPr>
          <a:xfrm>
            <a:off x="151274" y="4004841"/>
            <a:ext cx="3263257" cy="2771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p:nvPr/>
        </p:nvSpPr>
        <p:spPr>
          <a:xfrm>
            <a:off x="462149" y="1373425"/>
            <a:ext cx="5608200" cy="639720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7000"/>
              </a:lnSpc>
              <a:spcBef>
                <a:spcPts val="0"/>
              </a:spcBef>
              <a:spcAft>
                <a:spcPts val="0"/>
              </a:spcAft>
              <a:buClr>
                <a:srgbClr val="B86125"/>
              </a:buClr>
              <a:buSzPts val="2200"/>
              <a:buChar char="●"/>
            </a:pPr>
            <a:r>
              <a:rPr lang="en-US" sz="2400" b="1">
                <a:solidFill>
                  <a:srgbClr val="B86125"/>
                </a:solidFill>
              </a:rPr>
              <a:t>2,000 individuals reaching career goals annually</a:t>
            </a:r>
            <a:endParaRPr sz="2400" b="1">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Excellent Return on investment</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Self Sufficiency for individuals with disabilities</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Supporting Iowa businesses with labor market needs</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2400" b="1">
                <a:solidFill>
                  <a:srgbClr val="B86125"/>
                </a:solidFill>
              </a:rPr>
              <a:t>Increased employment earnings for individuals with disabilities</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Assisting transition aged youth with disabilities in reaching their full employment potential</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Facilitate educational and occupational skill attainment for today’s workforce needs</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1800">
                <a:solidFill>
                  <a:schemeClr val="dk1"/>
                </a:solidFill>
              </a:rPr>
              <a:t>Serving youth with disabilities</a:t>
            </a:r>
            <a:endParaRPr sz="1800">
              <a:solidFill>
                <a:schemeClr val="dk1"/>
              </a:solidFill>
            </a:endParaRPr>
          </a:p>
          <a:p>
            <a:pPr marL="457200" marR="0" lvl="0" indent="-368300" algn="l" rtl="0">
              <a:lnSpc>
                <a:spcPct val="107000"/>
              </a:lnSpc>
              <a:spcBef>
                <a:spcPts val="0"/>
              </a:spcBef>
              <a:spcAft>
                <a:spcPts val="0"/>
              </a:spcAft>
              <a:buClr>
                <a:srgbClr val="B86125"/>
              </a:buClr>
              <a:buSzPts val="2200"/>
              <a:buChar char="●"/>
            </a:pPr>
            <a:r>
              <a:rPr lang="en-US" sz="2400" b="1">
                <a:solidFill>
                  <a:srgbClr val="B86125"/>
                </a:solidFill>
              </a:rPr>
              <a:t>22,000 individuals active with IVRS</a:t>
            </a:r>
            <a:br>
              <a:rPr lang="en-US" sz="2200" b="1" i="0" u="none" strike="noStrike" cap="none">
                <a:solidFill>
                  <a:srgbClr val="903B1F"/>
                </a:solidFill>
                <a:latin typeface="Arial"/>
                <a:ea typeface="Arial"/>
                <a:cs typeface="Arial"/>
                <a:sym typeface="Arial"/>
              </a:rPr>
            </a:br>
            <a:r>
              <a:rPr lang="en-US" sz="1800">
                <a:solidFill>
                  <a:schemeClr val="dk1"/>
                </a:solidFill>
              </a:rPr>
              <a:t>(data from July 1, 2022 - June 30, 2023)</a:t>
            </a:r>
            <a:br>
              <a:rPr lang="en-US" sz="2400" b="1" i="0" u="none" strike="noStrike" cap="none">
                <a:solidFill>
                  <a:schemeClr val="dk1"/>
                </a:solidFill>
                <a:latin typeface="Arial"/>
                <a:ea typeface="Arial"/>
                <a:cs typeface="Arial"/>
                <a:sym typeface="Arial"/>
              </a:rPr>
            </a:br>
            <a:br>
              <a:rPr lang="en-US" sz="1800" b="0" i="0" u="none" strike="noStrike" cap="none">
                <a:solidFill>
                  <a:schemeClr val="dk1"/>
                </a:solidFill>
                <a:latin typeface="Arial"/>
                <a:ea typeface="Arial"/>
                <a:cs typeface="Arial"/>
                <a:sym typeface="Arial"/>
              </a:rPr>
            </a:br>
            <a:endParaRPr sz="1800" b="0" i="1" u="none" strike="noStrike" cap="none">
              <a:solidFill>
                <a:schemeClr val="dk1"/>
              </a:solidFill>
              <a:latin typeface="Arial"/>
              <a:ea typeface="Arial"/>
              <a:cs typeface="Arial"/>
              <a:sym typeface="Arial"/>
            </a:endParaRPr>
          </a:p>
        </p:txBody>
      </p:sp>
      <p:sp>
        <p:nvSpPr>
          <p:cNvPr id="257" name="Google Shape;257;p30"/>
          <p:cNvSpPr/>
          <p:nvPr/>
        </p:nvSpPr>
        <p:spPr>
          <a:xfrm>
            <a:off x="0" y="85036"/>
            <a:ext cx="9985450" cy="1035263"/>
          </a:xfrm>
          <a:prstGeom prst="parallelogram">
            <a:avLst>
              <a:gd name="adj" fmla="val 28402"/>
            </a:avLst>
          </a:prstGeom>
          <a:solidFill>
            <a:srgbClr val="03617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30"/>
          <p:cNvSpPr txBox="1"/>
          <p:nvPr/>
        </p:nvSpPr>
        <p:spPr>
          <a:xfrm>
            <a:off x="334008" y="14928"/>
            <a:ext cx="8741476" cy="119817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Arial"/>
              <a:buNone/>
            </a:pPr>
            <a:r>
              <a:rPr lang="en-US" sz="3600" b="1">
                <a:solidFill>
                  <a:srgbClr val="FFFFFF"/>
                </a:solidFill>
              </a:rPr>
              <a:t>Unknown Facts</a:t>
            </a:r>
            <a:endParaRPr sz="3600" b="1" i="0" u="none" strike="noStrike" cap="none">
              <a:solidFill>
                <a:srgbClr val="FFFFFF"/>
              </a:solidFill>
              <a:latin typeface="Arial"/>
              <a:ea typeface="Arial"/>
              <a:cs typeface="Arial"/>
              <a:sym typeface="Arial"/>
            </a:endParaRPr>
          </a:p>
        </p:txBody>
      </p:sp>
      <p:pic>
        <p:nvPicPr>
          <p:cNvPr id="259" name="Google Shape;259;p30" descr="Mortgage with solid fill"/>
          <p:cNvPicPr preferRelativeResize="0"/>
          <p:nvPr/>
        </p:nvPicPr>
        <p:blipFill rotWithShape="1">
          <a:blip r:embed="rId3">
            <a:alphaModFix/>
          </a:blip>
          <a:srcRect/>
          <a:stretch/>
        </p:blipFill>
        <p:spPr>
          <a:xfrm>
            <a:off x="7321380" y="3198756"/>
            <a:ext cx="914400" cy="914400"/>
          </a:xfrm>
          <a:prstGeom prst="rect">
            <a:avLst/>
          </a:prstGeom>
          <a:noFill/>
          <a:ln>
            <a:noFill/>
          </a:ln>
        </p:spPr>
      </p:pic>
      <p:pic>
        <p:nvPicPr>
          <p:cNvPr id="260" name="Google Shape;260;p30" descr="Coins with solid fill"/>
          <p:cNvPicPr preferRelativeResize="0"/>
          <p:nvPr/>
        </p:nvPicPr>
        <p:blipFill rotWithShape="1">
          <a:blip r:embed="rId4">
            <a:alphaModFix/>
          </a:blip>
          <a:srcRect/>
          <a:stretch/>
        </p:blipFill>
        <p:spPr>
          <a:xfrm>
            <a:off x="9075472" y="1883516"/>
            <a:ext cx="698219" cy="698219"/>
          </a:xfrm>
          <a:prstGeom prst="rect">
            <a:avLst/>
          </a:prstGeom>
          <a:noFill/>
          <a:ln>
            <a:noFill/>
          </a:ln>
        </p:spPr>
      </p:pic>
      <p:pic>
        <p:nvPicPr>
          <p:cNvPr id="261" name="Google Shape;261;p30" descr="Safe with solid fill"/>
          <p:cNvPicPr preferRelativeResize="0"/>
          <p:nvPr/>
        </p:nvPicPr>
        <p:blipFill rotWithShape="1">
          <a:blip r:embed="rId5">
            <a:alphaModFix/>
          </a:blip>
          <a:srcRect/>
          <a:stretch/>
        </p:blipFill>
        <p:spPr>
          <a:xfrm>
            <a:off x="9298673" y="5059273"/>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8" name="Google Shape;268;p31"/>
          <p:cNvPicPr preferRelativeResize="0"/>
          <p:nvPr/>
        </p:nvPicPr>
        <p:blipFill>
          <a:blip r:embed="rId3"/>
          <a:stretch>
            <a:fillRect/>
          </a:stretch>
        </p:blipFill>
        <p:spPr>
          <a:xfrm>
            <a:off x="4894359" y="10"/>
            <a:ext cx="7286307"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sp>
        <p:nvSpPr>
          <p:cNvPr id="269" name="Google Shape;269;p31"/>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0" name="Google Shape;270;p31"/>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1" name="Google Shape;271;p31"/>
          <p:cNvSpPr txBox="1"/>
          <p:nvPr/>
        </p:nvSpPr>
        <p:spPr>
          <a:xfrm>
            <a:off x="448056" y="859536"/>
            <a:ext cx="4832700" cy="1243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3617A"/>
              </a:buClr>
              <a:buSzPts val="3400"/>
              <a:buFont typeface="Arial"/>
              <a:buNone/>
            </a:pPr>
            <a:r>
              <a:rPr lang="en-US" sz="3400" b="1" dirty="0">
                <a:solidFill>
                  <a:srgbClr val="03617A"/>
                </a:solidFill>
              </a:rPr>
              <a:t>Services</a:t>
            </a:r>
            <a:endParaRPr sz="3400" b="1" i="0" u="none" strike="noStrike" cap="none" dirty="0">
              <a:solidFill>
                <a:srgbClr val="03617A"/>
              </a:solidFill>
              <a:latin typeface="Arial"/>
              <a:ea typeface="Arial"/>
              <a:cs typeface="Arial"/>
              <a:sym typeface="Arial"/>
            </a:endParaRPr>
          </a:p>
        </p:txBody>
      </p:sp>
      <p:sp>
        <p:nvSpPr>
          <p:cNvPr id="272" name="Google Shape;272;p31"/>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3" name="Google Shape;273;p31"/>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4" name="Google Shape;274;p31"/>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5" name="Google Shape;275;p31"/>
          <p:cNvSpPr txBox="1"/>
          <p:nvPr/>
        </p:nvSpPr>
        <p:spPr>
          <a:xfrm>
            <a:off x="479175" y="2493497"/>
            <a:ext cx="4832700" cy="451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800"/>
              </a:spcBef>
              <a:spcAft>
                <a:spcPts val="0"/>
              </a:spcAft>
              <a:buNone/>
            </a:pPr>
            <a:r>
              <a:rPr lang="en-US" sz="2400" b="1" dirty="0">
                <a:solidFill>
                  <a:srgbClr val="B86125"/>
                </a:solidFill>
              </a:rPr>
              <a:t>Evidence Based Counseling and Services Provided:</a:t>
            </a:r>
            <a:endParaRPr sz="2400" b="1" dirty="0">
              <a:solidFill>
                <a:srgbClr val="B86125"/>
              </a:solidFill>
            </a:endParaRPr>
          </a:p>
          <a:p>
            <a:pPr marL="457200" marR="0" lvl="0" indent="-381000" algn="l" rtl="0">
              <a:lnSpc>
                <a:spcPct val="100000"/>
              </a:lnSpc>
              <a:spcBef>
                <a:spcPts val="800"/>
              </a:spcBef>
              <a:spcAft>
                <a:spcPts val="0"/>
              </a:spcAft>
              <a:buClr>
                <a:srgbClr val="B86125"/>
              </a:buClr>
              <a:buSzPts val="2400"/>
              <a:buChar char="●"/>
            </a:pPr>
            <a:r>
              <a:rPr lang="en-US" sz="2400" dirty="0">
                <a:solidFill>
                  <a:srgbClr val="B86125"/>
                </a:solidFill>
              </a:rPr>
              <a:t>Career Counseling</a:t>
            </a:r>
            <a:endParaRPr sz="2400" dirty="0">
              <a:solidFill>
                <a:srgbClr val="B86125"/>
              </a:solidFill>
            </a:endParaRPr>
          </a:p>
          <a:p>
            <a:pPr marL="457200" marR="0" lvl="0" indent="-381000" algn="l" rtl="0">
              <a:lnSpc>
                <a:spcPct val="100000"/>
              </a:lnSpc>
              <a:spcBef>
                <a:spcPts val="0"/>
              </a:spcBef>
              <a:spcAft>
                <a:spcPts val="0"/>
              </a:spcAft>
              <a:buClr>
                <a:srgbClr val="B86125"/>
              </a:buClr>
              <a:buSzPts val="2400"/>
              <a:buChar char="●"/>
            </a:pPr>
            <a:r>
              <a:rPr lang="en-US" sz="2400" dirty="0">
                <a:solidFill>
                  <a:srgbClr val="B86125"/>
                </a:solidFill>
              </a:rPr>
              <a:t>Assessments</a:t>
            </a:r>
            <a:endParaRPr sz="2400" dirty="0">
              <a:solidFill>
                <a:srgbClr val="B86125"/>
              </a:solidFill>
            </a:endParaRPr>
          </a:p>
          <a:p>
            <a:pPr marL="457200" marR="0" lvl="0" indent="-381000" algn="l" rtl="0">
              <a:lnSpc>
                <a:spcPct val="100000"/>
              </a:lnSpc>
              <a:spcBef>
                <a:spcPts val="0"/>
              </a:spcBef>
              <a:spcAft>
                <a:spcPts val="0"/>
              </a:spcAft>
              <a:buClr>
                <a:srgbClr val="B86125"/>
              </a:buClr>
              <a:buSzPts val="2400"/>
              <a:buChar char="●"/>
            </a:pPr>
            <a:r>
              <a:rPr lang="en-US" sz="2400" dirty="0">
                <a:solidFill>
                  <a:srgbClr val="B86125"/>
                </a:solidFill>
              </a:rPr>
              <a:t>Labor Market Research and Analysis</a:t>
            </a:r>
            <a:endParaRPr sz="2400" dirty="0">
              <a:solidFill>
                <a:srgbClr val="B86125"/>
              </a:solidFill>
            </a:endParaRPr>
          </a:p>
          <a:p>
            <a:pPr marL="457200" marR="0" lvl="0" indent="-381000" algn="l" rtl="0">
              <a:lnSpc>
                <a:spcPct val="100000"/>
              </a:lnSpc>
              <a:spcBef>
                <a:spcPts val="0"/>
              </a:spcBef>
              <a:spcAft>
                <a:spcPts val="0"/>
              </a:spcAft>
              <a:buClr>
                <a:srgbClr val="B86125"/>
              </a:buClr>
              <a:buSzPts val="2400"/>
              <a:buChar char="●"/>
            </a:pPr>
            <a:r>
              <a:rPr lang="en-US" sz="2400" dirty="0">
                <a:solidFill>
                  <a:srgbClr val="B86125"/>
                </a:solidFill>
              </a:rPr>
              <a:t>Disability Analysis, Accommodations, and Advocacy Training</a:t>
            </a:r>
            <a:endParaRPr sz="2400" dirty="0">
              <a:solidFill>
                <a:srgbClr val="B86125"/>
              </a:solidFill>
            </a:endParaRPr>
          </a:p>
          <a:p>
            <a:pPr marL="457200" marR="0" lvl="0" indent="-381000" algn="l" rtl="0">
              <a:lnSpc>
                <a:spcPct val="100000"/>
              </a:lnSpc>
              <a:spcBef>
                <a:spcPts val="0"/>
              </a:spcBef>
              <a:spcAft>
                <a:spcPts val="0"/>
              </a:spcAft>
              <a:buClr>
                <a:srgbClr val="B86125"/>
              </a:buClr>
              <a:buSzPts val="2400"/>
              <a:buChar char="●"/>
            </a:pPr>
            <a:r>
              <a:rPr lang="en-US" sz="2400" dirty="0">
                <a:solidFill>
                  <a:srgbClr val="B86125"/>
                </a:solidFill>
              </a:rPr>
              <a:t>Rehabilitation Technology</a:t>
            </a:r>
            <a:endParaRPr sz="2400" dirty="0">
              <a:solidFill>
                <a:srgbClr val="B86125"/>
              </a:solidFill>
            </a:endParaRPr>
          </a:p>
        </p:txBody>
      </p:sp>
      <p:sp>
        <p:nvSpPr>
          <p:cNvPr id="276" name="Google Shape;276;p31"/>
          <p:cNvSpPr txBox="1"/>
          <p:nvPr/>
        </p:nvSpPr>
        <p:spPr>
          <a:xfrm>
            <a:off x="6485108" y="3669707"/>
            <a:ext cx="5317800" cy="3154862"/>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7000"/>
              </a:lnSpc>
              <a:spcBef>
                <a:spcPts val="0"/>
              </a:spcBef>
              <a:spcAft>
                <a:spcPts val="0"/>
              </a:spcAft>
              <a:buClr>
                <a:srgbClr val="B86125"/>
              </a:buClr>
              <a:buSzPts val="2400"/>
              <a:buChar char="●"/>
            </a:pPr>
            <a:r>
              <a:rPr lang="en-US" sz="2400" dirty="0">
                <a:solidFill>
                  <a:srgbClr val="B86125"/>
                </a:solidFill>
              </a:rPr>
              <a:t>Education and Training</a:t>
            </a:r>
            <a:endParaRPr sz="2400" dirty="0">
              <a:solidFill>
                <a:srgbClr val="B86125"/>
              </a:solidFill>
            </a:endParaRPr>
          </a:p>
          <a:p>
            <a:pPr marL="457200" marR="0" lvl="0" indent="-381000" algn="l" rtl="0">
              <a:lnSpc>
                <a:spcPct val="107000"/>
              </a:lnSpc>
              <a:spcBef>
                <a:spcPts val="0"/>
              </a:spcBef>
              <a:spcAft>
                <a:spcPts val="0"/>
              </a:spcAft>
              <a:buClr>
                <a:srgbClr val="B86125"/>
              </a:buClr>
              <a:buSzPts val="2400"/>
              <a:buChar char="●"/>
            </a:pPr>
            <a:r>
              <a:rPr lang="en-US" sz="2400" dirty="0">
                <a:solidFill>
                  <a:srgbClr val="B86125"/>
                </a:solidFill>
              </a:rPr>
              <a:t>Job Search and Job Placement Assistance</a:t>
            </a:r>
            <a:endParaRPr sz="2400" dirty="0">
              <a:solidFill>
                <a:srgbClr val="B86125"/>
              </a:solidFill>
            </a:endParaRPr>
          </a:p>
          <a:p>
            <a:pPr marL="457200" marR="0" lvl="0" indent="-381000" algn="l" rtl="0">
              <a:lnSpc>
                <a:spcPct val="107000"/>
              </a:lnSpc>
              <a:spcBef>
                <a:spcPts val="0"/>
              </a:spcBef>
              <a:spcAft>
                <a:spcPts val="0"/>
              </a:spcAft>
              <a:buClr>
                <a:srgbClr val="B86125"/>
              </a:buClr>
              <a:buSzPts val="2400"/>
              <a:buChar char="●"/>
            </a:pPr>
            <a:r>
              <a:rPr lang="en-US" sz="2400" dirty="0">
                <a:solidFill>
                  <a:srgbClr val="B86125"/>
                </a:solidFill>
              </a:rPr>
              <a:t>Self-Employment</a:t>
            </a:r>
            <a:endParaRPr sz="2400" dirty="0">
              <a:solidFill>
                <a:srgbClr val="B86125"/>
              </a:solidFill>
            </a:endParaRPr>
          </a:p>
          <a:p>
            <a:pPr marL="457200" marR="0" lvl="0" indent="-381000" algn="l" rtl="0">
              <a:lnSpc>
                <a:spcPct val="107000"/>
              </a:lnSpc>
              <a:spcBef>
                <a:spcPts val="0"/>
              </a:spcBef>
              <a:spcAft>
                <a:spcPts val="0"/>
              </a:spcAft>
              <a:buClr>
                <a:srgbClr val="B86125"/>
              </a:buClr>
              <a:buSzPts val="2400"/>
              <a:buChar char="●"/>
            </a:pPr>
            <a:r>
              <a:rPr lang="en-US" sz="2400" dirty="0">
                <a:solidFill>
                  <a:srgbClr val="B86125"/>
                </a:solidFill>
              </a:rPr>
              <a:t>Supported Employment and Job Coaching</a:t>
            </a:r>
          </a:p>
          <a:p>
            <a:pPr marL="457200" marR="0" lvl="0" indent="-381000" algn="l" rtl="0">
              <a:lnSpc>
                <a:spcPct val="107000"/>
              </a:lnSpc>
              <a:spcBef>
                <a:spcPts val="0"/>
              </a:spcBef>
              <a:spcAft>
                <a:spcPts val="0"/>
              </a:spcAft>
              <a:buClr>
                <a:srgbClr val="B86125"/>
              </a:buClr>
              <a:buSzPts val="2400"/>
              <a:buChar char="●"/>
            </a:pPr>
            <a:r>
              <a:rPr lang="en-US" sz="2400" b="0" i="0" u="none" strike="noStrike" cap="none" dirty="0">
                <a:solidFill>
                  <a:srgbClr val="B86125"/>
                </a:solidFill>
                <a:latin typeface="Arial"/>
                <a:ea typeface="Arial"/>
                <a:cs typeface="Arial"/>
                <a:sym typeface="Arial"/>
              </a:rPr>
              <a:t>Benefits Counseling</a:t>
            </a:r>
            <a:br>
              <a:rPr lang="en-US" sz="1800" b="0" i="0" u="none" strike="noStrike" cap="none" dirty="0">
                <a:solidFill>
                  <a:schemeClr val="dk1"/>
                </a:solidFill>
                <a:latin typeface="Arial"/>
                <a:ea typeface="Arial"/>
                <a:cs typeface="Arial"/>
                <a:sym typeface="Arial"/>
              </a:rPr>
            </a:br>
            <a:endParaRPr sz="1800" b="0" i="1"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fill="hold"/>
                                        <p:tgtEl>
                                          <p:spTgt spid="275"/>
                                        </p:tgtEl>
                                        <p:attrNameLst>
                                          <p:attrName>ppt_x</p:attrName>
                                        </p:attrNameLst>
                                      </p:cBhvr>
                                      <p:tavLst>
                                        <p:tav tm="0">
                                          <p:val>
                                            <p:strVal val="#ppt_x"/>
                                          </p:val>
                                        </p:tav>
                                        <p:tav tm="100000">
                                          <p:val>
                                            <p:strVal val="#ppt_x"/>
                                          </p:val>
                                        </p:tav>
                                      </p:tavLst>
                                    </p:anim>
                                    <p:anim calcmode="lin" valueType="num">
                                      <p:cBhvr additive="base">
                                        <p:cTn id="8" dur="500" fill="hold"/>
                                        <p:tgtEl>
                                          <p:spTgt spid="27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3" name="Google Shape;273;p31"/>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6933CE73-140A-4671-AA5B-BD51437A2A29}"/>
              </a:ext>
            </a:extLst>
          </p:cNvPr>
          <p:cNvPicPr>
            <a:picLocks noChangeAspect="1"/>
          </p:cNvPicPr>
          <p:nvPr/>
        </p:nvPicPr>
        <p:blipFill>
          <a:blip r:embed="rId3"/>
          <a:stretch>
            <a:fillRect/>
          </a:stretch>
        </p:blipFill>
        <p:spPr>
          <a:xfrm>
            <a:off x="3737602" y="0"/>
            <a:ext cx="5904109" cy="3939752"/>
          </a:xfrm>
          <a:prstGeom prst="rect">
            <a:avLst/>
          </a:prstGeom>
          <a:effectLst>
            <a:softEdge rad="63500"/>
          </a:effectLst>
        </p:spPr>
      </p:pic>
      <p:pic>
        <p:nvPicPr>
          <p:cNvPr id="9" name="Picture 8">
            <a:extLst>
              <a:ext uri="{FF2B5EF4-FFF2-40B4-BE49-F238E27FC236}">
                <a16:creationId xmlns:a16="http://schemas.microsoft.com/office/drawing/2014/main" id="{34EDBD25-FFD7-415A-9D36-C6ADD6158562}"/>
              </a:ext>
            </a:extLst>
          </p:cNvPr>
          <p:cNvPicPr>
            <a:picLocks noChangeAspect="1"/>
          </p:cNvPicPr>
          <p:nvPr/>
        </p:nvPicPr>
        <p:blipFill>
          <a:blip r:embed="rId4"/>
          <a:stretch>
            <a:fillRect/>
          </a:stretch>
        </p:blipFill>
        <p:spPr>
          <a:xfrm>
            <a:off x="7856486" y="2244729"/>
            <a:ext cx="4287796" cy="4613271"/>
          </a:xfrm>
          <a:prstGeom prst="rect">
            <a:avLst/>
          </a:prstGeom>
          <a:effectLst>
            <a:softEdge rad="63500"/>
          </a:effectLst>
        </p:spPr>
      </p:pic>
      <p:pic>
        <p:nvPicPr>
          <p:cNvPr id="5" name="Picture 4">
            <a:extLst>
              <a:ext uri="{FF2B5EF4-FFF2-40B4-BE49-F238E27FC236}">
                <a16:creationId xmlns:a16="http://schemas.microsoft.com/office/drawing/2014/main" id="{AF72B3DF-D3AC-4A78-ACB3-C7EA485FDDFA}"/>
              </a:ext>
            </a:extLst>
          </p:cNvPr>
          <p:cNvPicPr>
            <a:picLocks noChangeAspect="1"/>
          </p:cNvPicPr>
          <p:nvPr/>
        </p:nvPicPr>
        <p:blipFill>
          <a:blip r:embed="rId5"/>
          <a:stretch>
            <a:fillRect/>
          </a:stretch>
        </p:blipFill>
        <p:spPr>
          <a:xfrm>
            <a:off x="0" y="0"/>
            <a:ext cx="4568428" cy="6858000"/>
          </a:xfrm>
          <a:prstGeom prst="rect">
            <a:avLst/>
          </a:prstGeom>
          <a:effectLst>
            <a:softEdge rad="63500"/>
          </a:effectLst>
        </p:spPr>
      </p:pic>
      <p:sp>
        <p:nvSpPr>
          <p:cNvPr id="20" name="Google Shape;271;p31">
            <a:extLst>
              <a:ext uri="{FF2B5EF4-FFF2-40B4-BE49-F238E27FC236}">
                <a16:creationId xmlns:a16="http://schemas.microsoft.com/office/drawing/2014/main" id="{84F7DDCC-7572-45CD-9F2F-870DB928612A}"/>
              </a:ext>
            </a:extLst>
          </p:cNvPr>
          <p:cNvSpPr txBox="1"/>
          <p:nvPr/>
        </p:nvSpPr>
        <p:spPr>
          <a:xfrm>
            <a:off x="332309" y="91440"/>
            <a:ext cx="4832700" cy="10058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3617A"/>
              </a:buClr>
              <a:buSzPts val="3400"/>
              <a:buFont typeface="Arial"/>
              <a:buNone/>
            </a:pPr>
            <a:r>
              <a:rPr lang="en-US" sz="3400" b="1" dirty="0">
                <a:solidFill>
                  <a:srgbClr val="03617A"/>
                </a:solidFill>
              </a:rPr>
              <a:t>Services</a:t>
            </a:r>
            <a:endParaRPr sz="3400" b="1" i="0" u="none" strike="noStrike" cap="none" dirty="0">
              <a:solidFill>
                <a:srgbClr val="03617A"/>
              </a:solidFill>
              <a:latin typeface="Arial"/>
              <a:ea typeface="Arial"/>
              <a:cs typeface="Arial"/>
              <a:sym typeface="Arial"/>
            </a:endParaRPr>
          </a:p>
        </p:txBody>
      </p:sp>
      <p:sp>
        <p:nvSpPr>
          <p:cNvPr id="21" name="Google Shape;271;p31">
            <a:extLst>
              <a:ext uri="{FF2B5EF4-FFF2-40B4-BE49-F238E27FC236}">
                <a16:creationId xmlns:a16="http://schemas.microsoft.com/office/drawing/2014/main" id="{36900A96-97AA-4C80-B6D4-038EC8390DEA}"/>
              </a:ext>
            </a:extLst>
          </p:cNvPr>
          <p:cNvSpPr txBox="1"/>
          <p:nvPr/>
        </p:nvSpPr>
        <p:spPr>
          <a:xfrm>
            <a:off x="4666433" y="4007788"/>
            <a:ext cx="3092047" cy="27587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600"/>
              </a:spcAft>
              <a:buClr>
                <a:srgbClr val="03617A"/>
              </a:buClr>
              <a:buSzPts val="3400"/>
              <a:buFont typeface="Arial"/>
              <a:buNone/>
            </a:pPr>
            <a:r>
              <a:rPr lang="en-US" sz="2800" b="1" dirty="0">
                <a:solidFill>
                  <a:srgbClr val="03617A"/>
                </a:solidFill>
              </a:rPr>
              <a:t>Customized Employment</a:t>
            </a:r>
          </a:p>
          <a:p>
            <a:pPr marL="347663" marR="0" lvl="0" indent="-347663" rtl="0">
              <a:lnSpc>
                <a:spcPct val="90000"/>
              </a:lnSpc>
              <a:spcBef>
                <a:spcPts val="0"/>
              </a:spcBef>
              <a:spcAft>
                <a:spcPts val="600"/>
              </a:spcAft>
              <a:buClr>
                <a:srgbClr val="03617A"/>
              </a:buClr>
              <a:buSzPct val="100000"/>
              <a:buFont typeface="+mj-lt"/>
              <a:buAutoNum type="arabicPeriod"/>
            </a:pPr>
            <a:r>
              <a:rPr lang="en-US" dirty="0">
                <a:solidFill>
                  <a:srgbClr val="03617A"/>
                </a:solidFill>
                <a:latin typeface="Arial" panose="020B0604020202020204" pitchFamily="34" charset="0"/>
                <a:cs typeface="Arial" panose="020B0604020202020204" pitchFamily="34" charset="0"/>
              </a:rPr>
              <a:t>Customized Discovery</a:t>
            </a:r>
          </a:p>
          <a:p>
            <a:pPr marL="347663" marR="0" lvl="0" indent="-347663" rtl="0">
              <a:lnSpc>
                <a:spcPct val="90000"/>
              </a:lnSpc>
              <a:spcBef>
                <a:spcPts val="0"/>
              </a:spcBef>
              <a:spcAft>
                <a:spcPts val="600"/>
              </a:spcAft>
              <a:buClr>
                <a:srgbClr val="03617A"/>
              </a:buClr>
              <a:buSzPct val="100000"/>
              <a:buFont typeface="+mj-lt"/>
              <a:buAutoNum type="arabicPeriod"/>
            </a:pPr>
            <a:r>
              <a:rPr lang="en-US" i="0" u="none" strike="noStrike" cap="none" dirty="0">
                <a:solidFill>
                  <a:srgbClr val="03617A"/>
                </a:solidFill>
                <a:latin typeface="Arial" panose="020B0604020202020204" pitchFamily="34" charset="0"/>
                <a:ea typeface="Arial"/>
                <a:cs typeface="Arial" panose="020B0604020202020204" pitchFamily="34" charset="0"/>
                <a:sym typeface="Arial"/>
              </a:rPr>
              <a:t>Customized Job Development</a:t>
            </a:r>
          </a:p>
          <a:p>
            <a:pPr marL="347663" marR="0" lvl="0" indent="-347663" rtl="0">
              <a:lnSpc>
                <a:spcPct val="90000"/>
              </a:lnSpc>
              <a:spcBef>
                <a:spcPts val="0"/>
              </a:spcBef>
              <a:spcAft>
                <a:spcPts val="600"/>
              </a:spcAft>
              <a:buClr>
                <a:srgbClr val="03617A"/>
              </a:buClr>
              <a:buSzPct val="100000"/>
              <a:buFont typeface="+mj-lt"/>
              <a:buAutoNum type="arabicPeriod"/>
            </a:pPr>
            <a:r>
              <a:rPr lang="en-US" dirty="0">
                <a:solidFill>
                  <a:srgbClr val="03617A"/>
                </a:solidFill>
                <a:latin typeface="Arial" panose="020B0604020202020204" pitchFamily="34" charset="0"/>
                <a:ea typeface="Arial"/>
                <a:cs typeface="Arial" panose="020B0604020202020204" pitchFamily="34" charset="0"/>
                <a:sym typeface="Arial"/>
              </a:rPr>
              <a:t>Consultative Employment Supports</a:t>
            </a:r>
            <a:endParaRPr i="0" u="none" strike="noStrike" cap="none" dirty="0">
              <a:solidFill>
                <a:srgbClr val="03617A"/>
              </a:solidFill>
              <a:latin typeface="Arial" panose="020B0604020202020204" pitchFamily="34" charset="0"/>
              <a:ea typeface="Arial"/>
              <a:cs typeface="Arial" panose="020B0604020202020204" pitchFamily="34" charset="0"/>
              <a:sym typeface="Arial"/>
            </a:endParaRPr>
          </a:p>
        </p:txBody>
      </p:sp>
      <p:sp>
        <p:nvSpPr>
          <p:cNvPr id="8" name="Google Shape;271;p31">
            <a:extLst>
              <a:ext uri="{FF2B5EF4-FFF2-40B4-BE49-F238E27FC236}">
                <a16:creationId xmlns:a16="http://schemas.microsoft.com/office/drawing/2014/main" id="{C4A347B7-C4EE-4D5B-9D78-4400400BB890}"/>
              </a:ext>
            </a:extLst>
          </p:cNvPr>
          <p:cNvSpPr txBox="1"/>
          <p:nvPr/>
        </p:nvSpPr>
        <p:spPr>
          <a:xfrm>
            <a:off x="9850976" y="751197"/>
            <a:ext cx="2084041" cy="10058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3617A"/>
              </a:buClr>
              <a:buSzPts val="3400"/>
              <a:buFont typeface="Arial"/>
              <a:buNone/>
            </a:pPr>
            <a:r>
              <a:rPr lang="en-US" sz="3400" b="1" dirty="0" err="1">
                <a:solidFill>
                  <a:srgbClr val="03617A"/>
                </a:solidFill>
              </a:rPr>
              <a:t>Mekysha</a:t>
            </a:r>
            <a:endParaRPr sz="3400" b="1" i="0" u="none" strike="noStrike" cap="none" dirty="0">
              <a:solidFill>
                <a:srgbClr val="03617A"/>
              </a:solidFill>
              <a:latin typeface="Arial"/>
              <a:ea typeface="Arial"/>
              <a:cs typeface="Arial"/>
              <a:sym typeface="Arial"/>
            </a:endParaRPr>
          </a:p>
        </p:txBody>
      </p:sp>
    </p:spTree>
    <p:extLst>
      <p:ext uri="{BB962C8B-B14F-4D97-AF65-F5344CB8AC3E}">
        <p14:creationId xmlns:p14="http://schemas.microsoft.com/office/powerpoint/2010/main" val="420896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3" name="Google Shape;273;p31"/>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AF72B3DF-D3AC-4A78-ACB3-C7EA485FDDFA}"/>
              </a:ext>
            </a:extLst>
          </p:cNvPr>
          <p:cNvPicPr>
            <a:picLocks noChangeAspect="1"/>
          </p:cNvPicPr>
          <p:nvPr/>
        </p:nvPicPr>
        <p:blipFill>
          <a:blip r:embed="rId3"/>
          <a:stretch>
            <a:fillRect/>
          </a:stretch>
        </p:blipFill>
        <p:spPr>
          <a:xfrm>
            <a:off x="-2515" y="15641"/>
            <a:ext cx="7884873" cy="6842359"/>
          </a:xfrm>
          <a:prstGeom prst="rect">
            <a:avLst/>
          </a:prstGeom>
          <a:effectLst>
            <a:softEdge rad="12700"/>
          </a:effectLst>
        </p:spPr>
      </p:pic>
      <p:sp>
        <p:nvSpPr>
          <p:cNvPr id="20" name="Google Shape;271;p31">
            <a:extLst>
              <a:ext uri="{FF2B5EF4-FFF2-40B4-BE49-F238E27FC236}">
                <a16:creationId xmlns:a16="http://schemas.microsoft.com/office/drawing/2014/main" id="{84F7DDCC-7572-45CD-9F2F-870DB928612A}"/>
              </a:ext>
            </a:extLst>
          </p:cNvPr>
          <p:cNvSpPr txBox="1"/>
          <p:nvPr/>
        </p:nvSpPr>
        <p:spPr>
          <a:xfrm>
            <a:off x="772147" y="15641"/>
            <a:ext cx="2271995" cy="10058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3617A"/>
              </a:buClr>
              <a:buSzPts val="3400"/>
              <a:buFont typeface="Arial"/>
              <a:buNone/>
            </a:pPr>
            <a:r>
              <a:rPr lang="en-US" sz="3400" b="1" dirty="0">
                <a:solidFill>
                  <a:schemeClr val="bg1"/>
                </a:solidFill>
              </a:rPr>
              <a:t>Services</a:t>
            </a:r>
            <a:endParaRPr sz="3400" b="1" i="0" u="none" strike="noStrike" cap="none" dirty="0">
              <a:solidFill>
                <a:schemeClr val="bg1"/>
              </a:solidFill>
              <a:latin typeface="Arial"/>
              <a:ea typeface="Arial"/>
              <a:cs typeface="Arial"/>
              <a:sym typeface="Arial"/>
            </a:endParaRPr>
          </a:p>
        </p:txBody>
      </p:sp>
      <p:sp>
        <p:nvSpPr>
          <p:cNvPr id="22" name="Google Shape;271;p31">
            <a:extLst>
              <a:ext uri="{FF2B5EF4-FFF2-40B4-BE49-F238E27FC236}">
                <a16:creationId xmlns:a16="http://schemas.microsoft.com/office/drawing/2014/main" id="{E7C99357-CCA7-4833-A4D8-6F513837CC5D}"/>
              </a:ext>
            </a:extLst>
          </p:cNvPr>
          <p:cNvSpPr txBox="1"/>
          <p:nvPr/>
        </p:nvSpPr>
        <p:spPr>
          <a:xfrm>
            <a:off x="149955" y="815174"/>
            <a:ext cx="3092047" cy="2758772"/>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90000"/>
              </a:lnSpc>
              <a:spcBef>
                <a:spcPts val="0"/>
              </a:spcBef>
              <a:spcAft>
                <a:spcPts val="600"/>
              </a:spcAft>
              <a:buClr>
                <a:srgbClr val="03617A"/>
              </a:buClr>
              <a:buSzPts val="3400"/>
              <a:buFont typeface="Arial"/>
              <a:buNone/>
            </a:pPr>
            <a:r>
              <a:rPr lang="en-US" sz="3000" b="1" dirty="0">
                <a:solidFill>
                  <a:schemeClr val="bg1"/>
                </a:solidFill>
              </a:rPr>
              <a:t>Individual Placement &amp; Support (IPS)</a:t>
            </a:r>
          </a:p>
          <a:p>
            <a:pPr marL="347663" marR="0" lvl="0" indent="-347663" rtl="0">
              <a:lnSpc>
                <a:spcPct val="90000"/>
              </a:lnSpc>
              <a:spcBef>
                <a:spcPts val="0"/>
              </a:spcBef>
              <a:spcAft>
                <a:spcPts val="600"/>
              </a:spcAft>
              <a:buClr>
                <a:schemeClr val="bg1"/>
              </a:buClr>
              <a:buSzPct val="100000"/>
              <a:buFont typeface="+mj-lt"/>
              <a:buAutoNum type="arabicPeriod"/>
            </a:pPr>
            <a:r>
              <a:rPr lang="en-US" sz="1900" dirty="0">
                <a:solidFill>
                  <a:schemeClr val="bg1"/>
                </a:solidFill>
                <a:latin typeface="Arial" panose="020B0604020202020204" pitchFamily="34" charset="0"/>
                <a:cs typeface="Arial" panose="020B0604020202020204" pitchFamily="34" charset="0"/>
              </a:rPr>
              <a:t>Career Exploration</a:t>
            </a:r>
          </a:p>
          <a:p>
            <a:pPr marL="347663" marR="0" lvl="0" indent="-347663" rtl="0">
              <a:lnSpc>
                <a:spcPct val="90000"/>
              </a:lnSpc>
              <a:spcBef>
                <a:spcPts val="0"/>
              </a:spcBef>
              <a:spcAft>
                <a:spcPts val="600"/>
              </a:spcAft>
              <a:buClr>
                <a:schemeClr val="bg1"/>
              </a:buClr>
              <a:buSzPct val="100000"/>
              <a:buFont typeface="+mj-lt"/>
              <a:buAutoNum type="arabicPeriod"/>
            </a:pPr>
            <a:r>
              <a:rPr lang="en-US" sz="1900" i="0" u="none" strike="noStrike" cap="none" dirty="0">
                <a:solidFill>
                  <a:schemeClr val="bg1"/>
                </a:solidFill>
                <a:latin typeface="Arial" panose="020B0604020202020204" pitchFamily="34" charset="0"/>
                <a:ea typeface="Arial"/>
                <a:cs typeface="Arial" panose="020B0604020202020204" pitchFamily="34" charset="0"/>
                <a:sym typeface="Arial"/>
              </a:rPr>
              <a:t>Job Development – job offer</a:t>
            </a:r>
          </a:p>
          <a:p>
            <a:pPr marL="347663" marR="0" lvl="0" indent="-347663" rtl="0">
              <a:lnSpc>
                <a:spcPct val="90000"/>
              </a:lnSpc>
              <a:spcBef>
                <a:spcPts val="0"/>
              </a:spcBef>
              <a:spcAft>
                <a:spcPts val="600"/>
              </a:spcAft>
              <a:buClr>
                <a:schemeClr val="bg1"/>
              </a:buClr>
              <a:buSzPct val="100000"/>
              <a:buFont typeface="+mj-lt"/>
              <a:buAutoNum type="arabicPeriod"/>
            </a:pPr>
            <a:r>
              <a:rPr lang="en-US" sz="1900" i="0" u="none" strike="noStrike" cap="none" dirty="0">
                <a:solidFill>
                  <a:schemeClr val="bg1"/>
                </a:solidFill>
                <a:latin typeface="Arial" panose="020B0604020202020204" pitchFamily="34" charset="0"/>
                <a:ea typeface="Arial"/>
                <a:cs typeface="Arial" panose="020B0604020202020204" pitchFamily="34" charset="0"/>
                <a:sym typeface="Arial"/>
              </a:rPr>
              <a:t>Job Development – 45 days</a:t>
            </a:r>
          </a:p>
          <a:p>
            <a:pPr marL="347663" marR="0" lvl="0" indent="-347663" rtl="0">
              <a:lnSpc>
                <a:spcPct val="90000"/>
              </a:lnSpc>
              <a:spcBef>
                <a:spcPts val="0"/>
              </a:spcBef>
              <a:spcAft>
                <a:spcPts val="600"/>
              </a:spcAft>
              <a:buClr>
                <a:schemeClr val="bg1"/>
              </a:buClr>
              <a:buSzPct val="100000"/>
              <a:buFont typeface="+mj-lt"/>
              <a:buAutoNum type="arabicPeriod"/>
            </a:pPr>
            <a:r>
              <a:rPr lang="en-US" sz="1900" dirty="0">
                <a:solidFill>
                  <a:schemeClr val="bg1"/>
                </a:solidFill>
                <a:latin typeface="Arial" panose="020B0604020202020204" pitchFamily="34" charset="0"/>
                <a:ea typeface="Arial"/>
                <a:cs typeface="Arial" panose="020B0604020202020204" pitchFamily="34" charset="0"/>
                <a:sym typeface="Arial"/>
              </a:rPr>
              <a:t>Job Coaching</a:t>
            </a:r>
            <a:endParaRPr sz="1900"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pic>
        <p:nvPicPr>
          <p:cNvPr id="7" name="Picture 6">
            <a:extLst>
              <a:ext uri="{FF2B5EF4-FFF2-40B4-BE49-F238E27FC236}">
                <a16:creationId xmlns:a16="http://schemas.microsoft.com/office/drawing/2014/main" id="{6933CE73-140A-4671-AA5B-BD51437A2A29}"/>
              </a:ext>
            </a:extLst>
          </p:cNvPr>
          <p:cNvPicPr>
            <a:picLocks noChangeAspect="1"/>
          </p:cNvPicPr>
          <p:nvPr/>
        </p:nvPicPr>
        <p:blipFill>
          <a:blip r:embed="rId4"/>
          <a:stretch>
            <a:fillRect/>
          </a:stretch>
        </p:blipFill>
        <p:spPr>
          <a:xfrm>
            <a:off x="5788899" y="0"/>
            <a:ext cx="4135174" cy="2522162"/>
          </a:xfrm>
          <a:prstGeom prst="rect">
            <a:avLst/>
          </a:prstGeom>
          <a:effectLst/>
        </p:spPr>
      </p:pic>
      <p:pic>
        <p:nvPicPr>
          <p:cNvPr id="9" name="Picture 8">
            <a:extLst>
              <a:ext uri="{FF2B5EF4-FFF2-40B4-BE49-F238E27FC236}">
                <a16:creationId xmlns:a16="http://schemas.microsoft.com/office/drawing/2014/main" id="{34EDBD25-FFD7-415A-9D36-C6ADD6158562}"/>
              </a:ext>
            </a:extLst>
          </p:cNvPr>
          <p:cNvPicPr>
            <a:picLocks noChangeAspect="1"/>
          </p:cNvPicPr>
          <p:nvPr/>
        </p:nvPicPr>
        <p:blipFill>
          <a:blip r:embed="rId5"/>
          <a:stretch>
            <a:fillRect/>
          </a:stretch>
        </p:blipFill>
        <p:spPr>
          <a:xfrm>
            <a:off x="7631714" y="2194560"/>
            <a:ext cx="4560286" cy="4631240"/>
          </a:xfrm>
          <a:prstGeom prst="rect">
            <a:avLst/>
          </a:prstGeom>
          <a:effectLst/>
        </p:spPr>
      </p:pic>
      <p:pic>
        <p:nvPicPr>
          <p:cNvPr id="11" name="Picture 10">
            <a:extLst>
              <a:ext uri="{FF2B5EF4-FFF2-40B4-BE49-F238E27FC236}">
                <a16:creationId xmlns:a16="http://schemas.microsoft.com/office/drawing/2014/main" id="{DDC5C76A-188F-456B-9EDD-5EA86A29BBEB}"/>
              </a:ext>
            </a:extLst>
          </p:cNvPr>
          <p:cNvPicPr>
            <a:picLocks noChangeAspect="1"/>
          </p:cNvPicPr>
          <p:nvPr/>
        </p:nvPicPr>
        <p:blipFill>
          <a:blip r:embed="rId6"/>
          <a:stretch>
            <a:fillRect/>
          </a:stretch>
        </p:blipFill>
        <p:spPr>
          <a:xfrm>
            <a:off x="9861230" y="1"/>
            <a:ext cx="2361746" cy="2740676"/>
          </a:xfrm>
          <a:prstGeom prst="rect">
            <a:avLst/>
          </a:prstGeom>
          <a:effectLst/>
        </p:spPr>
      </p:pic>
      <p:sp>
        <p:nvSpPr>
          <p:cNvPr id="25" name="Google Shape;271;p31">
            <a:extLst>
              <a:ext uri="{FF2B5EF4-FFF2-40B4-BE49-F238E27FC236}">
                <a16:creationId xmlns:a16="http://schemas.microsoft.com/office/drawing/2014/main" id="{D1DFC16A-4859-486C-B6C7-F525B76105CA}"/>
              </a:ext>
            </a:extLst>
          </p:cNvPr>
          <p:cNvSpPr txBox="1"/>
          <p:nvPr/>
        </p:nvSpPr>
        <p:spPr>
          <a:xfrm>
            <a:off x="4960002" y="4786339"/>
            <a:ext cx="2271995" cy="100584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3617A"/>
              </a:buClr>
              <a:buSzPts val="3400"/>
              <a:buFont typeface="Arial"/>
              <a:buNone/>
            </a:pPr>
            <a:r>
              <a:rPr lang="en-US" sz="3400" b="1" dirty="0">
                <a:solidFill>
                  <a:schemeClr val="bg1"/>
                </a:solidFill>
              </a:rPr>
              <a:t>Brian</a:t>
            </a:r>
            <a:endParaRPr sz="3400" b="1"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1655279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0" b="-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32DA-A535-49CF-A988-D74ABBD8C98A}"/>
              </a:ext>
            </a:extLst>
          </p:cNvPr>
          <p:cNvSpPr>
            <a:spLocks noGrp="1"/>
          </p:cNvSpPr>
          <p:nvPr>
            <p:ph type="title"/>
          </p:nvPr>
        </p:nvSpPr>
        <p:spPr>
          <a:xfrm>
            <a:off x="225458" y="186852"/>
            <a:ext cx="5444455" cy="1082221"/>
          </a:xfrm>
          <a:noFill/>
          <a:ln>
            <a:noFill/>
          </a:ln>
        </p:spPr>
        <p:txBody>
          <a:bodyPr>
            <a:noAutofit/>
          </a:bodyPr>
          <a:lstStyle/>
          <a:p>
            <a:r>
              <a:rPr lang="en-US" sz="6000" cap="none" dirty="0">
                <a:solidFill>
                  <a:schemeClr val="bg1"/>
                </a:solidFill>
                <a:latin typeface="Arial" panose="020B0604020202020204" pitchFamily="34" charset="0"/>
                <a:cs typeface="Arial" panose="020B0604020202020204" pitchFamily="34" charset="0"/>
              </a:rPr>
              <a:t>Meet Michael</a:t>
            </a:r>
          </a:p>
        </p:txBody>
      </p:sp>
    </p:spTree>
    <p:extLst>
      <p:ext uri="{BB962C8B-B14F-4D97-AF65-F5344CB8AC3E}">
        <p14:creationId xmlns:p14="http://schemas.microsoft.com/office/powerpoint/2010/main" val="358182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CF6637C-F397-42A4-B8CD-DF101429AB27}"/>
              </a:ext>
            </a:extLst>
          </p:cNvPr>
          <p:cNvSpPr txBox="1">
            <a:spLocks/>
          </p:cNvSpPr>
          <p:nvPr/>
        </p:nvSpPr>
        <p:spPr>
          <a:xfrm>
            <a:off x="787398" y="1361923"/>
            <a:ext cx="6622819" cy="683445"/>
          </a:xfrm>
          <a:prstGeom prst="rect">
            <a:avLst/>
          </a:prstGeom>
        </p:spPr>
        <p:txBody>
          <a:bodyP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dirty="0"/>
              <a:t>IBC Overview and Goals</a:t>
            </a:r>
          </a:p>
        </p:txBody>
      </p:sp>
      <p:sp>
        <p:nvSpPr>
          <p:cNvPr id="3" name="Content Placeholder 4">
            <a:extLst>
              <a:ext uri="{FF2B5EF4-FFF2-40B4-BE49-F238E27FC236}">
                <a16:creationId xmlns:a16="http://schemas.microsoft.com/office/drawing/2014/main" id="{BCF222CC-2896-421A-A135-896E23753C39}"/>
              </a:ext>
            </a:extLst>
          </p:cNvPr>
          <p:cNvSpPr txBox="1">
            <a:spLocks/>
          </p:cNvSpPr>
          <p:nvPr/>
        </p:nvSpPr>
        <p:spPr>
          <a:xfrm>
            <a:off x="787399" y="2478506"/>
            <a:ext cx="10233527" cy="3290906"/>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355600">
              <a:lnSpc>
                <a:spcPct val="115000"/>
              </a:lnSpc>
              <a:spcBef>
                <a:spcPts val="0"/>
              </a:spcBef>
              <a:spcAft>
                <a:spcPts val="600"/>
              </a:spcAft>
              <a:buClr>
                <a:schemeClr val="tx1">
                  <a:lumMod val="95000"/>
                  <a:lumOff val="5000"/>
                </a:schemeClr>
              </a:buClr>
              <a:buSzPts val="2000"/>
              <a:buFont typeface="Wingdings" panose="05000000000000000000" pitchFamily="2" charset="2"/>
              <a:buChar char="§"/>
            </a:pPr>
            <a:r>
              <a:rPr lang="en-US" sz="2400" dirty="0">
                <a:solidFill>
                  <a:schemeClr val="tx1"/>
                </a:solidFill>
                <a:latin typeface="Calibri"/>
                <a:ea typeface="Calibri"/>
                <a:cs typeface="Calibri"/>
                <a:sym typeface="Calibri"/>
              </a:rPr>
              <a:t>Disability Innovation Fund – Subminimum Wage to Competitive Integrated Employment</a:t>
            </a:r>
          </a:p>
          <a:p>
            <a:pPr marL="457200" indent="-355600">
              <a:lnSpc>
                <a:spcPct val="115000"/>
              </a:lnSpc>
              <a:spcBef>
                <a:spcPts val="0"/>
              </a:spcBef>
              <a:spcAft>
                <a:spcPts val="600"/>
              </a:spcAft>
              <a:buClr>
                <a:schemeClr val="tx1">
                  <a:lumMod val="95000"/>
                  <a:lumOff val="5000"/>
                </a:schemeClr>
              </a:buClr>
              <a:buSzPts val="2000"/>
              <a:buFont typeface="Wingdings" panose="05000000000000000000" pitchFamily="2" charset="2"/>
              <a:buChar char="§"/>
            </a:pPr>
            <a:r>
              <a:rPr lang="en-US" sz="2400" dirty="0">
                <a:solidFill>
                  <a:schemeClr val="tx1"/>
                </a:solidFill>
                <a:latin typeface="Calibri"/>
                <a:ea typeface="Calibri"/>
                <a:cs typeface="Calibri"/>
                <a:sym typeface="Calibri"/>
              </a:rPr>
              <a:t>Offering more CIE supports to the most significantly disabled individuals</a:t>
            </a:r>
          </a:p>
          <a:p>
            <a:pPr marL="914400" lvl="1" indent="-355600">
              <a:lnSpc>
                <a:spcPct val="115000"/>
              </a:lnSpc>
              <a:spcBef>
                <a:spcPts val="0"/>
              </a:spcBef>
              <a:spcAft>
                <a:spcPts val="600"/>
              </a:spcAft>
              <a:buClr>
                <a:schemeClr val="tx1">
                  <a:lumMod val="95000"/>
                  <a:lumOff val="5000"/>
                </a:schemeClr>
              </a:buClr>
              <a:buSzPts val="2000"/>
              <a:buFont typeface="Wingdings" panose="05000000000000000000" pitchFamily="2" charset="2"/>
              <a:buChar char="§"/>
            </a:pPr>
            <a:r>
              <a:rPr lang="en-US" sz="2400" dirty="0">
                <a:solidFill>
                  <a:schemeClr val="tx1"/>
                </a:solidFill>
                <a:latin typeface="Calibri"/>
                <a:ea typeface="Calibri"/>
                <a:cs typeface="Calibri"/>
                <a:sym typeface="Calibri"/>
              </a:rPr>
              <a:t>IPS, CE, Youth Transition Pilots, etc.</a:t>
            </a:r>
          </a:p>
          <a:p>
            <a:pPr marL="457200" indent="-355600">
              <a:lnSpc>
                <a:spcPct val="115000"/>
              </a:lnSpc>
              <a:spcBef>
                <a:spcPts val="0"/>
              </a:spcBef>
              <a:spcAft>
                <a:spcPts val="600"/>
              </a:spcAft>
              <a:buClr>
                <a:schemeClr val="tx1">
                  <a:lumMod val="95000"/>
                  <a:lumOff val="5000"/>
                </a:schemeClr>
              </a:buClr>
              <a:buSzPts val="2000"/>
              <a:buFont typeface="Wingdings" panose="05000000000000000000" pitchFamily="2" charset="2"/>
              <a:buChar char="§"/>
            </a:pPr>
            <a:r>
              <a:rPr lang="en-US" sz="2400" dirty="0">
                <a:solidFill>
                  <a:schemeClr val="tx1"/>
                </a:solidFill>
                <a:latin typeface="Calibri"/>
                <a:ea typeface="Calibri"/>
                <a:cs typeface="Calibri"/>
                <a:sym typeface="Calibri"/>
              </a:rPr>
              <a:t>6 objectives to accomplish over a 5-year time span</a:t>
            </a:r>
          </a:p>
          <a:p>
            <a:pPr marL="457200" indent="-355600">
              <a:lnSpc>
                <a:spcPct val="115000"/>
              </a:lnSpc>
              <a:spcBef>
                <a:spcPts val="0"/>
              </a:spcBef>
              <a:spcAft>
                <a:spcPts val="600"/>
              </a:spcAft>
              <a:buClr>
                <a:schemeClr val="tx1">
                  <a:lumMod val="95000"/>
                  <a:lumOff val="5000"/>
                </a:schemeClr>
              </a:buClr>
              <a:buSzPts val="2000"/>
              <a:buFont typeface="Wingdings" panose="05000000000000000000" pitchFamily="2" charset="2"/>
              <a:buChar char="§"/>
            </a:pPr>
            <a:r>
              <a:rPr lang="en-US" sz="2400" dirty="0">
                <a:solidFill>
                  <a:schemeClr val="tx1"/>
                </a:solidFill>
                <a:latin typeface="Calibri"/>
                <a:ea typeface="Calibri"/>
                <a:cs typeface="Calibri"/>
                <a:sym typeface="Calibri"/>
              </a:rPr>
              <a:t>Collective Impact Forum and mentorship</a:t>
            </a:r>
          </a:p>
          <a:p>
            <a:endParaRPr lang="en-US" dirty="0">
              <a:solidFill>
                <a:schemeClr val="tx1"/>
              </a:solidFill>
            </a:endParaRPr>
          </a:p>
        </p:txBody>
      </p:sp>
      <p:pic>
        <p:nvPicPr>
          <p:cNvPr id="4" name="Picture 3">
            <a:extLst>
              <a:ext uri="{FF2B5EF4-FFF2-40B4-BE49-F238E27FC236}">
                <a16:creationId xmlns:a16="http://schemas.microsoft.com/office/drawing/2014/main" id="{6874BC6B-5FC9-4F8A-9BEA-E9AA1E92D38B}"/>
              </a:ext>
            </a:extLst>
          </p:cNvPr>
          <p:cNvPicPr>
            <a:picLocks noChangeAspect="1"/>
          </p:cNvPicPr>
          <p:nvPr/>
        </p:nvPicPr>
        <p:blipFill>
          <a:blip r:embed="rId3"/>
          <a:stretch>
            <a:fillRect/>
          </a:stretch>
        </p:blipFill>
        <p:spPr>
          <a:xfrm>
            <a:off x="8166257" y="399396"/>
            <a:ext cx="3402814" cy="1925053"/>
          </a:xfrm>
          <a:prstGeom prst="rect">
            <a:avLst/>
          </a:prstGeom>
        </p:spPr>
      </p:pic>
    </p:spTree>
    <p:extLst>
      <p:ext uri="{BB962C8B-B14F-4D97-AF65-F5344CB8AC3E}">
        <p14:creationId xmlns:p14="http://schemas.microsoft.com/office/powerpoint/2010/main" val="1400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txBox="1"/>
          <p:nvPr/>
        </p:nvSpPr>
        <p:spPr>
          <a:xfrm>
            <a:off x="388298" y="1840248"/>
            <a:ext cx="66312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rPr>
              <a:t>Eligibility Requirements</a:t>
            </a:r>
            <a:endParaRPr sz="1800" b="1" dirty="0">
              <a:solidFill>
                <a:schemeClr val="dk1"/>
              </a:solidFill>
            </a:endParaRPr>
          </a:p>
          <a:p>
            <a:pPr marL="0" marR="0" lvl="0" indent="0" algn="l" rtl="0">
              <a:spcBef>
                <a:spcPts val="0"/>
              </a:spcBef>
              <a:spcAft>
                <a:spcPts val="0"/>
              </a:spcAft>
              <a:buNone/>
            </a:pPr>
            <a:endParaRPr sz="1800" b="1" dirty="0">
              <a:solidFill>
                <a:schemeClr val="dk1"/>
              </a:solidFill>
            </a:endParaRPr>
          </a:p>
          <a:p>
            <a:pPr marL="457200" marR="0" lvl="0" indent="-457200" algn="l" rtl="0">
              <a:spcBef>
                <a:spcPts val="0"/>
              </a:spcBef>
              <a:spcAft>
                <a:spcPts val="1200"/>
              </a:spcAft>
              <a:buClr>
                <a:schemeClr val="dk1"/>
              </a:buClr>
              <a:buSzPts val="1800"/>
              <a:buFont typeface="Arial"/>
              <a:buChar char="•"/>
            </a:pPr>
            <a:r>
              <a:rPr lang="en-US" sz="1800" dirty="0">
                <a:solidFill>
                  <a:schemeClr val="dk1"/>
                </a:solidFill>
              </a:rPr>
              <a:t>Disability</a:t>
            </a:r>
            <a:endParaRPr sz="1800" b="0" i="0" u="none" strike="noStrike" cap="none" dirty="0">
              <a:solidFill>
                <a:schemeClr val="dk1"/>
              </a:solidFill>
              <a:latin typeface="Arial"/>
              <a:ea typeface="Arial"/>
              <a:cs typeface="Arial"/>
              <a:sym typeface="Arial"/>
            </a:endParaRPr>
          </a:p>
          <a:p>
            <a:pPr marL="457200" marR="0" lvl="0" indent="-457200" algn="l" rtl="0">
              <a:spcBef>
                <a:spcPts val="0"/>
              </a:spcBef>
              <a:spcAft>
                <a:spcPts val="1200"/>
              </a:spcAft>
              <a:buClr>
                <a:schemeClr val="dk1"/>
              </a:buClr>
              <a:buSzPts val="1800"/>
              <a:buFont typeface="Arial"/>
              <a:buChar char="•"/>
            </a:pPr>
            <a:r>
              <a:rPr lang="en-US" sz="1800" dirty="0">
                <a:solidFill>
                  <a:schemeClr val="dk1"/>
                </a:solidFill>
              </a:rPr>
              <a:t>Barriers to employment because of disability</a:t>
            </a:r>
            <a:endParaRPr sz="1800" b="0" i="0" u="none" strike="noStrike" cap="none" dirty="0">
              <a:solidFill>
                <a:schemeClr val="dk1"/>
              </a:solidFill>
              <a:latin typeface="Arial"/>
              <a:ea typeface="Arial"/>
              <a:cs typeface="Arial"/>
              <a:sym typeface="Arial"/>
            </a:endParaRPr>
          </a:p>
          <a:p>
            <a:pPr marL="457200" marR="0" lvl="0" indent="-457200" algn="l" rtl="0">
              <a:spcBef>
                <a:spcPts val="0"/>
              </a:spcBef>
              <a:spcAft>
                <a:spcPts val="1200"/>
              </a:spcAft>
              <a:buClr>
                <a:schemeClr val="dk1"/>
              </a:buClr>
              <a:buSzPts val="1800"/>
              <a:buFont typeface="Arial"/>
              <a:buChar char="•"/>
            </a:pPr>
            <a:r>
              <a:rPr lang="en-US" sz="1800" dirty="0">
                <a:solidFill>
                  <a:schemeClr val="dk1"/>
                </a:solidFill>
              </a:rPr>
              <a:t>Need for services to achieve career goal</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282" name="Google Shape;282;p32"/>
          <p:cNvPicPr preferRelativeResize="0"/>
          <p:nvPr/>
        </p:nvPicPr>
        <p:blipFill rotWithShape="1">
          <a:blip r:embed="rId3">
            <a:alphaModFix/>
          </a:blip>
          <a:srcRect/>
          <a:stretch/>
        </p:blipFill>
        <p:spPr>
          <a:xfrm>
            <a:off x="6524731" y="1352507"/>
            <a:ext cx="5610224" cy="4795504"/>
          </a:xfrm>
          <a:custGeom>
            <a:avLst/>
            <a:gdLst/>
            <a:ahLst/>
            <a:cxnLst/>
            <a:rect l="l" t="t" r="r" b="b"/>
            <a:pathLst>
              <a:path w="7308978" h="6858000" extrusionOk="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solidFill>
            <a:srgbClr val="ECECEC"/>
          </a:solidFill>
          <a:ln>
            <a:noFill/>
          </a:ln>
        </p:spPr>
      </p:pic>
      <p:sp>
        <p:nvSpPr>
          <p:cNvPr id="283" name="Google Shape;283;p32"/>
          <p:cNvSpPr/>
          <p:nvPr/>
        </p:nvSpPr>
        <p:spPr>
          <a:xfrm>
            <a:off x="57045" y="73373"/>
            <a:ext cx="9985450" cy="1035263"/>
          </a:xfrm>
          <a:prstGeom prst="parallelogram">
            <a:avLst>
              <a:gd name="adj" fmla="val 28402"/>
            </a:avLst>
          </a:prstGeom>
          <a:solidFill>
            <a:srgbClr val="03617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284" name="Google Shape;284;p32"/>
          <p:cNvSpPr txBox="1"/>
          <p:nvPr/>
        </p:nvSpPr>
        <p:spPr>
          <a:xfrm>
            <a:off x="296561" y="210066"/>
            <a:ext cx="1085534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rPr>
              <a:t>Get Connected</a:t>
            </a:r>
            <a:endParaRPr/>
          </a:p>
        </p:txBody>
      </p:sp>
      <p:sp>
        <p:nvSpPr>
          <p:cNvPr id="285" name="Google Shape;285;p32"/>
          <p:cNvSpPr txBox="1"/>
          <p:nvPr/>
        </p:nvSpPr>
        <p:spPr>
          <a:xfrm>
            <a:off x="388298" y="3845648"/>
            <a:ext cx="66312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rPr>
              <a:t>How to Apply/Refer</a:t>
            </a:r>
            <a:endParaRPr sz="1800" b="1" dirty="0">
              <a:solidFill>
                <a:schemeClr val="dk1"/>
              </a:solidFill>
            </a:endParaRPr>
          </a:p>
          <a:p>
            <a:pPr marL="0" marR="0" lvl="0" indent="0" algn="l" rtl="0">
              <a:spcBef>
                <a:spcPts val="0"/>
              </a:spcBef>
              <a:spcAft>
                <a:spcPts val="0"/>
              </a:spcAft>
              <a:buNone/>
            </a:pPr>
            <a:endParaRPr sz="1800" b="1" dirty="0">
              <a:solidFill>
                <a:schemeClr val="dk1"/>
              </a:solidFill>
            </a:endParaRPr>
          </a:p>
          <a:p>
            <a:pPr marL="457200" lvl="0" indent="-342900" algn="l" rtl="0">
              <a:spcBef>
                <a:spcPts val="0"/>
              </a:spcBef>
              <a:spcAft>
                <a:spcPts val="1200"/>
              </a:spcAft>
              <a:buClr>
                <a:schemeClr val="dk1"/>
              </a:buClr>
              <a:buSzPts val="1800"/>
              <a:buChar char="•"/>
            </a:pPr>
            <a:r>
              <a:rPr lang="en-US" sz="1800" b="1" u="sng" dirty="0">
                <a:solidFill>
                  <a:srgbClr val="002060"/>
                </a:solidFill>
                <a:hlinkClick r:id="rId4">
                  <a:extLst>
                    <a:ext uri="{A12FA001-AC4F-418D-AE19-62706E023703}">
                      <ahyp:hlinkClr xmlns:ahyp="http://schemas.microsoft.com/office/drawing/2018/hyperlinkcolor" val="tx"/>
                    </a:ext>
                  </a:extLst>
                </a:hlinkClick>
              </a:rPr>
              <a:t>https://ivrs.iowa.gov/agency-services/apply-services</a:t>
            </a:r>
            <a:endParaRPr sz="1800" b="1" dirty="0">
              <a:solidFill>
                <a:srgbClr val="002060"/>
              </a:solidFill>
            </a:endParaRPr>
          </a:p>
          <a:p>
            <a:pPr marL="457200" lvl="0" indent="-342900" algn="l" rtl="0">
              <a:spcBef>
                <a:spcPts val="0"/>
              </a:spcBef>
              <a:spcAft>
                <a:spcPts val="1200"/>
              </a:spcAft>
              <a:buClr>
                <a:schemeClr val="dk1"/>
              </a:buClr>
              <a:buSzPts val="1800"/>
              <a:buChar char="•"/>
            </a:pPr>
            <a:r>
              <a:rPr lang="en-US" sz="1800" b="1" u="sng" dirty="0">
                <a:solidFill>
                  <a:srgbClr val="002060"/>
                </a:solidFill>
                <a:hlinkClick r:id="rId5">
                  <a:extLst>
                    <a:ext uri="{A12FA001-AC4F-418D-AE19-62706E023703}">
                      <ahyp:hlinkClr xmlns:ahyp="http://schemas.microsoft.com/office/drawing/2018/hyperlinkcolor" val="tx"/>
                    </a:ext>
                  </a:extLst>
                </a:hlinkClick>
              </a:rPr>
              <a:t>https://ivrs.iowa.gov/ivrs-office-locations</a:t>
            </a:r>
            <a:endParaRPr sz="1800" b="1" dirty="0">
              <a:solidFill>
                <a:srgbClr val="002060"/>
              </a:solidFill>
            </a:endParaRPr>
          </a:p>
          <a:p>
            <a:pPr marL="457200" lvl="0" indent="-342900" algn="l" rtl="0">
              <a:spcBef>
                <a:spcPts val="0"/>
              </a:spcBef>
              <a:spcAft>
                <a:spcPts val="1200"/>
              </a:spcAft>
              <a:buClr>
                <a:schemeClr val="dk1"/>
              </a:buClr>
              <a:buSzPts val="1800"/>
              <a:buChar char="•"/>
            </a:pPr>
            <a:r>
              <a:rPr lang="en-US" sz="1800" b="1" dirty="0">
                <a:solidFill>
                  <a:schemeClr val="dk1"/>
                </a:solidFill>
              </a:rPr>
              <a:t>800-532-1486</a:t>
            </a:r>
            <a:endParaRPr sz="1600" dirty="0">
              <a:solidFill>
                <a:schemeClr val="dk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2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2607-5456-C92C-8DB3-2EDC75B3A68C}"/>
              </a:ext>
            </a:extLst>
          </p:cNvPr>
          <p:cNvSpPr>
            <a:spLocks noGrp="1"/>
          </p:cNvSpPr>
          <p:nvPr>
            <p:ph type="ctrTitle"/>
          </p:nvPr>
        </p:nvSpPr>
        <p:spPr>
          <a:xfrm>
            <a:off x="2336800" y="1122363"/>
            <a:ext cx="3505200" cy="3430587"/>
          </a:xfrm>
        </p:spPr>
        <p:txBody>
          <a:bodyPr>
            <a:normAutofit fontScale="90000"/>
          </a:bodyPr>
          <a:lstStyle/>
          <a:p>
            <a:br>
              <a:rPr lang="en-US" dirty="0"/>
            </a:br>
            <a:br>
              <a:rPr lang="en-US" dirty="0"/>
            </a:br>
            <a:br>
              <a:rPr lang="en-US" sz="3600" dirty="0"/>
            </a:br>
            <a:r>
              <a:rPr lang="en-US" sz="3600" dirty="0"/>
              <a:t>Overview of </a:t>
            </a:r>
            <a:br>
              <a:rPr lang="en-US" sz="3600" dirty="0"/>
            </a:br>
            <a:r>
              <a:rPr lang="en-US" sz="3600" dirty="0"/>
              <a:t>Medicaid Home and Community Based Services (HCBS) and HCBS Funded </a:t>
            </a:r>
            <a:br>
              <a:rPr lang="en-US" sz="3600" dirty="0"/>
            </a:br>
            <a:r>
              <a:rPr lang="en-US" sz="3600" dirty="0"/>
              <a:t>Employment Services Here</a:t>
            </a:r>
          </a:p>
        </p:txBody>
      </p:sp>
      <p:sp>
        <p:nvSpPr>
          <p:cNvPr id="3" name="Subtitle 2">
            <a:extLst>
              <a:ext uri="{FF2B5EF4-FFF2-40B4-BE49-F238E27FC236}">
                <a16:creationId xmlns:a16="http://schemas.microsoft.com/office/drawing/2014/main" id="{0E025ED5-0003-CC3E-5E16-AEC5FF228120}"/>
              </a:ext>
            </a:extLst>
          </p:cNvPr>
          <p:cNvSpPr>
            <a:spLocks noGrp="1"/>
          </p:cNvSpPr>
          <p:nvPr>
            <p:ph type="subTitle" idx="1"/>
          </p:nvPr>
        </p:nvSpPr>
        <p:spPr>
          <a:xfrm>
            <a:off x="2336800" y="4638675"/>
            <a:ext cx="3505200" cy="733425"/>
          </a:xfrm>
        </p:spPr>
        <p:txBody>
          <a:bodyPr>
            <a:normAutofit/>
          </a:bodyPr>
          <a:lstStyle/>
          <a:p>
            <a:r>
              <a:rPr lang="en-US" dirty="0"/>
              <a:t>Employment 1st Presentation </a:t>
            </a:r>
          </a:p>
          <a:p>
            <a:r>
              <a:rPr lang="en-US" dirty="0"/>
              <a:t>July 31, 2024 </a:t>
            </a:r>
          </a:p>
        </p:txBody>
      </p:sp>
      <p:sp>
        <p:nvSpPr>
          <p:cNvPr id="4" name="Slide Number Placeholder 3">
            <a:extLst>
              <a:ext uri="{FF2B5EF4-FFF2-40B4-BE49-F238E27FC236}">
                <a16:creationId xmlns:a16="http://schemas.microsoft.com/office/drawing/2014/main" id="{6E9BE603-3EBA-90BD-894E-D7411DD25FAF}"/>
              </a:ext>
            </a:extLst>
          </p:cNvPr>
          <p:cNvSpPr>
            <a:spLocks noGrp="1"/>
          </p:cNvSpPr>
          <p:nvPr>
            <p:ph type="sldNum" sz="quarter" idx="4294967295"/>
          </p:nvPr>
        </p:nvSpPr>
        <p:spPr>
          <a:xfrm>
            <a:off x="861060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C643EC-3C8A-4B36-B295-849099DC94D9}" type="slidenum">
              <a:rPr lang="en-US">
                <a:solidFill>
                  <a:prstClr val="black"/>
                </a:solidFill>
                <a:latin typeface="Arial"/>
              </a:rPr>
              <a:pPr/>
              <a:t>21</a:t>
            </a:fld>
            <a:endParaRPr lang="en-US" dirty="0">
              <a:solidFill>
                <a:prstClr val="black"/>
              </a:solidFill>
              <a:latin typeface="Arial"/>
            </a:endParaRPr>
          </a:p>
        </p:txBody>
      </p:sp>
    </p:spTree>
    <p:extLst>
      <p:ext uri="{BB962C8B-B14F-4D97-AF65-F5344CB8AC3E}">
        <p14:creationId xmlns:p14="http://schemas.microsoft.com/office/powerpoint/2010/main" val="1720359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3" name="Title 2"/>
          <p:cNvSpPr>
            <a:spLocks noGrp="1"/>
          </p:cNvSpPr>
          <p:nvPr>
            <p:ph type="title"/>
          </p:nvPr>
        </p:nvSpPr>
        <p:spPr>
          <a:xfrm>
            <a:off x="2039125" y="1153573"/>
            <a:ext cx="2400300" cy="4461163"/>
          </a:xfrm>
        </p:spPr>
        <p:txBody>
          <a:bodyPr>
            <a:normAutofit/>
          </a:bodyPr>
          <a:lstStyle/>
          <a:p>
            <a:r>
              <a:rPr lang="en-US" sz="3700" dirty="0">
                <a:solidFill>
                  <a:srgbClr val="FFFFFF"/>
                </a:solidFill>
              </a:rPr>
              <a:t>Overview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86802" y="2455480"/>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dirty="0">
              <a:solidFill>
                <a:prstClr val="black"/>
              </a:solidFill>
              <a:latin typeface="Arial"/>
            </a:endParaRPr>
          </a:p>
        </p:txBody>
      </p:sp>
      <p:sp>
        <p:nvSpPr>
          <p:cNvPr id="2" name="Content Placeholder 1"/>
          <p:cNvSpPr>
            <a:spLocks noGrp="1"/>
          </p:cNvSpPr>
          <p:nvPr>
            <p:ph idx="1"/>
          </p:nvPr>
        </p:nvSpPr>
        <p:spPr>
          <a:xfrm>
            <a:off x="4859481" y="591345"/>
            <a:ext cx="5179868" cy="5585619"/>
          </a:xfrm>
        </p:spPr>
        <p:txBody>
          <a:bodyPr anchor="ctr">
            <a:normAutofit/>
          </a:bodyPr>
          <a:lstStyle/>
          <a:p>
            <a:pPr marL="571500" indent="-571500">
              <a:buFont typeface="+mj-lt"/>
              <a:buAutoNum type="romanUcPeriod"/>
            </a:pPr>
            <a:r>
              <a:rPr lang="en-US" sz="2600" dirty="0"/>
              <a:t>Employment First – Iowa’s Employment Vision</a:t>
            </a:r>
          </a:p>
          <a:p>
            <a:pPr marL="571500" indent="-571500">
              <a:buFont typeface="+mj-lt"/>
              <a:buAutoNum type="romanUcPeriod"/>
            </a:pPr>
            <a:r>
              <a:rPr lang="en-US" sz="2600" dirty="0"/>
              <a:t>Home and Community Based Services (HCBS ) Funded Employment Services</a:t>
            </a:r>
          </a:p>
          <a:p>
            <a:pPr marL="571500" indent="-571500">
              <a:buFont typeface="+mj-lt"/>
              <a:buAutoNum type="romanUcPeriod"/>
            </a:pPr>
            <a:r>
              <a:rPr lang="en-US" sz="2600" dirty="0"/>
              <a:t>Individual Placement and Support (IPS) SE</a:t>
            </a:r>
          </a:p>
          <a:p>
            <a:pPr marL="571500" indent="-571500">
              <a:buFont typeface="+mj-lt"/>
              <a:buAutoNum type="romanUcPeriod"/>
            </a:pPr>
            <a:r>
              <a:rPr lang="en-US" sz="2600" dirty="0"/>
              <a:t>Resource Sharing HHS and IVRS </a:t>
            </a:r>
          </a:p>
          <a:p>
            <a:pPr marL="571500" indent="-571500">
              <a:buFont typeface="+mj-lt"/>
              <a:buAutoNum type="romanUcPeriod"/>
            </a:pPr>
            <a:r>
              <a:rPr lang="en-US" sz="2600" dirty="0"/>
              <a:t>Employment Performance Measures  </a:t>
            </a:r>
          </a:p>
          <a:p>
            <a:pPr marL="571500" indent="-571500">
              <a:buFont typeface="+mj-lt"/>
              <a:buAutoNum type="romanUcPeriod"/>
            </a:pPr>
            <a:r>
              <a:rPr lang="en-US" sz="2600" dirty="0"/>
              <a:t>Resources </a:t>
            </a:r>
          </a:p>
        </p:txBody>
      </p:sp>
    </p:spTree>
    <p:extLst>
      <p:ext uri="{BB962C8B-B14F-4D97-AF65-F5344CB8AC3E}">
        <p14:creationId xmlns:p14="http://schemas.microsoft.com/office/powerpoint/2010/main" val="2638045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grpSp>
        <p:nvGrpSpPr>
          <p:cNvPr id="16" name="Group 1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84420" y="554152"/>
            <a:ext cx="430632" cy="1075866"/>
            <a:chOff x="613892" y="554152"/>
            <a:chExt cx="574177" cy="1075866"/>
          </a:xfrm>
          <a:solidFill>
            <a:srgbClr val="FFFFFF"/>
          </a:solidFill>
        </p:grpSpPr>
        <p:sp>
          <p:nvSpPr>
            <p:cNvPr id="1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defTabSz="914400"/>
              <a:endParaRPr lang="en-US" dirty="0">
                <a:solidFill>
                  <a:prstClr val="black"/>
                </a:solidFill>
                <a:latin typeface="Arial"/>
              </a:endParaRP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defTabSz="914400"/>
              <a:endParaRPr lang="en-US" dirty="0">
                <a:solidFill>
                  <a:prstClr val="black"/>
                </a:solidFill>
                <a:latin typeface="Arial"/>
              </a:endParaRPr>
            </a:p>
          </p:txBody>
        </p:sp>
        <p:sp>
          <p:nvSpPr>
            <p:cNvPr id="1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defTabSz="914400"/>
              <a:endParaRPr lang="en-US" dirty="0">
                <a:solidFill>
                  <a:prstClr val="black"/>
                </a:solidFill>
                <a:latin typeface="Arial"/>
              </a:endParaRPr>
            </a:p>
          </p:txBody>
        </p:sp>
      </p:grpSp>
      <p:sp>
        <p:nvSpPr>
          <p:cNvPr id="7" name="Content Placeholder 6"/>
          <p:cNvSpPr>
            <a:spLocks noGrp="1"/>
          </p:cNvSpPr>
          <p:nvPr>
            <p:ph idx="1"/>
          </p:nvPr>
        </p:nvSpPr>
        <p:spPr>
          <a:xfrm>
            <a:off x="6246924" y="518401"/>
            <a:ext cx="3578706" cy="5837949"/>
          </a:xfrm>
        </p:spPr>
        <p:txBody>
          <a:bodyPr anchor="ctr">
            <a:normAutofit/>
          </a:bodyPr>
          <a:lstStyle/>
          <a:p>
            <a:pPr marL="0" indent="0">
              <a:buNone/>
              <a:defRPr/>
            </a:pPr>
            <a:r>
              <a:rPr lang="en-US" sz="3200" b="1" dirty="0">
                <a:solidFill>
                  <a:schemeClr val="tx1">
                    <a:alpha val="80000"/>
                  </a:schemeClr>
                </a:solidFill>
              </a:rPr>
              <a:t>“Employment in the general workforce is the first priority and the expected and preferred outcome in the provision of publicly funded services for all working age Iowans with disabilities.”</a:t>
            </a:r>
          </a:p>
        </p:txBody>
      </p:sp>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2415051" y="381935"/>
            <a:ext cx="3006438" cy="5974414"/>
          </a:xfrm>
        </p:spPr>
        <p:txBody>
          <a:bodyPr anchor="ctr">
            <a:normAutofit/>
          </a:bodyPr>
          <a:lstStyle/>
          <a:p>
            <a:r>
              <a:rPr lang="en-US" altLang="en-US" sz="3300" b="1" dirty="0">
                <a:solidFill>
                  <a:srgbClr val="FFFFFF"/>
                </a:solidFill>
              </a:rPr>
              <a:t>Iowa’s Employment Vision</a:t>
            </a:r>
            <a:endParaRPr lang="en-US" sz="3300" dirty="0">
              <a:solidFill>
                <a:srgbClr val="FFFFFF"/>
              </a:solidFill>
            </a:endParaRPr>
          </a:p>
        </p:txBody>
      </p:sp>
    </p:spTree>
    <p:extLst>
      <p:ext uri="{BB962C8B-B14F-4D97-AF65-F5344CB8AC3E}">
        <p14:creationId xmlns:p14="http://schemas.microsoft.com/office/powerpoint/2010/main" val="3584985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blue and green wave&#10;&#10;Description automatically generated">
            <a:extLst>
              <a:ext uri="{FF2B5EF4-FFF2-40B4-BE49-F238E27FC236}">
                <a16:creationId xmlns:a16="http://schemas.microsoft.com/office/drawing/2014/main" id="{2EEB0AD5-5D13-E7CF-B55A-DCE0587A61FE}"/>
              </a:ext>
            </a:extLst>
          </p:cNvPr>
          <p:cNvPicPr>
            <a:picLocks noChangeAspect="1"/>
          </p:cNvPicPr>
          <p:nvPr/>
        </p:nvPicPr>
        <p:blipFill>
          <a:blip r:embed="rId3">
            <a:duotone>
              <a:schemeClr val="bg2">
                <a:shade val="45000"/>
                <a:satMod val="135000"/>
              </a:schemeClr>
              <a:prstClr val="white"/>
            </a:duotone>
          </a:blip>
          <a:srcRect r="11334"/>
          <a:stretch/>
        </p:blipFill>
        <p:spPr>
          <a:xfrm>
            <a:off x="0" y="10"/>
            <a:ext cx="1219200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3" name="Title 2"/>
          <p:cNvSpPr>
            <a:spLocks noGrp="1"/>
          </p:cNvSpPr>
          <p:nvPr>
            <p:ph type="title"/>
          </p:nvPr>
        </p:nvSpPr>
        <p:spPr>
          <a:xfrm>
            <a:off x="2152650" y="365126"/>
            <a:ext cx="7886700" cy="1325563"/>
          </a:xfrm>
        </p:spPr>
        <p:txBody>
          <a:bodyPr>
            <a:normAutofit/>
          </a:bodyPr>
          <a:lstStyle/>
          <a:p>
            <a:r>
              <a:rPr lang="en-US" sz="4100" b="1" dirty="0"/>
              <a:t>Why Focus On Employment?</a:t>
            </a:r>
            <a:br>
              <a:rPr lang="en-US" sz="4100" b="1" dirty="0"/>
            </a:br>
            <a:endParaRPr lang="en-US" sz="4100" b="1" dirty="0"/>
          </a:p>
        </p:txBody>
      </p:sp>
      <p:graphicFrame>
        <p:nvGraphicFramePr>
          <p:cNvPr id="5" name="Content Placeholder 1">
            <a:extLst>
              <a:ext uri="{FF2B5EF4-FFF2-40B4-BE49-F238E27FC236}">
                <a16:creationId xmlns:a16="http://schemas.microsoft.com/office/drawing/2014/main" id="{03834AFC-BB25-B98E-62AF-BC0B6EF3E475}"/>
              </a:ext>
            </a:extLst>
          </p:cNvPr>
          <p:cNvGraphicFramePr>
            <a:graphicFrameLocks noGrp="1"/>
          </p:cNvGraphicFramePr>
          <p:nvPr>
            <p:ph idx="1"/>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5994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6D00B73-068D-C12B-B2A7-403F174513F6}"/>
              </a:ext>
            </a:extLst>
          </p:cNvPr>
          <p:cNvGraphicFramePr/>
          <p:nvPr>
            <p:extLst/>
          </p:nvPr>
        </p:nvGraphicFramePr>
        <p:xfrm>
          <a:off x="1828800" y="304801"/>
          <a:ext cx="81534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1451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609601"/>
            <a:ext cx="8001000" cy="5416868"/>
          </a:xfrm>
          <a:prstGeom prst="rect">
            <a:avLst/>
          </a:prstGeom>
        </p:spPr>
        <p:txBody>
          <a:bodyPr wrap="square">
            <a:spAutoFit/>
          </a:bodyPr>
          <a:lstStyle/>
          <a:p>
            <a:pPr defTabSz="914400"/>
            <a:r>
              <a:rPr lang="en-US" sz="4000" dirty="0">
                <a:solidFill>
                  <a:srgbClr val="0070C0"/>
                </a:solidFill>
                <a:latin typeface="Arial"/>
              </a:rPr>
              <a:t>Supported Employment </a:t>
            </a:r>
          </a:p>
          <a:p>
            <a:pPr defTabSz="914400"/>
            <a:endParaRPr lang="en-US" dirty="0">
              <a:solidFill>
                <a:prstClr val="black"/>
              </a:solidFill>
              <a:latin typeface="Arial"/>
            </a:endParaRPr>
          </a:p>
          <a:p>
            <a:pPr defTabSz="914400"/>
            <a:r>
              <a:rPr lang="en-US" dirty="0">
                <a:solidFill>
                  <a:prstClr val="black"/>
                </a:solidFill>
                <a:latin typeface="Arial"/>
              </a:rPr>
              <a:t>Individual Supported Employment are services provided to, or on behalf of, the member that enable the member to obtain and maintain an individual job in competitive employment, customized employment or self-employment in an integrated work setting in the general workforce. </a:t>
            </a:r>
          </a:p>
          <a:p>
            <a:pPr defTabSz="914400"/>
            <a:endParaRPr lang="en-US" dirty="0">
              <a:solidFill>
                <a:prstClr val="black"/>
              </a:solidFill>
              <a:latin typeface="Arial"/>
            </a:endParaRPr>
          </a:p>
          <a:p>
            <a:pPr defTabSz="914400"/>
            <a:r>
              <a:rPr lang="en-US" dirty="0">
                <a:solidFill>
                  <a:prstClr val="black"/>
                </a:solidFill>
                <a:latin typeface="Arial"/>
              </a:rPr>
              <a:t>Long-term job coaching services are provided to or on behalf of</a:t>
            </a:r>
          </a:p>
          <a:p>
            <a:pPr defTabSz="914400"/>
            <a:r>
              <a:rPr lang="en-US" dirty="0">
                <a:solidFill>
                  <a:prstClr val="black"/>
                </a:solidFill>
                <a:latin typeface="Arial"/>
              </a:rPr>
              <a:t>members who need support because of their disabilities and who</a:t>
            </a:r>
          </a:p>
          <a:p>
            <a:pPr defTabSz="914400"/>
            <a:r>
              <a:rPr lang="en-US" dirty="0">
                <a:solidFill>
                  <a:prstClr val="black"/>
                </a:solidFill>
                <a:latin typeface="Arial"/>
              </a:rPr>
              <a:t>are unlikely to maintain and advance in individual employment</a:t>
            </a:r>
          </a:p>
          <a:p>
            <a:pPr defTabSz="914400"/>
            <a:r>
              <a:rPr lang="en-US" dirty="0">
                <a:solidFill>
                  <a:prstClr val="black"/>
                </a:solidFill>
                <a:latin typeface="Arial"/>
              </a:rPr>
              <a:t>absent the provision of supports. Long-term job coaching services</a:t>
            </a:r>
          </a:p>
          <a:p>
            <a:pPr defTabSz="914400"/>
            <a:r>
              <a:rPr lang="en-US" dirty="0">
                <a:solidFill>
                  <a:prstClr val="black"/>
                </a:solidFill>
                <a:latin typeface="Arial"/>
              </a:rPr>
              <a:t>shall provide individualized and ongoing support contacts at</a:t>
            </a:r>
          </a:p>
          <a:p>
            <a:pPr defTabSz="914400"/>
            <a:r>
              <a:rPr lang="en-US" dirty="0">
                <a:solidFill>
                  <a:prstClr val="black"/>
                </a:solidFill>
                <a:latin typeface="Arial"/>
              </a:rPr>
              <a:t>intervals necessary to promote successful job retention and</a:t>
            </a:r>
          </a:p>
          <a:p>
            <a:pPr defTabSz="914400"/>
            <a:r>
              <a:rPr lang="en-US" dirty="0">
                <a:solidFill>
                  <a:prstClr val="black"/>
                </a:solidFill>
                <a:latin typeface="Arial"/>
              </a:rPr>
              <a:t>Advancement</a:t>
            </a:r>
          </a:p>
          <a:p>
            <a:pPr defTabSz="914400"/>
            <a:endParaRPr lang="en-US" dirty="0">
              <a:solidFill>
                <a:prstClr val="black"/>
              </a:solidFill>
              <a:latin typeface="Arial"/>
            </a:endParaRPr>
          </a:p>
          <a:p>
            <a:pPr defTabSz="914400"/>
            <a:r>
              <a:rPr lang="en-US" dirty="0">
                <a:solidFill>
                  <a:prstClr val="black"/>
                </a:solidFill>
                <a:latin typeface="Arial"/>
              </a:rPr>
              <a:t>Small-group supported employment services are training and support</a:t>
            </a:r>
          </a:p>
          <a:p>
            <a:pPr defTabSz="914400"/>
            <a:r>
              <a:rPr lang="en-US" dirty="0">
                <a:solidFill>
                  <a:prstClr val="black"/>
                </a:solidFill>
                <a:latin typeface="Arial"/>
              </a:rPr>
              <a:t>activities provided in regular business or industry settings for groups of</a:t>
            </a:r>
          </a:p>
          <a:p>
            <a:pPr defTabSz="914400"/>
            <a:r>
              <a:rPr lang="en-US" dirty="0">
                <a:solidFill>
                  <a:prstClr val="black"/>
                </a:solidFill>
                <a:latin typeface="Arial"/>
              </a:rPr>
              <a:t>two to eight workers with disabilities</a:t>
            </a:r>
          </a:p>
        </p:txBody>
      </p:sp>
    </p:spTree>
    <p:extLst>
      <p:ext uri="{BB962C8B-B14F-4D97-AF65-F5344CB8AC3E}">
        <p14:creationId xmlns:p14="http://schemas.microsoft.com/office/powerpoint/2010/main" val="114212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380999"/>
            <a:ext cx="8610600" cy="762000"/>
          </a:xfrm>
        </p:spPr>
        <p:txBody>
          <a:bodyPr/>
          <a:lstStyle/>
          <a:p>
            <a:pPr algn="l"/>
            <a:r>
              <a:rPr lang="en-US" sz="3600" dirty="0">
                <a:solidFill>
                  <a:schemeClr val="accent1">
                    <a:lumMod val="60000"/>
                    <a:lumOff val="40000"/>
                  </a:schemeClr>
                </a:solidFill>
                <a:latin typeface="+mn-lt"/>
              </a:rPr>
              <a:t>SE: Individual Supported Employment</a:t>
            </a:r>
          </a:p>
        </p:txBody>
      </p:sp>
      <p:sp>
        <p:nvSpPr>
          <p:cNvPr id="3" name="Content Placeholder 2"/>
          <p:cNvSpPr>
            <a:spLocks noGrp="1"/>
          </p:cNvSpPr>
          <p:nvPr>
            <p:ph idx="1"/>
          </p:nvPr>
        </p:nvSpPr>
        <p:spPr>
          <a:xfrm>
            <a:off x="2133600" y="1143001"/>
            <a:ext cx="8229600" cy="4953000"/>
          </a:xfrm>
        </p:spPr>
        <p:txBody>
          <a:bodyPr/>
          <a:lstStyle/>
          <a:p>
            <a:pPr>
              <a:buFont typeface="Wingdings" panose="05000000000000000000" pitchFamily="2" charset="2"/>
              <a:buChar char="Ø"/>
            </a:pPr>
            <a:r>
              <a:rPr lang="en-US" sz="2400" dirty="0"/>
              <a:t>Provided to, or on behalf of, the member that enable the member to obtain and maintain an individual job in competitive employment, customized employment or self-employment in an integrated work setting in the general workforce. </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Services are provided to members who need support because of their disabilities.</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Occurs in the member’s community in integrated work settings </a:t>
            </a:r>
          </a:p>
        </p:txBody>
      </p:sp>
    </p:spTree>
    <p:extLst>
      <p:ext uri="{BB962C8B-B14F-4D97-AF65-F5344CB8AC3E}">
        <p14:creationId xmlns:p14="http://schemas.microsoft.com/office/powerpoint/2010/main" val="1834013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610600" cy="762000"/>
          </a:xfrm>
        </p:spPr>
        <p:txBody>
          <a:bodyPr>
            <a:normAutofit/>
          </a:bodyPr>
          <a:lstStyle/>
          <a:p>
            <a:pPr algn="l"/>
            <a:r>
              <a:rPr lang="en-US" sz="3200" dirty="0">
                <a:solidFill>
                  <a:schemeClr val="accent1">
                    <a:lumMod val="60000"/>
                    <a:lumOff val="40000"/>
                  </a:schemeClr>
                </a:solidFill>
                <a:latin typeface="+mn-lt"/>
              </a:rPr>
              <a:t>SE: Individual Supported Employment</a:t>
            </a:r>
          </a:p>
        </p:txBody>
      </p:sp>
      <p:sp>
        <p:nvSpPr>
          <p:cNvPr id="3" name="Content Placeholder 2"/>
          <p:cNvSpPr>
            <a:spLocks noGrp="1"/>
          </p:cNvSpPr>
          <p:nvPr>
            <p:ph idx="1"/>
          </p:nvPr>
        </p:nvSpPr>
        <p:spPr>
          <a:xfrm>
            <a:off x="2133600" y="1143001"/>
            <a:ext cx="8229600" cy="4953000"/>
          </a:xfrm>
        </p:spPr>
        <p:txBody>
          <a:bodyPr/>
          <a:lstStyle/>
          <a:p>
            <a:pPr>
              <a:buFont typeface="Wingdings" panose="05000000000000000000" pitchFamily="2" charset="2"/>
              <a:buChar char="Ø"/>
            </a:pPr>
            <a:r>
              <a:rPr lang="en-US" sz="2400" dirty="0"/>
              <a:t>Individual employment strategies include, but are not limited to:</a:t>
            </a:r>
          </a:p>
          <a:p>
            <a:pPr lvl="1">
              <a:buFont typeface="Wingdings" panose="05000000000000000000" pitchFamily="2" charset="2"/>
              <a:buChar char="Ø"/>
            </a:pPr>
            <a:r>
              <a:rPr lang="en-US" dirty="0"/>
              <a:t>Customized employment,</a:t>
            </a:r>
          </a:p>
          <a:p>
            <a:pPr lvl="1">
              <a:buFont typeface="Wingdings" panose="05000000000000000000" pitchFamily="2" charset="2"/>
              <a:buChar char="Ø"/>
            </a:pPr>
            <a:r>
              <a:rPr lang="en-US" dirty="0"/>
              <a:t>Individual placement and support, and</a:t>
            </a:r>
          </a:p>
          <a:p>
            <a:pPr lvl="1">
              <a:buFont typeface="Wingdings" panose="05000000000000000000" pitchFamily="2" charset="2"/>
              <a:buChar char="Ø"/>
            </a:pPr>
            <a:r>
              <a:rPr lang="en-US" dirty="0"/>
              <a:t>Supported self-employment.</a:t>
            </a:r>
          </a:p>
        </p:txBody>
      </p:sp>
    </p:spTree>
    <p:extLst>
      <p:ext uri="{BB962C8B-B14F-4D97-AF65-F5344CB8AC3E}">
        <p14:creationId xmlns:p14="http://schemas.microsoft.com/office/powerpoint/2010/main" val="4116939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617" y="533401"/>
            <a:ext cx="7961152" cy="1692771"/>
          </a:xfrm>
          <a:prstGeom prst="rect">
            <a:avLst/>
          </a:prstGeom>
        </p:spPr>
        <p:txBody>
          <a:bodyPr wrap="square">
            <a:spAutoFit/>
          </a:bodyPr>
          <a:lstStyle/>
          <a:p>
            <a:pPr defTabSz="914400"/>
            <a:r>
              <a:rPr lang="en-US" sz="3200" dirty="0">
                <a:solidFill>
                  <a:srgbClr val="0070C0"/>
                </a:solidFill>
                <a:latin typeface="Work Sans"/>
              </a:rPr>
              <a:t>SE: Individual Supported Employment</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endParaRPr lang="en-US" sz="4000" dirty="0">
              <a:solidFill>
                <a:srgbClr val="0070C0"/>
              </a:solidFill>
              <a:latin typeface="Arial"/>
            </a:endParaRPr>
          </a:p>
        </p:txBody>
      </p:sp>
      <p:graphicFrame>
        <p:nvGraphicFramePr>
          <p:cNvPr id="3" name="Table 3">
            <a:extLst>
              <a:ext uri="{FF2B5EF4-FFF2-40B4-BE49-F238E27FC236}">
                <a16:creationId xmlns:a16="http://schemas.microsoft.com/office/drawing/2014/main" id="{7415A72A-52C3-FD13-2B02-7EA943D7696D}"/>
              </a:ext>
            </a:extLst>
          </p:cNvPr>
          <p:cNvGraphicFramePr>
            <a:graphicFrameLocks noGrp="1"/>
          </p:cNvGraphicFramePr>
          <p:nvPr>
            <p:extLst/>
          </p:nvPr>
        </p:nvGraphicFramePr>
        <p:xfrm>
          <a:off x="1968617" y="1065402"/>
          <a:ext cx="8112154" cy="5129868"/>
        </p:xfrm>
        <a:graphic>
          <a:graphicData uri="http://schemas.openxmlformats.org/drawingml/2006/table">
            <a:tbl>
              <a:tblPr firstRow="1" bandRow="1">
                <a:tableStyleId>{5940675A-B579-460E-94D1-54222C63F5DA}</a:tableStyleId>
              </a:tblPr>
              <a:tblGrid>
                <a:gridCol w="2919368">
                  <a:extLst>
                    <a:ext uri="{9D8B030D-6E8A-4147-A177-3AD203B41FA5}">
                      <a16:colId xmlns:a16="http://schemas.microsoft.com/office/drawing/2014/main" val="406897711"/>
                    </a:ext>
                  </a:extLst>
                </a:gridCol>
                <a:gridCol w="5192786">
                  <a:extLst>
                    <a:ext uri="{9D8B030D-6E8A-4147-A177-3AD203B41FA5}">
                      <a16:colId xmlns:a16="http://schemas.microsoft.com/office/drawing/2014/main" val="962906764"/>
                    </a:ext>
                  </a:extLst>
                </a:gridCol>
              </a:tblGrid>
              <a:tr h="2415213">
                <a:tc>
                  <a:txBody>
                    <a:bodyPr/>
                    <a:lstStyle/>
                    <a:p>
                      <a:r>
                        <a:rPr lang="en-US" sz="1400" dirty="0"/>
                        <a:t>Outcome</a:t>
                      </a:r>
                    </a:p>
                  </a:txBody>
                  <a:tcPr/>
                </a:tc>
                <a:tc>
                  <a:txBody>
                    <a:bodyPr/>
                    <a:lstStyle/>
                    <a:p>
                      <a:r>
                        <a:rPr lang="en-US" sz="1400" dirty="0"/>
                        <a:t>The expected outcome of this service is sustained employment, or self-employment, paid at or above the minimum wage or the customary wage and level of benefits paid by an employer, in an integrated setting in the general workforce, in a job that meets personal and career goals.  Successful transition to long-term job coaching, if needed, is also an expected outcome of this service.  An expected outcome of supported self-employment is that the member earns income that is equal to or exceeds the average income for the chosen business within a reasonable period of time.</a:t>
                      </a:r>
                    </a:p>
                  </a:txBody>
                  <a:tcPr/>
                </a:tc>
                <a:extLst>
                  <a:ext uri="{0D108BD9-81ED-4DB2-BD59-A6C34878D82A}">
                    <a16:rowId xmlns:a16="http://schemas.microsoft.com/office/drawing/2014/main" val="2064804078"/>
                  </a:ext>
                </a:extLst>
              </a:tr>
              <a:tr h="358174">
                <a:tc>
                  <a:txBody>
                    <a:bodyPr/>
                    <a:lstStyle/>
                    <a:p>
                      <a:pPr lvl="0" algn="l"/>
                      <a:r>
                        <a:rPr lang="en-US" sz="1400" dirty="0"/>
                        <a:t>Unit of Service / Procedure Codes </a:t>
                      </a:r>
                    </a:p>
                  </a:txBody>
                  <a:tcPr/>
                </a:tc>
                <a:tc>
                  <a:txBody>
                    <a:bodyPr/>
                    <a:lstStyle/>
                    <a:p>
                      <a:r>
                        <a:rPr lang="en-US" sz="1400" dirty="0"/>
                        <a:t>One Hour  T2018 UC</a:t>
                      </a:r>
                    </a:p>
                  </a:txBody>
                  <a:tcPr/>
                </a:tc>
                <a:extLst>
                  <a:ext uri="{0D108BD9-81ED-4DB2-BD59-A6C34878D82A}">
                    <a16:rowId xmlns:a16="http://schemas.microsoft.com/office/drawing/2014/main" val="2063059450"/>
                  </a:ext>
                </a:extLst>
              </a:tr>
              <a:tr h="984881">
                <a:tc>
                  <a:txBody>
                    <a:bodyPr/>
                    <a:lstStyle/>
                    <a:p>
                      <a:r>
                        <a:rPr lang="en-US" sz="1400" dirty="0"/>
                        <a:t>Reimbursement Methodology</a:t>
                      </a:r>
                    </a:p>
                  </a:txBody>
                  <a:tcPr/>
                </a:tc>
                <a:tc>
                  <a:txBody>
                    <a:bodyPr/>
                    <a:lstStyle/>
                    <a:p>
                      <a:r>
                        <a:rPr lang="en-US" sz="1400" dirty="0"/>
                        <a:t>Fee Schedule</a:t>
                      </a:r>
                    </a:p>
                    <a:p>
                      <a:r>
                        <a:rPr lang="en-US" sz="1400" dirty="0">
                          <a:hlinkClick r:id="rId2"/>
                        </a:rPr>
                        <a:t>https://hhs.iowa.gov/media/13836/download?inline</a:t>
                      </a:r>
                      <a:endParaRPr lang="en-US" sz="1400" dirty="0"/>
                    </a:p>
                  </a:txBody>
                  <a:tcPr/>
                </a:tc>
                <a:extLst>
                  <a:ext uri="{0D108BD9-81ED-4DB2-BD59-A6C34878D82A}">
                    <a16:rowId xmlns:a16="http://schemas.microsoft.com/office/drawing/2014/main" val="2451016261"/>
                  </a:ext>
                </a:extLst>
              </a:tr>
              <a:tr h="555202">
                <a:tc>
                  <a:txBody>
                    <a:bodyPr/>
                    <a:lstStyle/>
                    <a:p>
                      <a:r>
                        <a:rPr lang="en-US" sz="1400" dirty="0"/>
                        <a:t>Limitation</a:t>
                      </a:r>
                    </a:p>
                  </a:txBody>
                  <a:tcPr/>
                </a:tc>
                <a:tc>
                  <a:txBody>
                    <a:bodyPr/>
                    <a:lstStyle/>
                    <a:p>
                      <a:r>
                        <a:rPr lang="en-US" sz="1400" dirty="0"/>
                        <a:t>Individual supported employment is limited to 60 units per calendar year.  The member may be initially authorized for 40 units and an extended authorization for an additional 20 units as needed by the member.  Total monthly cost of all supported employment services may not exceed $3,167.89 per month.</a:t>
                      </a:r>
                    </a:p>
                    <a:p>
                      <a:endParaRPr lang="en-US" sz="1400" dirty="0"/>
                    </a:p>
                  </a:txBody>
                  <a:tcPr/>
                </a:tc>
                <a:extLst>
                  <a:ext uri="{0D108BD9-81ED-4DB2-BD59-A6C34878D82A}">
                    <a16:rowId xmlns:a16="http://schemas.microsoft.com/office/drawing/2014/main" val="4138136209"/>
                  </a:ext>
                </a:extLst>
              </a:tr>
            </a:tbl>
          </a:graphicData>
        </a:graphic>
      </p:graphicFrame>
    </p:spTree>
    <p:extLst>
      <p:ext uri="{BB962C8B-B14F-4D97-AF65-F5344CB8AC3E}">
        <p14:creationId xmlns:p14="http://schemas.microsoft.com/office/powerpoint/2010/main" val="1406590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2E3F5"/>
        </a:solidFill>
        <a:effectLst/>
      </p:bgPr>
    </p:bg>
    <p:spTree>
      <p:nvGrpSpPr>
        <p:cNvPr id="1" name=""/>
        <p:cNvGrpSpPr/>
        <p:nvPr/>
      </p:nvGrpSpPr>
      <p:grpSpPr>
        <a:xfrm>
          <a:off x="0" y="0"/>
          <a:ext cx="0" cy="0"/>
          <a:chOff x="0" y="0"/>
          <a:chExt cx="0" cy="0"/>
        </a:xfrm>
      </p:grpSpPr>
      <p:grpSp>
        <p:nvGrpSpPr>
          <p:cNvPr id="2" name="Group 2"/>
          <p:cNvGrpSpPr/>
          <p:nvPr/>
        </p:nvGrpSpPr>
        <p:grpSpPr>
          <a:xfrm>
            <a:off x="0" y="6389511"/>
            <a:ext cx="12192000" cy="468489"/>
            <a:chOff x="0" y="0"/>
            <a:chExt cx="24384000" cy="936978"/>
          </a:xfrm>
        </p:grpSpPr>
        <p:sp>
          <p:nvSpPr>
            <p:cNvPr id="3" name="Freeform 3"/>
            <p:cNvSpPr/>
            <p:nvPr/>
          </p:nvSpPr>
          <p:spPr>
            <a:xfrm>
              <a:off x="0" y="0"/>
              <a:ext cx="24384000" cy="937006"/>
            </a:xfrm>
            <a:custGeom>
              <a:avLst/>
              <a:gdLst/>
              <a:ahLst/>
              <a:cxnLst/>
              <a:rect l="l" t="t" r="r" b="b"/>
              <a:pathLst>
                <a:path w="24384000" h="937006">
                  <a:moveTo>
                    <a:pt x="0" y="0"/>
                  </a:moveTo>
                  <a:lnTo>
                    <a:pt x="24384000" y="0"/>
                  </a:lnTo>
                  <a:lnTo>
                    <a:pt x="24384000" y="937006"/>
                  </a:lnTo>
                  <a:lnTo>
                    <a:pt x="0" y="937006"/>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4" name="AutoShape 4"/>
          <p:cNvSpPr/>
          <p:nvPr/>
        </p:nvSpPr>
        <p:spPr>
          <a:xfrm>
            <a:off x="919538" y="1366537"/>
            <a:ext cx="834451" cy="0"/>
          </a:xfrm>
          <a:prstGeom prst="line">
            <a:avLst/>
          </a:prstGeom>
          <a:ln w="476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TextBox 6"/>
          <p:cNvSpPr txBox="1"/>
          <p:nvPr/>
        </p:nvSpPr>
        <p:spPr>
          <a:xfrm>
            <a:off x="932961" y="702242"/>
            <a:ext cx="9456616" cy="551433"/>
          </a:xfrm>
          <a:prstGeom prst="rect">
            <a:avLst/>
          </a:prstGeom>
        </p:spPr>
        <p:txBody>
          <a:bodyPr wrap="square" lIns="0" tIns="0" rIns="0" bIns="0" rtlCol="0" anchor="t">
            <a:spAutoFit/>
          </a:bodyPr>
          <a:lstStyle/>
          <a:p>
            <a:pPr defTabSz="609630">
              <a:lnSpc>
                <a:spcPts val="4320"/>
              </a:lnSpc>
            </a:pPr>
            <a:r>
              <a:rPr lang="en-US" sz="4000" b="1" dirty="0">
                <a:solidFill>
                  <a:srgbClr val="000000"/>
                </a:solidFill>
                <a:latin typeface="Calibri"/>
                <a:ea typeface="League Spartan"/>
                <a:cs typeface="League Spartan"/>
              </a:rPr>
              <a:t>The Updated E1st Guidebook is Here!</a:t>
            </a:r>
          </a:p>
        </p:txBody>
      </p:sp>
      <p:sp>
        <p:nvSpPr>
          <p:cNvPr id="7" name="Freeform 7"/>
          <p:cNvSpPr/>
          <p:nvPr/>
        </p:nvSpPr>
        <p:spPr>
          <a:xfrm>
            <a:off x="499890" y="5943600"/>
            <a:ext cx="1389353" cy="809519"/>
          </a:xfrm>
          <a:custGeom>
            <a:avLst/>
            <a:gdLst/>
            <a:ahLst/>
            <a:cxnLst/>
            <a:rect l="l" t="t" r="r" b="b"/>
            <a:pathLst>
              <a:path w="2084030" h="1214278">
                <a:moveTo>
                  <a:pt x="0" y="0"/>
                </a:moveTo>
                <a:lnTo>
                  <a:pt x="2084029" y="0"/>
                </a:lnTo>
                <a:lnTo>
                  <a:pt x="2084029" y="1214278"/>
                </a:lnTo>
                <a:lnTo>
                  <a:pt x="0" y="121427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8" name="Picture 7" descr="A blue and white sign with black text&#10;&#10;Description automatically generated">
            <a:extLst>
              <a:ext uri="{FF2B5EF4-FFF2-40B4-BE49-F238E27FC236}">
                <a16:creationId xmlns:a16="http://schemas.microsoft.com/office/drawing/2014/main" id="{E510825B-48D2-B56C-CD8A-8ADEB410D9F8}"/>
              </a:ext>
            </a:extLst>
          </p:cNvPr>
          <p:cNvPicPr>
            <a:picLocks noChangeAspect="1"/>
          </p:cNvPicPr>
          <p:nvPr/>
        </p:nvPicPr>
        <p:blipFill>
          <a:blip r:embed="rId3"/>
          <a:stretch>
            <a:fillRect/>
          </a:stretch>
        </p:blipFill>
        <p:spPr>
          <a:xfrm>
            <a:off x="3432909" y="1410676"/>
            <a:ext cx="5492261" cy="43590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8229600" cy="609600"/>
          </a:xfrm>
        </p:spPr>
        <p:txBody>
          <a:bodyPr/>
          <a:lstStyle/>
          <a:p>
            <a:r>
              <a:rPr lang="en-US" sz="3200" dirty="0">
                <a:solidFill>
                  <a:schemeClr val="accent1">
                    <a:lumMod val="60000"/>
                    <a:lumOff val="40000"/>
                  </a:schemeClr>
                </a:solidFill>
                <a:latin typeface="+mn-lt"/>
              </a:rPr>
              <a:t>SE: Long Term Job Coaching </a:t>
            </a:r>
          </a:p>
        </p:txBody>
      </p:sp>
      <p:sp>
        <p:nvSpPr>
          <p:cNvPr id="3" name="Content Placeholder 2"/>
          <p:cNvSpPr>
            <a:spLocks noGrp="1"/>
          </p:cNvSpPr>
          <p:nvPr>
            <p:ph idx="1"/>
          </p:nvPr>
        </p:nvSpPr>
        <p:spPr>
          <a:xfrm>
            <a:off x="2133600" y="990601"/>
            <a:ext cx="8229600" cy="5105400"/>
          </a:xfrm>
        </p:spPr>
        <p:txBody>
          <a:bodyPr>
            <a:normAutofit fontScale="92500" lnSpcReduction="10000"/>
          </a:bodyPr>
          <a:lstStyle/>
          <a:p>
            <a:pPr marL="0" indent="0">
              <a:buNone/>
            </a:pPr>
            <a:endParaRPr lang="en-US" sz="2400" dirty="0"/>
          </a:p>
          <a:p>
            <a:pPr marL="0" indent="0">
              <a:buNone/>
            </a:pPr>
            <a:r>
              <a:rPr lang="en-US" sz="2400" dirty="0"/>
              <a:t>Long-term job coaching services are provided to or on behalf of members who need support because of their disabilities and who are unlikely to maintain and advance in individual employment absent the provision of supports. </a:t>
            </a:r>
          </a:p>
          <a:p>
            <a:pPr marL="0" indent="0">
              <a:buNone/>
            </a:pPr>
            <a:endParaRPr lang="en-US" sz="2400" dirty="0"/>
          </a:p>
          <a:p>
            <a:pPr marL="0" indent="0">
              <a:buNone/>
            </a:pPr>
            <a:r>
              <a:rPr lang="en-US" sz="2400" dirty="0"/>
              <a:t>Long-term job coaching services provide individualized and ongoing support contacts at intervals necessary to promote successful job retention and advancement.</a:t>
            </a:r>
          </a:p>
          <a:p>
            <a:pPr marL="0" indent="0">
              <a:buNone/>
            </a:pPr>
            <a:endParaRPr lang="en-US" sz="2400" dirty="0"/>
          </a:p>
          <a:p>
            <a:pPr marL="0" indent="0">
              <a:buNone/>
            </a:pPr>
            <a:r>
              <a:rPr lang="en-US" sz="2400" dirty="0"/>
              <a:t>Long-term job coaching services are based on the identified needs of the member as documented in the member’s comprehensive service plan.  The member is authorized for a monthly tier of service based on the number of hours of direct support and activities on behalf of the member that the member requires each month to maintain their employment. </a:t>
            </a:r>
          </a:p>
        </p:txBody>
      </p:sp>
    </p:spTree>
    <p:extLst>
      <p:ext uri="{BB962C8B-B14F-4D97-AF65-F5344CB8AC3E}">
        <p14:creationId xmlns:p14="http://schemas.microsoft.com/office/powerpoint/2010/main" val="851967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617" y="533401"/>
            <a:ext cx="7961152" cy="1692771"/>
          </a:xfrm>
          <a:prstGeom prst="rect">
            <a:avLst/>
          </a:prstGeom>
        </p:spPr>
        <p:txBody>
          <a:bodyPr wrap="square">
            <a:spAutoFit/>
          </a:bodyPr>
          <a:lstStyle/>
          <a:p>
            <a:pPr defTabSz="914400"/>
            <a:r>
              <a:rPr lang="en-US" sz="3200" dirty="0">
                <a:solidFill>
                  <a:srgbClr val="0070C0"/>
                </a:solidFill>
                <a:latin typeface="Work Sans"/>
              </a:rPr>
              <a:t>SE:  Long Term Job Coaching</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endParaRPr lang="en-US" sz="4000" dirty="0">
              <a:solidFill>
                <a:srgbClr val="0070C0"/>
              </a:solidFill>
              <a:latin typeface="Arial"/>
            </a:endParaRPr>
          </a:p>
        </p:txBody>
      </p:sp>
      <p:graphicFrame>
        <p:nvGraphicFramePr>
          <p:cNvPr id="3" name="Table 3">
            <a:extLst>
              <a:ext uri="{FF2B5EF4-FFF2-40B4-BE49-F238E27FC236}">
                <a16:creationId xmlns:a16="http://schemas.microsoft.com/office/drawing/2014/main" id="{7415A72A-52C3-FD13-2B02-7EA943D7696D}"/>
              </a:ext>
            </a:extLst>
          </p:cNvPr>
          <p:cNvGraphicFramePr>
            <a:graphicFrameLocks noGrp="1"/>
          </p:cNvGraphicFramePr>
          <p:nvPr>
            <p:extLst/>
          </p:nvPr>
        </p:nvGraphicFramePr>
        <p:xfrm>
          <a:off x="1968617" y="1065402"/>
          <a:ext cx="8112154" cy="5479292"/>
        </p:xfrm>
        <a:graphic>
          <a:graphicData uri="http://schemas.openxmlformats.org/drawingml/2006/table">
            <a:tbl>
              <a:tblPr firstRow="1" bandRow="1">
                <a:tableStyleId>{5940675A-B579-460E-94D1-54222C63F5DA}</a:tableStyleId>
              </a:tblPr>
              <a:tblGrid>
                <a:gridCol w="2919368">
                  <a:extLst>
                    <a:ext uri="{9D8B030D-6E8A-4147-A177-3AD203B41FA5}">
                      <a16:colId xmlns:a16="http://schemas.microsoft.com/office/drawing/2014/main" val="406897711"/>
                    </a:ext>
                  </a:extLst>
                </a:gridCol>
                <a:gridCol w="5192786">
                  <a:extLst>
                    <a:ext uri="{9D8B030D-6E8A-4147-A177-3AD203B41FA5}">
                      <a16:colId xmlns:a16="http://schemas.microsoft.com/office/drawing/2014/main" val="962906764"/>
                    </a:ext>
                  </a:extLst>
                </a:gridCol>
              </a:tblGrid>
              <a:tr h="1585519">
                <a:tc>
                  <a:txBody>
                    <a:bodyPr/>
                    <a:lstStyle/>
                    <a:p>
                      <a:r>
                        <a:rPr lang="en-US" sz="1400" dirty="0"/>
                        <a:t>Outcome</a:t>
                      </a:r>
                    </a:p>
                  </a:txBody>
                  <a:tcPr/>
                </a:tc>
                <a:tc>
                  <a:txBody>
                    <a:bodyPr/>
                    <a:lstStyle/>
                    <a:p>
                      <a:r>
                        <a:rPr lang="en-US" sz="1400" dirty="0"/>
                        <a:t>The expected outcome of this service is sustained employment paid at or above the minimum wage in an integrated setting in the general workforce, in a job that meets the member’s personal and career goals. </a:t>
                      </a:r>
                    </a:p>
                    <a:p>
                      <a:r>
                        <a:rPr lang="en-US" sz="1400" dirty="0"/>
                        <a:t>An expected outcome of supported self-employment is that the member earns income that is equal to or exceeds the average income for the chosen business within a reasonable period of time</a:t>
                      </a:r>
                    </a:p>
                  </a:txBody>
                  <a:tcPr/>
                </a:tc>
                <a:extLst>
                  <a:ext uri="{0D108BD9-81ED-4DB2-BD59-A6C34878D82A}">
                    <a16:rowId xmlns:a16="http://schemas.microsoft.com/office/drawing/2014/main" val="2064804078"/>
                  </a:ext>
                </a:extLst>
              </a:tr>
              <a:tr h="358174">
                <a:tc>
                  <a:txBody>
                    <a:bodyPr/>
                    <a:lstStyle/>
                    <a:p>
                      <a:pPr lvl="0" algn="l"/>
                      <a:r>
                        <a:rPr lang="en-US" sz="1400" dirty="0"/>
                        <a:t>Unit of Service / Procedure Codes </a:t>
                      </a:r>
                    </a:p>
                  </a:txBody>
                  <a:tcPr/>
                </a:tc>
                <a:tc>
                  <a:txBody>
                    <a:bodyPr/>
                    <a:lstStyle/>
                    <a:p>
                      <a:r>
                        <a:rPr lang="en-US" sz="1400" dirty="0"/>
                        <a:t>SE Long Term Job Coaching </a:t>
                      </a:r>
                    </a:p>
                    <a:p>
                      <a:r>
                        <a:rPr lang="en-US" sz="1400" dirty="0"/>
                        <a:t>Tier 1 = 1 contact/month               H2025 U4</a:t>
                      </a:r>
                    </a:p>
                    <a:p>
                      <a:r>
                        <a:rPr lang="en-US" sz="1400" dirty="0"/>
                        <a:t>Tier 2 = 2-8 hours/month               H2025 U3</a:t>
                      </a:r>
                    </a:p>
                    <a:p>
                      <a:r>
                        <a:rPr lang="en-US" sz="1400" dirty="0"/>
                        <a:t>Tier 3 = 9-16 hours/month             H2025 U5</a:t>
                      </a:r>
                    </a:p>
                    <a:p>
                      <a:r>
                        <a:rPr lang="en-US" sz="1400" dirty="0"/>
                        <a:t>Tier 4 = 17-25 hours/month           H2025 U7 </a:t>
                      </a:r>
                    </a:p>
                    <a:p>
                      <a:r>
                        <a:rPr lang="en-US" sz="1400" dirty="0"/>
                        <a:t>Tier 5 = 26 or more hours/month   H2025 UC</a:t>
                      </a:r>
                    </a:p>
                  </a:txBody>
                  <a:tcPr/>
                </a:tc>
                <a:extLst>
                  <a:ext uri="{0D108BD9-81ED-4DB2-BD59-A6C34878D82A}">
                    <a16:rowId xmlns:a16="http://schemas.microsoft.com/office/drawing/2014/main" val="2063059450"/>
                  </a:ext>
                </a:extLst>
              </a:tr>
              <a:tr h="1151132">
                <a:tc>
                  <a:txBody>
                    <a:bodyPr/>
                    <a:lstStyle/>
                    <a:p>
                      <a:r>
                        <a:rPr lang="en-US" sz="1400" dirty="0"/>
                        <a:t>Reimbursement Methodology</a:t>
                      </a:r>
                    </a:p>
                  </a:txBody>
                  <a:tcPr/>
                </a:tc>
                <a:tc>
                  <a:txBody>
                    <a:bodyPr/>
                    <a:lstStyle/>
                    <a:p>
                      <a:r>
                        <a:rPr lang="en-US" sz="1400" dirty="0"/>
                        <a:t>Fee Schedule</a:t>
                      </a:r>
                    </a:p>
                    <a:p>
                      <a:r>
                        <a:rPr lang="en-US" sz="1400" dirty="0">
                          <a:hlinkClick r:id="rId2"/>
                        </a:rPr>
                        <a:t>https://hhs.iowa.gov/media/13836/download?inline</a:t>
                      </a:r>
                      <a:endParaRPr lang="en-US" sz="1400" dirty="0"/>
                    </a:p>
                    <a:p>
                      <a:endParaRPr lang="en-US" sz="1400" dirty="0"/>
                    </a:p>
                  </a:txBody>
                  <a:tcPr/>
                </a:tc>
                <a:extLst>
                  <a:ext uri="{0D108BD9-81ED-4DB2-BD59-A6C34878D82A}">
                    <a16:rowId xmlns:a16="http://schemas.microsoft.com/office/drawing/2014/main" val="2451016261"/>
                  </a:ext>
                </a:extLst>
              </a:tr>
              <a:tr h="555202">
                <a:tc>
                  <a:txBody>
                    <a:bodyPr/>
                    <a:lstStyle/>
                    <a:p>
                      <a:r>
                        <a:rPr lang="en-US" sz="1400" dirty="0"/>
                        <a:t>Limitation</a:t>
                      </a:r>
                    </a:p>
                  </a:txBody>
                  <a:tcPr/>
                </a:tc>
                <a:tc>
                  <a:txBody>
                    <a:bodyPr/>
                    <a:lstStyle/>
                    <a:p>
                      <a:r>
                        <a:rPr lang="en-US" sz="1400" dirty="0"/>
                        <a:t>Long-term job coaching is limited to 40 hours per week and must be reauthorized every 90 days. Total monthly cost of all supported employment services may not exceed $3,167.89 per month.</a:t>
                      </a:r>
                    </a:p>
                    <a:p>
                      <a:endParaRPr lang="en-US" sz="1400" dirty="0"/>
                    </a:p>
                  </a:txBody>
                  <a:tcPr/>
                </a:tc>
                <a:extLst>
                  <a:ext uri="{0D108BD9-81ED-4DB2-BD59-A6C34878D82A}">
                    <a16:rowId xmlns:a16="http://schemas.microsoft.com/office/drawing/2014/main" val="4138136209"/>
                  </a:ext>
                </a:extLst>
              </a:tr>
            </a:tbl>
          </a:graphicData>
        </a:graphic>
      </p:graphicFrame>
    </p:spTree>
    <p:extLst>
      <p:ext uri="{BB962C8B-B14F-4D97-AF65-F5344CB8AC3E}">
        <p14:creationId xmlns:p14="http://schemas.microsoft.com/office/powerpoint/2010/main" val="1341558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8534400" cy="609600"/>
          </a:xfrm>
        </p:spPr>
        <p:txBody>
          <a:bodyPr/>
          <a:lstStyle/>
          <a:p>
            <a:pPr algn="l"/>
            <a:r>
              <a:rPr lang="en-US" sz="3200" dirty="0">
                <a:solidFill>
                  <a:schemeClr val="accent1">
                    <a:lumMod val="60000"/>
                    <a:lumOff val="40000"/>
                  </a:schemeClr>
                </a:solidFill>
                <a:latin typeface="+mn-lt"/>
              </a:rPr>
              <a:t>SE: Small Group Supported Employment</a:t>
            </a:r>
          </a:p>
        </p:txBody>
      </p:sp>
      <p:sp>
        <p:nvSpPr>
          <p:cNvPr id="3" name="Content Placeholder 2"/>
          <p:cNvSpPr>
            <a:spLocks noGrp="1"/>
          </p:cNvSpPr>
          <p:nvPr>
            <p:ph idx="1"/>
          </p:nvPr>
        </p:nvSpPr>
        <p:spPr>
          <a:xfrm>
            <a:off x="2133600" y="1143001"/>
            <a:ext cx="8229600" cy="5562599"/>
          </a:xfrm>
        </p:spPr>
        <p:txBody>
          <a:bodyPr/>
          <a:lstStyle/>
          <a:p>
            <a:pPr marL="0" indent="0">
              <a:buNone/>
            </a:pPr>
            <a:r>
              <a:rPr lang="en-US" sz="2400" dirty="0"/>
              <a:t>Small-group supported employment services are training and support activities provided in regular business or industry settings for groups of two to eight workers with disabilities.</a:t>
            </a:r>
          </a:p>
          <a:p>
            <a:pPr marL="0" indent="0">
              <a:buNone/>
            </a:pPr>
            <a:endParaRPr lang="en-US" sz="2400" dirty="0"/>
          </a:p>
          <a:p>
            <a:pPr marL="0" indent="0">
              <a:buNone/>
            </a:pPr>
            <a:r>
              <a:rPr lang="en-US" sz="2400" dirty="0"/>
              <a:t>Small-group supported employment services are expected to enable the member to make reasonable and continued progress toward individual employment.</a:t>
            </a:r>
          </a:p>
          <a:p>
            <a:pPr marL="0" indent="0">
              <a:buNone/>
            </a:pPr>
            <a:endParaRPr lang="en-US" sz="2400" dirty="0"/>
          </a:p>
          <a:p>
            <a:pPr marL="0" indent="0">
              <a:buNone/>
            </a:pPr>
            <a:r>
              <a:rPr lang="en-US" sz="2400" dirty="0"/>
              <a:t>Participation in small-group supported employment services is not a prerequisite for individual supported employment services. </a:t>
            </a:r>
          </a:p>
        </p:txBody>
      </p:sp>
    </p:spTree>
    <p:extLst>
      <p:ext uri="{BB962C8B-B14F-4D97-AF65-F5344CB8AC3E}">
        <p14:creationId xmlns:p14="http://schemas.microsoft.com/office/powerpoint/2010/main" val="4213708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617" y="533401"/>
            <a:ext cx="7961152" cy="1692771"/>
          </a:xfrm>
          <a:prstGeom prst="rect">
            <a:avLst/>
          </a:prstGeom>
        </p:spPr>
        <p:txBody>
          <a:bodyPr wrap="square">
            <a:spAutoFit/>
          </a:bodyPr>
          <a:lstStyle/>
          <a:p>
            <a:pPr defTabSz="914400"/>
            <a:r>
              <a:rPr lang="en-US" sz="3200" dirty="0">
                <a:solidFill>
                  <a:srgbClr val="0070C0"/>
                </a:solidFill>
                <a:latin typeface="Work Sans"/>
              </a:rPr>
              <a:t>SE:  Small-Group SE</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endParaRPr lang="en-US" sz="4000" dirty="0">
              <a:solidFill>
                <a:srgbClr val="0070C0"/>
              </a:solidFill>
              <a:latin typeface="Arial"/>
            </a:endParaRPr>
          </a:p>
        </p:txBody>
      </p:sp>
      <p:graphicFrame>
        <p:nvGraphicFramePr>
          <p:cNvPr id="3" name="Table 3">
            <a:extLst>
              <a:ext uri="{FF2B5EF4-FFF2-40B4-BE49-F238E27FC236}">
                <a16:creationId xmlns:a16="http://schemas.microsoft.com/office/drawing/2014/main" id="{7415A72A-52C3-FD13-2B02-7EA943D7696D}"/>
              </a:ext>
            </a:extLst>
          </p:cNvPr>
          <p:cNvGraphicFramePr>
            <a:graphicFrameLocks noGrp="1"/>
          </p:cNvGraphicFramePr>
          <p:nvPr>
            <p:extLst/>
          </p:nvPr>
        </p:nvGraphicFramePr>
        <p:xfrm>
          <a:off x="1968617" y="1065402"/>
          <a:ext cx="8112154" cy="4884070"/>
        </p:xfrm>
        <a:graphic>
          <a:graphicData uri="http://schemas.openxmlformats.org/drawingml/2006/table">
            <a:tbl>
              <a:tblPr firstRow="1" bandRow="1">
                <a:tableStyleId>{5940675A-B579-460E-94D1-54222C63F5DA}</a:tableStyleId>
              </a:tblPr>
              <a:tblGrid>
                <a:gridCol w="2919368">
                  <a:extLst>
                    <a:ext uri="{9D8B030D-6E8A-4147-A177-3AD203B41FA5}">
                      <a16:colId xmlns:a16="http://schemas.microsoft.com/office/drawing/2014/main" val="406897711"/>
                    </a:ext>
                  </a:extLst>
                </a:gridCol>
                <a:gridCol w="5192786">
                  <a:extLst>
                    <a:ext uri="{9D8B030D-6E8A-4147-A177-3AD203B41FA5}">
                      <a16:colId xmlns:a16="http://schemas.microsoft.com/office/drawing/2014/main" val="962906764"/>
                    </a:ext>
                  </a:extLst>
                </a:gridCol>
              </a:tblGrid>
              <a:tr h="1585519">
                <a:tc>
                  <a:txBody>
                    <a:bodyPr/>
                    <a:lstStyle/>
                    <a:p>
                      <a:r>
                        <a:rPr lang="en-US" sz="1400" dirty="0"/>
                        <a:t>Outcome</a:t>
                      </a:r>
                    </a:p>
                  </a:txBody>
                  <a:tcPr/>
                </a:tc>
                <a:tc>
                  <a:txBody>
                    <a:bodyPr/>
                    <a:lstStyle/>
                    <a:p>
                      <a:r>
                        <a:rPr lang="en-US" sz="1400" dirty="0"/>
                        <a:t>Small-group supported employment services are expected to enable the member to make reasonable and continued progress toward individual employment.</a:t>
                      </a:r>
                    </a:p>
                    <a:p>
                      <a:r>
                        <a:rPr lang="en-US" sz="1400" dirty="0"/>
                        <a:t>Participation in small-group supported employment services is not a prerequisite for individual supported employment services.  The expected outcome of the service is sustained paid employment and skill development which leads to individual employment in the community.</a:t>
                      </a:r>
                    </a:p>
                  </a:txBody>
                  <a:tcPr/>
                </a:tc>
                <a:extLst>
                  <a:ext uri="{0D108BD9-81ED-4DB2-BD59-A6C34878D82A}">
                    <a16:rowId xmlns:a16="http://schemas.microsoft.com/office/drawing/2014/main" val="2064804078"/>
                  </a:ext>
                </a:extLst>
              </a:tr>
              <a:tr h="923452">
                <a:tc>
                  <a:txBody>
                    <a:bodyPr/>
                    <a:lstStyle/>
                    <a:p>
                      <a:pPr lvl="0" algn="l"/>
                      <a:r>
                        <a:rPr lang="en-US" sz="1400" dirty="0"/>
                        <a:t>Unit of Service / Procedure Codes </a:t>
                      </a:r>
                    </a:p>
                  </a:txBody>
                  <a:tcPr/>
                </a:tc>
                <a:tc>
                  <a:txBody>
                    <a:bodyPr/>
                    <a:lstStyle/>
                    <a:p>
                      <a:r>
                        <a:rPr lang="en-US" sz="1400" dirty="0"/>
                        <a:t>15 Min Unit</a:t>
                      </a:r>
                    </a:p>
                    <a:p>
                      <a:r>
                        <a:rPr lang="en-US" sz="1400" dirty="0"/>
                        <a:t>Small Group SE   </a:t>
                      </a:r>
                    </a:p>
                    <a:p>
                      <a:r>
                        <a:rPr lang="en-US" sz="1400" dirty="0"/>
                        <a:t>Tier 1 Groups of 2-4   H2023 U3  </a:t>
                      </a:r>
                    </a:p>
                    <a:p>
                      <a:r>
                        <a:rPr lang="en-US" sz="1400" dirty="0"/>
                        <a:t>Tier 2 Groups of 5-6   H2023 U5  </a:t>
                      </a:r>
                    </a:p>
                    <a:p>
                      <a:r>
                        <a:rPr lang="en-US" sz="1400" dirty="0"/>
                        <a:t>Tier 3 Groups of 7-8   H2023 U7 </a:t>
                      </a:r>
                    </a:p>
                    <a:p>
                      <a:endParaRPr lang="en-US" sz="1400" dirty="0"/>
                    </a:p>
                  </a:txBody>
                  <a:tcPr/>
                </a:tc>
                <a:extLst>
                  <a:ext uri="{0D108BD9-81ED-4DB2-BD59-A6C34878D82A}">
                    <a16:rowId xmlns:a16="http://schemas.microsoft.com/office/drawing/2014/main" val="2063059450"/>
                  </a:ext>
                </a:extLst>
              </a:tr>
              <a:tr h="982630">
                <a:tc>
                  <a:txBody>
                    <a:bodyPr/>
                    <a:lstStyle/>
                    <a:p>
                      <a:r>
                        <a:rPr lang="en-US" sz="1400" dirty="0"/>
                        <a:t>Reimbursement Methodology</a:t>
                      </a:r>
                    </a:p>
                  </a:txBody>
                  <a:tcPr/>
                </a:tc>
                <a:tc>
                  <a:txBody>
                    <a:bodyPr/>
                    <a:lstStyle/>
                    <a:p>
                      <a:r>
                        <a:rPr lang="en-US" sz="1400" dirty="0"/>
                        <a:t>Fee Schedule</a:t>
                      </a:r>
                    </a:p>
                    <a:p>
                      <a:r>
                        <a:rPr lang="en-US" sz="1400" dirty="0">
                          <a:hlinkClick r:id="rId2"/>
                        </a:rPr>
                        <a:t>https://hhs.iowa.gov/media/13836/download?inline</a:t>
                      </a:r>
                      <a:endParaRPr lang="en-US" sz="1400" dirty="0"/>
                    </a:p>
                    <a:p>
                      <a:endParaRPr lang="en-US" sz="1400" dirty="0"/>
                    </a:p>
                  </a:txBody>
                  <a:tcPr/>
                </a:tc>
                <a:extLst>
                  <a:ext uri="{0D108BD9-81ED-4DB2-BD59-A6C34878D82A}">
                    <a16:rowId xmlns:a16="http://schemas.microsoft.com/office/drawing/2014/main" val="2451016261"/>
                  </a:ext>
                </a:extLst>
              </a:tr>
              <a:tr h="555202">
                <a:tc>
                  <a:txBody>
                    <a:bodyPr/>
                    <a:lstStyle/>
                    <a:p>
                      <a:r>
                        <a:rPr lang="en-US" sz="1400" dirty="0"/>
                        <a:t>Limitation</a:t>
                      </a:r>
                    </a:p>
                  </a:txBody>
                  <a:tcPr/>
                </a:tc>
                <a:tc>
                  <a:txBody>
                    <a:bodyPr/>
                    <a:lstStyle/>
                    <a:p>
                      <a:r>
                        <a:rPr lang="en-US" sz="1400" dirty="0"/>
                        <a:t>Small-group supported employment is limited to 160 (15 minute) units per week. Total monthly cost of all supported employment services may not exceed $3,167.89 per month.</a:t>
                      </a:r>
                    </a:p>
                  </a:txBody>
                  <a:tcPr/>
                </a:tc>
                <a:extLst>
                  <a:ext uri="{0D108BD9-81ED-4DB2-BD59-A6C34878D82A}">
                    <a16:rowId xmlns:a16="http://schemas.microsoft.com/office/drawing/2014/main" val="4138136209"/>
                  </a:ext>
                </a:extLst>
              </a:tr>
            </a:tbl>
          </a:graphicData>
        </a:graphic>
      </p:graphicFrame>
    </p:spTree>
    <p:extLst>
      <p:ext uri="{BB962C8B-B14F-4D97-AF65-F5344CB8AC3E}">
        <p14:creationId xmlns:p14="http://schemas.microsoft.com/office/powerpoint/2010/main" val="54597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33400"/>
            <a:ext cx="8686800" cy="5416868"/>
          </a:xfrm>
          <a:prstGeom prst="rect">
            <a:avLst/>
          </a:prstGeom>
        </p:spPr>
        <p:txBody>
          <a:bodyPr wrap="square">
            <a:spAutoFit/>
          </a:bodyPr>
          <a:lstStyle/>
          <a:p>
            <a:pPr defTabSz="914400"/>
            <a:r>
              <a:rPr lang="en-US" sz="4000" dirty="0">
                <a:solidFill>
                  <a:srgbClr val="0070C0"/>
                </a:solidFill>
                <a:latin typeface="Work Sans"/>
              </a:rPr>
              <a:t>Prevocational Services </a:t>
            </a:r>
          </a:p>
          <a:p>
            <a:pPr defTabSz="914400"/>
            <a:endParaRPr lang="en-US" dirty="0">
              <a:solidFill>
                <a:prstClr val="black"/>
              </a:solidFill>
              <a:latin typeface="Arial"/>
            </a:endParaRPr>
          </a:p>
          <a:p>
            <a:pPr defTabSz="914400"/>
            <a:r>
              <a:rPr lang="en-US" dirty="0">
                <a:solidFill>
                  <a:prstClr val="black"/>
                </a:solidFill>
                <a:latin typeface="Arial"/>
              </a:rPr>
              <a:t>Prevocational services include career exploration activities to facilitate successful transition to individual employment in the community.</a:t>
            </a:r>
          </a:p>
          <a:p>
            <a:pPr defTabSz="914400"/>
            <a:endParaRPr lang="en-US" dirty="0">
              <a:solidFill>
                <a:prstClr val="black"/>
              </a:solidFill>
              <a:latin typeface="Arial"/>
            </a:endParaRPr>
          </a:p>
          <a:p>
            <a:pPr defTabSz="914400"/>
            <a:r>
              <a:rPr lang="en-US" dirty="0">
                <a:solidFill>
                  <a:prstClr val="black"/>
                </a:solidFill>
                <a:latin typeface="Arial"/>
              </a:rPr>
              <a:t>Participation in prevocational services is not a required prerequisite for individual or small-group supported employment services provided under the waiver or HCBS Habilitation program </a:t>
            </a:r>
          </a:p>
          <a:p>
            <a:pPr defTabSz="914400"/>
            <a:endParaRPr lang="en-US" dirty="0">
              <a:solidFill>
                <a:prstClr val="black"/>
              </a:solidFill>
              <a:latin typeface="Arial"/>
            </a:endParaRPr>
          </a:p>
          <a:p>
            <a:pPr defTabSz="914400"/>
            <a:r>
              <a:rPr lang="en-US" dirty="0">
                <a:solidFill>
                  <a:prstClr val="black"/>
                </a:solidFill>
                <a:latin typeface="Arial"/>
                <a:ea typeface="Times New Roman" panose="02020603050405020304" pitchFamily="18" charset="0"/>
                <a:cs typeface="Times New Roman" panose="02020603050405020304" pitchFamily="18" charset="0"/>
              </a:rPr>
              <a:t>The distinction between vocational and prevocational services is that prevocational services, regardless of setting, are delivered for the purpose of furthering habilitation goals that will lead to greater opportunities for competitive and integrated employment and career advancement at or above minimum wage.</a:t>
            </a:r>
            <a:endParaRPr lang="en-US" dirty="0">
              <a:solidFill>
                <a:prstClr val="black"/>
              </a:solidFill>
              <a:latin typeface="Arial"/>
            </a:endParaRPr>
          </a:p>
          <a:p>
            <a:pPr defTabSz="914400"/>
            <a:endParaRPr lang="en-US" dirty="0">
              <a:solidFill>
                <a:prstClr val="black"/>
              </a:solidFill>
              <a:latin typeface="Arial"/>
            </a:endParaRPr>
          </a:p>
          <a:p>
            <a:pPr defTabSz="914400"/>
            <a:r>
              <a:rPr lang="en-US" dirty="0">
                <a:solidFill>
                  <a:prstClr val="black"/>
                </a:solidFill>
                <a:latin typeface="Arial"/>
              </a:rPr>
              <a:t>A member receiving prevocational services may pursue employment opportunities at any time to enter the general work force.  Prevocational services are intended to assist members to enter the general workforce.</a:t>
            </a:r>
          </a:p>
          <a:p>
            <a:pPr defTabSz="914400"/>
            <a:endParaRPr lang="en-US" dirty="0">
              <a:solidFill>
                <a:prstClr val="black"/>
              </a:solidFill>
              <a:latin typeface="Arial"/>
            </a:endParaRPr>
          </a:p>
        </p:txBody>
      </p:sp>
    </p:spTree>
    <p:extLst>
      <p:ext uri="{BB962C8B-B14F-4D97-AF65-F5344CB8AC3E}">
        <p14:creationId xmlns:p14="http://schemas.microsoft.com/office/powerpoint/2010/main" val="4189972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33401"/>
            <a:ext cx="8686800" cy="5478423"/>
          </a:xfrm>
          <a:prstGeom prst="rect">
            <a:avLst/>
          </a:prstGeom>
        </p:spPr>
        <p:txBody>
          <a:bodyPr wrap="square">
            <a:spAutoFit/>
          </a:bodyPr>
          <a:lstStyle/>
          <a:p>
            <a:pPr defTabSz="914400"/>
            <a:r>
              <a:rPr lang="en-US" sz="4000" dirty="0">
                <a:solidFill>
                  <a:srgbClr val="0070C0"/>
                </a:solidFill>
                <a:latin typeface="Arial"/>
              </a:rPr>
              <a:t>Prevocational Services</a:t>
            </a:r>
          </a:p>
          <a:p>
            <a:pPr defTabSz="914400"/>
            <a:endParaRPr lang="en-US" sz="4000" dirty="0">
              <a:solidFill>
                <a:srgbClr val="0070C0"/>
              </a:solidFill>
              <a:latin typeface="Arial"/>
            </a:endParaRPr>
          </a:p>
          <a:p>
            <a:pPr defTabSz="914400"/>
            <a:r>
              <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Members participating in prevocational services may be compensated for work performed in accordance with applicable federal laws and regulations.  If a provider chooses to compensate a member for such work, the provider must use non-Medicaid funding such as revenues from a third-party contract to pay the member. </a:t>
            </a:r>
          </a:p>
          <a:p>
            <a:pPr defTabSz="914400"/>
            <a:endPar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a:p>
            <a:pPr defTabSz="914400"/>
            <a:r>
              <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Personal care and assistance may be a component of prevocational services but may not comprise the entirety of the service</a:t>
            </a:r>
          </a:p>
          <a:p>
            <a:pPr defTabSz="914400"/>
            <a:endPar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a:p>
            <a:pPr defTabSz="914400"/>
            <a:r>
              <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Prevocational services may include volunteer work, such as learning and training activities that prepare a member for entry into the paid workforce. </a:t>
            </a:r>
          </a:p>
          <a:p>
            <a:pPr defTabSz="914400"/>
            <a:endPar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a:p>
            <a:pPr defTabSz="914400"/>
            <a:r>
              <a:rPr lang="en-US"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Prevocational services may be furnished to any member who requires and chooses them through a person-centered planning process.</a:t>
            </a:r>
          </a:p>
        </p:txBody>
      </p:sp>
    </p:spTree>
    <p:extLst>
      <p:ext uri="{BB962C8B-B14F-4D97-AF65-F5344CB8AC3E}">
        <p14:creationId xmlns:p14="http://schemas.microsoft.com/office/powerpoint/2010/main" val="3217893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33401"/>
            <a:ext cx="8686800" cy="4739759"/>
          </a:xfrm>
          <a:prstGeom prst="rect">
            <a:avLst/>
          </a:prstGeom>
        </p:spPr>
        <p:txBody>
          <a:bodyPr wrap="square">
            <a:spAutoFit/>
          </a:bodyPr>
          <a:lstStyle/>
          <a:p>
            <a:pPr defTabSz="914400"/>
            <a:r>
              <a:rPr lang="en-US" sz="3200" dirty="0">
                <a:solidFill>
                  <a:srgbClr val="0070C0"/>
                </a:solidFill>
                <a:latin typeface="Work Sans"/>
              </a:rPr>
              <a:t>Prevocational Services - Career Exploration </a:t>
            </a:r>
          </a:p>
          <a:p>
            <a:pPr defTabSz="914400"/>
            <a:endPar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endParaRPr>
          </a:p>
          <a:p>
            <a:pPr defTabSz="914400"/>
            <a:r>
              <a:rPr lang="en-US" dirty="0">
                <a:solidFill>
                  <a:prstClr val="black"/>
                </a:solidFill>
                <a:latin typeface="Arial"/>
                <a:ea typeface="Calibri" panose="020F0502020204030204" pitchFamily="34" charset="0"/>
                <a:cs typeface="Times New Roman" panose="02020603050405020304" pitchFamily="18" charset="0"/>
              </a:rPr>
              <a:t>Career exploration activities are designed to develop an individual career plan and facilitate the member’s experientially-based informed choice regarding the goal of individual employment. </a:t>
            </a:r>
          </a:p>
          <a:p>
            <a:pPr defTabSz="914400"/>
            <a:endParaRPr lang="en-US" dirty="0">
              <a:solidFill>
                <a:prstClr val="black"/>
              </a:solidFill>
              <a:latin typeface="Arial"/>
              <a:ea typeface="Calibri" panose="020F0502020204030204" pitchFamily="34" charset="0"/>
              <a:cs typeface="Times New Roman" panose="02020603050405020304" pitchFamily="18" charset="0"/>
            </a:endParaRPr>
          </a:p>
          <a:p>
            <a:pPr defTabSz="914400"/>
            <a:r>
              <a:rPr lang="en-US" dirty="0">
                <a:solidFill>
                  <a:prstClr val="black"/>
                </a:solidFill>
                <a:latin typeface="Arial"/>
                <a:ea typeface="Calibri" panose="020F0502020204030204" pitchFamily="34" charset="0"/>
                <a:cs typeface="Times New Roman" panose="02020603050405020304" pitchFamily="18" charset="0"/>
              </a:rPr>
              <a:t>Career exploration may be provided in small groups of no more than four members to participate in career exploration activities that include:</a:t>
            </a:r>
            <a:endParaRPr lang="en-US" dirty="0">
              <a:solidFill>
                <a:prstClr val="black"/>
              </a:solidFill>
              <a:latin typeface="Arial"/>
              <a:ea typeface="Times New Roman" panose="02020603050405020304" pitchFamily="18" charset="0"/>
              <a:cs typeface="Times New Roman" panose="02020603050405020304" pitchFamily="18" charset="0"/>
            </a:endParaRPr>
          </a:p>
          <a:p>
            <a:pPr marL="1257300" lvl="2"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Business tours</a:t>
            </a:r>
            <a:endParaRPr lang="en-US" dirty="0">
              <a:solidFill>
                <a:prstClr val="black"/>
              </a:solidFill>
              <a:latin typeface="Arial"/>
              <a:ea typeface="Times New Roman" panose="02020603050405020304" pitchFamily="18" charset="0"/>
              <a:cs typeface="Times New Roman" panose="02020603050405020304" pitchFamily="18" charset="0"/>
            </a:endParaRPr>
          </a:p>
          <a:p>
            <a:pPr marL="1257300" lvl="2" indent="-342900" defTabSz="914400" hangingPunct="0">
              <a:lnSpc>
                <a:spcPct val="110000"/>
              </a:lnSpc>
              <a:buSzPts val="1050"/>
              <a:buFont typeface="Wingdings" panose="05000000000000000000" pitchFamily="2" charset="2"/>
              <a:buChar char="§"/>
              <a:tabLst>
                <a:tab pos="1257300" algn="l"/>
              </a:tabLst>
            </a:pPr>
            <a:r>
              <a:rPr lang="en-US" dirty="0">
                <a:solidFill>
                  <a:prstClr val="black"/>
                </a:solidFill>
                <a:latin typeface="Arial"/>
                <a:ea typeface="Calibri" panose="020F0502020204030204" pitchFamily="34" charset="0"/>
                <a:cs typeface="Times New Roman" panose="02020603050405020304" pitchFamily="18" charset="0"/>
              </a:rPr>
              <a:t>Attending industry education events</a:t>
            </a:r>
            <a:endParaRPr lang="en-US" dirty="0">
              <a:solidFill>
                <a:prstClr val="black"/>
              </a:solidFill>
              <a:latin typeface="Arial"/>
              <a:ea typeface="Times New Roman" panose="02020603050405020304" pitchFamily="18" charset="0"/>
              <a:cs typeface="Times New Roman" panose="02020603050405020304" pitchFamily="18" charset="0"/>
            </a:endParaRPr>
          </a:p>
          <a:p>
            <a:pPr marL="1257300" lvl="2" indent="-342900" defTabSz="914400" hangingPunct="0">
              <a:lnSpc>
                <a:spcPct val="110000"/>
              </a:lnSpc>
              <a:buSzPts val="1050"/>
              <a:buFont typeface="Wingdings" panose="05000000000000000000" pitchFamily="2" charset="2"/>
              <a:buChar char="§"/>
              <a:tabLst>
                <a:tab pos="1257300" algn="l"/>
              </a:tabLst>
            </a:pPr>
            <a:r>
              <a:rPr lang="en-US" dirty="0">
                <a:solidFill>
                  <a:prstClr val="black"/>
                </a:solidFill>
                <a:latin typeface="Arial"/>
                <a:ea typeface="Calibri" panose="020F0502020204030204" pitchFamily="34" charset="0"/>
                <a:cs typeface="Times New Roman" panose="02020603050405020304" pitchFamily="18" charset="0"/>
              </a:rPr>
              <a:t>Benefit information</a:t>
            </a:r>
            <a:endParaRPr lang="en-US" dirty="0">
              <a:solidFill>
                <a:prstClr val="black"/>
              </a:solidFill>
              <a:latin typeface="Arial"/>
              <a:ea typeface="Times New Roman" panose="02020603050405020304" pitchFamily="18" charset="0"/>
              <a:cs typeface="Times New Roman" panose="02020603050405020304" pitchFamily="18" charset="0"/>
            </a:endParaRPr>
          </a:p>
          <a:p>
            <a:pPr marL="1257300" lvl="2" indent="-342900" defTabSz="914400" hangingPunct="0">
              <a:lnSpc>
                <a:spcPct val="110000"/>
              </a:lnSpc>
              <a:buSzPts val="1050"/>
              <a:buFont typeface="Wingdings" panose="05000000000000000000" pitchFamily="2" charset="2"/>
              <a:buChar char="§"/>
              <a:tabLst>
                <a:tab pos="1257300" algn="l"/>
              </a:tabLst>
            </a:pPr>
            <a:r>
              <a:rPr lang="en-US" dirty="0">
                <a:solidFill>
                  <a:prstClr val="black"/>
                </a:solidFill>
                <a:latin typeface="Arial"/>
                <a:ea typeface="Calibri" panose="020F0502020204030204" pitchFamily="34" charset="0"/>
                <a:cs typeface="Times New Roman" panose="02020603050405020304" pitchFamily="18" charset="0"/>
              </a:rPr>
              <a:t>Financial literacy classes</a:t>
            </a:r>
            <a:endParaRPr lang="en-US" dirty="0">
              <a:solidFill>
                <a:prstClr val="black"/>
              </a:solidFill>
              <a:latin typeface="Arial"/>
              <a:ea typeface="Times New Roman" panose="02020603050405020304" pitchFamily="18" charset="0"/>
              <a:cs typeface="Times New Roman" panose="02020603050405020304" pitchFamily="18" charset="0"/>
            </a:endParaRPr>
          </a:p>
          <a:p>
            <a:pPr marL="1257300" lvl="2" indent="-342900" defTabSz="914400" hangingPunct="0">
              <a:lnSpc>
                <a:spcPct val="110000"/>
              </a:lnSpc>
              <a:buSzPts val="1050"/>
              <a:buFont typeface="Wingdings" panose="05000000000000000000" pitchFamily="2" charset="2"/>
              <a:buChar char="§"/>
              <a:tabLst>
                <a:tab pos="1257300" algn="l"/>
              </a:tabLst>
            </a:pPr>
            <a:r>
              <a:rPr lang="en-US" dirty="0">
                <a:solidFill>
                  <a:prstClr val="black"/>
                </a:solidFill>
                <a:latin typeface="Arial"/>
                <a:ea typeface="Calibri" panose="020F0502020204030204" pitchFamily="34" charset="0"/>
                <a:cs typeface="Times New Roman" panose="02020603050405020304" pitchFamily="18" charset="0"/>
              </a:rPr>
              <a:t>Attending career fairs</a:t>
            </a:r>
            <a:endParaRPr lang="en-US" dirty="0">
              <a:solidFill>
                <a:prstClr val="black"/>
              </a:solidFill>
              <a:latin typeface="Arial"/>
              <a:ea typeface="Times New Roman" panose="02020603050405020304" pitchFamily="18" charset="0"/>
              <a:cs typeface="Times New Roman" panose="02020603050405020304" pitchFamily="18" charset="0"/>
            </a:endParaRPr>
          </a:p>
          <a:p>
            <a:pPr defTabSz="914400"/>
            <a:endParaRPr lang="en-US" sz="4000" dirty="0">
              <a:solidFill>
                <a:srgbClr val="0070C0"/>
              </a:solidFill>
              <a:latin typeface="Arial"/>
            </a:endParaRPr>
          </a:p>
        </p:txBody>
      </p:sp>
    </p:spTree>
    <p:extLst>
      <p:ext uri="{BB962C8B-B14F-4D97-AF65-F5344CB8AC3E}">
        <p14:creationId xmlns:p14="http://schemas.microsoft.com/office/powerpoint/2010/main" val="1157401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33400"/>
            <a:ext cx="8686800" cy="5804666"/>
          </a:xfrm>
          <a:prstGeom prst="rect">
            <a:avLst/>
          </a:prstGeom>
        </p:spPr>
        <p:txBody>
          <a:bodyPr wrap="square">
            <a:spAutoFit/>
          </a:bodyPr>
          <a:lstStyle/>
          <a:p>
            <a:pPr defTabSz="914400"/>
            <a:r>
              <a:rPr lang="en-US" sz="3200" dirty="0">
                <a:solidFill>
                  <a:srgbClr val="0070C0"/>
                </a:solidFill>
                <a:latin typeface="Work Sans"/>
              </a:rPr>
              <a:t>Prevocational Services - Career Exploration </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r>
              <a:rPr lang="en-US" dirty="0">
                <a:solidFill>
                  <a:prstClr val="black"/>
                </a:solidFill>
                <a:latin typeface="Arial"/>
                <a:ea typeface="Calibri" panose="020F0502020204030204" pitchFamily="34" charset="0"/>
                <a:cs typeface="Times New Roman" panose="02020603050405020304" pitchFamily="18" charset="0"/>
              </a:rPr>
              <a:t>Career exploration may be authorized for up to 34 hours, to be completed over 90 days in the member’s local community or nearby communities and may include, but is not limited to, the following activities:</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Meeting with the member and the member’s family, guardian or legal representative to introduce them to supported employment and explore the member’s employment goals and experiences,</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Business tours,</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Informational interviews,</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Job shadows,</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Benefits education and financial literacy,</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Assistive technology assessment, and</a:t>
            </a:r>
            <a:endParaRPr lang="en-US" dirty="0">
              <a:solidFill>
                <a:prstClr val="black"/>
              </a:solidFill>
              <a:latin typeface="Arial"/>
              <a:ea typeface="Times New Roman" panose="02020603050405020304" pitchFamily="18" charset="0"/>
              <a:cs typeface="Times New Roman" panose="02020603050405020304" pitchFamily="18" charset="0"/>
            </a:endParaRPr>
          </a:p>
          <a:p>
            <a:pPr marL="800100" lvl="1" indent="-342900" defTabSz="914400" hangingPunct="0">
              <a:lnSpc>
                <a:spcPct val="110000"/>
              </a:lnSpc>
              <a:spcBef>
                <a:spcPts val="600"/>
              </a:spcBef>
              <a:buFont typeface="Wingdings" panose="05000000000000000000" pitchFamily="2" charset="2"/>
              <a:buChar char="§"/>
              <a:tabLst>
                <a:tab pos="1261745" algn="l"/>
              </a:tabLst>
            </a:pPr>
            <a:r>
              <a:rPr lang="en-US" dirty="0">
                <a:solidFill>
                  <a:prstClr val="black"/>
                </a:solidFill>
                <a:latin typeface="Arial"/>
                <a:ea typeface="Calibri" panose="020F0502020204030204" pitchFamily="34" charset="0"/>
                <a:cs typeface="Times New Roman" panose="02020603050405020304" pitchFamily="18" charset="0"/>
              </a:rPr>
              <a:t>Job exploration events.</a:t>
            </a:r>
            <a:endParaRPr lang="en-US" dirty="0">
              <a:solidFill>
                <a:prstClr val="black"/>
              </a:solidFill>
              <a:latin typeface="Arial"/>
              <a:ea typeface="Times New Roman" panose="02020603050405020304" pitchFamily="18" charset="0"/>
              <a:cs typeface="Times New Roman" panose="02020603050405020304" pitchFamily="18" charset="0"/>
            </a:endParaRPr>
          </a:p>
          <a:p>
            <a:pPr defTabSz="914400"/>
            <a:endParaRPr lang="en-US" sz="4000" dirty="0">
              <a:solidFill>
                <a:srgbClr val="0070C0"/>
              </a:solidFill>
              <a:latin typeface="Arial"/>
            </a:endParaRPr>
          </a:p>
        </p:txBody>
      </p:sp>
    </p:spTree>
    <p:extLst>
      <p:ext uri="{BB962C8B-B14F-4D97-AF65-F5344CB8AC3E}">
        <p14:creationId xmlns:p14="http://schemas.microsoft.com/office/powerpoint/2010/main" val="879874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9144" y="1"/>
            <a:ext cx="7961152" cy="1692771"/>
          </a:xfrm>
          <a:prstGeom prst="rect">
            <a:avLst/>
          </a:prstGeom>
        </p:spPr>
        <p:txBody>
          <a:bodyPr wrap="square">
            <a:spAutoFit/>
          </a:bodyPr>
          <a:lstStyle/>
          <a:p>
            <a:pPr defTabSz="914400"/>
            <a:r>
              <a:rPr lang="en-US" sz="3200" dirty="0">
                <a:solidFill>
                  <a:srgbClr val="0070C0"/>
                </a:solidFill>
                <a:latin typeface="Work Sans"/>
              </a:rPr>
              <a:t>Prevocational Services and Career Exploration </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endParaRPr lang="en-US" sz="4000" dirty="0">
              <a:solidFill>
                <a:srgbClr val="0070C0"/>
              </a:solidFill>
              <a:latin typeface="Arial"/>
            </a:endParaRPr>
          </a:p>
        </p:txBody>
      </p:sp>
      <p:graphicFrame>
        <p:nvGraphicFramePr>
          <p:cNvPr id="3" name="Table 3">
            <a:extLst>
              <a:ext uri="{FF2B5EF4-FFF2-40B4-BE49-F238E27FC236}">
                <a16:creationId xmlns:a16="http://schemas.microsoft.com/office/drawing/2014/main" id="{7415A72A-52C3-FD13-2B02-7EA943D7696D}"/>
              </a:ext>
            </a:extLst>
          </p:cNvPr>
          <p:cNvGraphicFramePr>
            <a:graphicFrameLocks noGrp="1"/>
          </p:cNvGraphicFramePr>
          <p:nvPr>
            <p:extLst/>
          </p:nvPr>
        </p:nvGraphicFramePr>
        <p:xfrm>
          <a:off x="1968617" y="1065402"/>
          <a:ext cx="8112154" cy="5048700"/>
        </p:xfrm>
        <a:graphic>
          <a:graphicData uri="http://schemas.openxmlformats.org/drawingml/2006/table">
            <a:tbl>
              <a:tblPr firstRow="1" bandRow="1">
                <a:tableStyleId>{5940675A-B579-460E-94D1-54222C63F5DA}</a:tableStyleId>
              </a:tblPr>
              <a:tblGrid>
                <a:gridCol w="2919368">
                  <a:extLst>
                    <a:ext uri="{9D8B030D-6E8A-4147-A177-3AD203B41FA5}">
                      <a16:colId xmlns:a16="http://schemas.microsoft.com/office/drawing/2014/main" val="406897711"/>
                    </a:ext>
                  </a:extLst>
                </a:gridCol>
                <a:gridCol w="5192786">
                  <a:extLst>
                    <a:ext uri="{9D8B030D-6E8A-4147-A177-3AD203B41FA5}">
                      <a16:colId xmlns:a16="http://schemas.microsoft.com/office/drawing/2014/main" val="962906764"/>
                    </a:ext>
                  </a:extLst>
                </a:gridCol>
              </a:tblGrid>
              <a:tr h="2742861">
                <a:tc>
                  <a:txBody>
                    <a:bodyPr/>
                    <a:lstStyle/>
                    <a:p>
                      <a:r>
                        <a:rPr lang="en-US" sz="1400" dirty="0"/>
                        <a:t>Outcome</a:t>
                      </a:r>
                    </a:p>
                  </a:txBody>
                  <a:tcPr/>
                </a:tc>
                <a:tc>
                  <a:txBody>
                    <a:bodyPr/>
                    <a:lstStyle/>
                    <a:p>
                      <a:r>
                        <a:rPr lang="en-US" sz="1400" dirty="0"/>
                        <a:t>Individual employment in the general workforce, or self-employment, in a setting typically found in the community, where the member interacts with individuals without disabilities, other than those providing services to the member or other individuals with disabilities, to the same extent that individuals without disabilities in comparable positions interact with other persons; and for which the member is compensated at or above the minimum wage, but not less than the customary wage and level of benefits paid by the employer for the same or similar work performed by individuals without disabilities. </a:t>
                      </a:r>
                    </a:p>
                    <a:p>
                      <a:r>
                        <a:rPr lang="en-US" sz="1400" dirty="0"/>
                        <a:t>The expected outcome of the career exploration activity is a written career plan that will guide employment services which lead to community employment or self-employment for the member. </a:t>
                      </a:r>
                    </a:p>
                  </a:txBody>
                  <a:tcPr/>
                </a:tc>
                <a:extLst>
                  <a:ext uri="{0D108BD9-81ED-4DB2-BD59-A6C34878D82A}">
                    <a16:rowId xmlns:a16="http://schemas.microsoft.com/office/drawing/2014/main" val="2064804078"/>
                  </a:ext>
                </a:extLst>
              </a:tr>
              <a:tr h="299766">
                <a:tc>
                  <a:txBody>
                    <a:bodyPr/>
                    <a:lstStyle/>
                    <a:p>
                      <a:pPr lvl="0" algn="l"/>
                      <a:r>
                        <a:rPr lang="en-US" sz="1400" dirty="0"/>
                        <a:t>Unit of Service / Procedure Codes </a:t>
                      </a:r>
                    </a:p>
                  </a:txBody>
                  <a:tcPr/>
                </a:tc>
                <a:tc>
                  <a:txBody>
                    <a:bodyPr/>
                    <a:lstStyle/>
                    <a:p>
                      <a:r>
                        <a:rPr lang="en-US" sz="1400" dirty="0"/>
                        <a:t>One Hour  Prevocational Services  T2015</a:t>
                      </a:r>
                    </a:p>
                    <a:p>
                      <a:r>
                        <a:rPr lang="en-US" sz="1400" dirty="0"/>
                        <a:t>                  Career Exploration         T2015 U3</a:t>
                      </a:r>
                    </a:p>
                  </a:txBody>
                  <a:tcPr/>
                </a:tc>
                <a:extLst>
                  <a:ext uri="{0D108BD9-81ED-4DB2-BD59-A6C34878D82A}">
                    <a16:rowId xmlns:a16="http://schemas.microsoft.com/office/drawing/2014/main" val="2063059450"/>
                  </a:ext>
                </a:extLst>
              </a:tr>
              <a:tr h="979593">
                <a:tc>
                  <a:txBody>
                    <a:bodyPr/>
                    <a:lstStyle/>
                    <a:p>
                      <a:r>
                        <a:rPr lang="en-US" sz="1400" dirty="0"/>
                        <a:t>Reimbursement Methodology</a:t>
                      </a:r>
                    </a:p>
                  </a:txBody>
                  <a:tcPr/>
                </a:tc>
                <a:tc>
                  <a:txBody>
                    <a:bodyPr/>
                    <a:lstStyle/>
                    <a:p>
                      <a:r>
                        <a:rPr lang="en-US" sz="1400" dirty="0"/>
                        <a:t>Fee Schedule</a:t>
                      </a:r>
                    </a:p>
                    <a:p>
                      <a:r>
                        <a:rPr lang="en-US" sz="1400" dirty="0">
                          <a:hlinkClick r:id="rId2"/>
                        </a:rPr>
                        <a:t>https://hhs.iowa.gov/media/13836/download?inline</a:t>
                      </a:r>
                      <a:endParaRPr lang="en-US" sz="1400" dirty="0"/>
                    </a:p>
                  </a:txBody>
                  <a:tcPr/>
                </a:tc>
                <a:extLst>
                  <a:ext uri="{0D108BD9-81ED-4DB2-BD59-A6C34878D82A}">
                    <a16:rowId xmlns:a16="http://schemas.microsoft.com/office/drawing/2014/main" val="2451016261"/>
                  </a:ext>
                </a:extLst>
              </a:tr>
              <a:tr h="472467">
                <a:tc>
                  <a:txBody>
                    <a:bodyPr/>
                    <a:lstStyle/>
                    <a:p>
                      <a:r>
                        <a:rPr lang="en-US" sz="1400" dirty="0"/>
                        <a:t>Limitation – Career Exploration </a:t>
                      </a:r>
                    </a:p>
                  </a:txBody>
                  <a:tcPr/>
                </a:tc>
                <a:tc>
                  <a:txBody>
                    <a:bodyPr/>
                    <a:lstStyle/>
                    <a:p>
                      <a:r>
                        <a:rPr lang="en-US" sz="1400" dirty="0"/>
                        <a:t>Maximum of 34 hours over a 90-day period </a:t>
                      </a:r>
                    </a:p>
                  </a:txBody>
                  <a:tcPr/>
                </a:tc>
                <a:extLst>
                  <a:ext uri="{0D108BD9-81ED-4DB2-BD59-A6C34878D82A}">
                    <a16:rowId xmlns:a16="http://schemas.microsoft.com/office/drawing/2014/main" val="4138136209"/>
                  </a:ext>
                </a:extLst>
              </a:tr>
            </a:tbl>
          </a:graphicData>
        </a:graphic>
      </p:graphicFrame>
    </p:spTree>
    <p:extLst>
      <p:ext uri="{BB962C8B-B14F-4D97-AF65-F5344CB8AC3E}">
        <p14:creationId xmlns:p14="http://schemas.microsoft.com/office/powerpoint/2010/main" val="4122704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2" name="Title 1"/>
          <p:cNvSpPr>
            <a:spLocks noGrp="1"/>
          </p:cNvSpPr>
          <p:nvPr>
            <p:ph type="title"/>
          </p:nvPr>
        </p:nvSpPr>
        <p:spPr>
          <a:xfrm>
            <a:off x="2000250" y="640823"/>
            <a:ext cx="2563994" cy="5583148"/>
          </a:xfrm>
        </p:spPr>
        <p:txBody>
          <a:bodyPr anchor="ctr">
            <a:normAutofit/>
          </a:bodyPr>
          <a:lstStyle/>
          <a:p>
            <a:r>
              <a:rPr lang="en-US" sz="3300" dirty="0"/>
              <a:t>WHAT</a:t>
            </a:r>
            <a:r>
              <a:rPr lang="en-US" sz="3300" b="1" dirty="0"/>
              <a:t> </a:t>
            </a:r>
            <a:r>
              <a:rPr lang="en-US" sz="3300" dirty="0"/>
              <a:t>is</a:t>
            </a:r>
            <a:r>
              <a:rPr lang="en-US" sz="3300" b="1" dirty="0"/>
              <a:t>  </a:t>
            </a:r>
            <a:r>
              <a:rPr lang="en-US" sz="3300" b="1" i="1" dirty="0"/>
              <a:t>Individual Placement and Support?</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graphicFrame>
        <p:nvGraphicFramePr>
          <p:cNvPr id="6" name="Content Placeholder 2">
            <a:extLst>
              <a:ext uri="{FF2B5EF4-FFF2-40B4-BE49-F238E27FC236}">
                <a16:creationId xmlns:a16="http://schemas.microsoft.com/office/drawing/2014/main" id="{4B9E5382-F346-4105-A659-9B70AC101086}"/>
              </a:ext>
            </a:extLst>
          </p:cNvPr>
          <p:cNvGraphicFramePr>
            <a:graphicFrameLocks/>
          </p:cNvGraphicFramePr>
          <p:nvPr>
            <p:extLst/>
          </p:nvPr>
        </p:nvGraphicFramePr>
        <p:xfrm>
          <a:off x="5010013" y="705408"/>
          <a:ext cx="5175384" cy="4929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p:cNvSpPr>
          <p:nvPr/>
        </p:nvSpPr>
        <p:spPr>
          <a:xfrm>
            <a:off x="9177064" y="5750926"/>
            <a:ext cx="507347" cy="361451"/>
          </a:xfrm>
          <a:prstGeom prst="rect">
            <a:avLst/>
          </a:prstGeom>
        </p:spPr>
        <p:txBody>
          <a:bodyPr>
            <a:normAutofit/>
          </a:bodyPr>
          <a:lstStyle/>
          <a:p>
            <a:pPr algn="r" defTabSz="896112">
              <a:spcAft>
                <a:spcPts val="588"/>
              </a:spcAft>
              <a:defRPr/>
            </a:pPr>
            <a:fld id="{A8BC3DCA-09EB-C144-B554-2FA2CB784AB5}" type="slidenum">
              <a:rPr lang="en-US" sz="1176">
                <a:solidFill>
                  <a:srgbClr val="555555"/>
                </a:solidFill>
                <a:latin typeface="Arial"/>
              </a:rPr>
              <a:pPr algn="r" defTabSz="896112">
                <a:spcAft>
                  <a:spcPts val="588"/>
                </a:spcAft>
                <a:defRPr/>
              </a:pPr>
              <a:t>39</a:t>
            </a:fld>
            <a:endParaRPr lang="en-US" sz="1200" dirty="0">
              <a:solidFill>
                <a:srgbClr val="FFFFFF"/>
              </a:solidFill>
              <a:latin typeface="Arial"/>
            </a:endParaRPr>
          </a:p>
        </p:txBody>
      </p:sp>
      <p:sp>
        <p:nvSpPr>
          <p:cNvPr id="3" name="TextBox 2"/>
          <p:cNvSpPr txBox="1"/>
          <p:nvPr/>
        </p:nvSpPr>
        <p:spPr>
          <a:xfrm>
            <a:off x="6083019" y="868199"/>
            <a:ext cx="3846697" cy="1919483"/>
          </a:xfrm>
          <a:prstGeom prst="rect">
            <a:avLst/>
          </a:prstGeom>
          <a:noFill/>
        </p:spPr>
        <p:txBody>
          <a:bodyPr wrap="square" rtlCol="0">
            <a:spAutoFit/>
          </a:bodyPr>
          <a:lstStyle/>
          <a:p>
            <a:pPr defTabSz="896112" fontAlgn="base">
              <a:spcBef>
                <a:spcPct val="0"/>
              </a:spcBef>
              <a:spcAft>
                <a:spcPts val="600"/>
              </a:spcAft>
              <a:defRPr/>
            </a:pPr>
            <a:r>
              <a:rPr lang="en-US" sz="2352" dirty="0">
                <a:solidFill>
                  <a:srgbClr val="555555"/>
                </a:solidFill>
                <a:latin typeface="Arial" charset="0"/>
              </a:rPr>
              <a:t>IPS supported employment helps people living with behavioral health conditions work at regular jobs of their choosing.  </a:t>
            </a:r>
            <a:endParaRPr lang="en-US" sz="2400" dirty="0">
              <a:solidFill>
                <a:prstClr val="white"/>
              </a:solidFill>
              <a:latin typeface="Arial" charset="0"/>
            </a:endParaRPr>
          </a:p>
        </p:txBody>
      </p:sp>
      <p:sp>
        <p:nvSpPr>
          <p:cNvPr id="5" name="TextBox 4"/>
          <p:cNvSpPr txBox="1"/>
          <p:nvPr/>
        </p:nvSpPr>
        <p:spPr>
          <a:xfrm>
            <a:off x="6147560" y="3414722"/>
            <a:ext cx="3771263" cy="1919483"/>
          </a:xfrm>
          <a:prstGeom prst="rect">
            <a:avLst/>
          </a:prstGeom>
          <a:noFill/>
        </p:spPr>
        <p:txBody>
          <a:bodyPr wrap="square" rtlCol="0">
            <a:spAutoFit/>
          </a:bodyPr>
          <a:lstStyle/>
          <a:p>
            <a:pPr defTabSz="896112" fontAlgn="base">
              <a:spcBef>
                <a:spcPct val="0"/>
              </a:spcBef>
              <a:spcAft>
                <a:spcPts val="600"/>
              </a:spcAft>
              <a:defRPr/>
            </a:pPr>
            <a:r>
              <a:rPr lang="en-US" sz="2352" dirty="0">
                <a:solidFill>
                  <a:srgbClr val="555555"/>
                </a:solidFill>
                <a:latin typeface="Arial" charset="0"/>
              </a:rPr>
              <a:t>Although variations of supported employment exist, IPS  refers to the evidence-based practice of supported employment.</a:t>
            </a:r>
            <a:endParaRPr lang="en-US" sz="2400" dirty="0">
              <a:solidFill>
                <a:prstClr val="white"/>
              </a:solidFill>
              <a:latin typeface="Arial" charset="0"/>
            </a:endParaRPr>
          </a:p>
        </p:txBody>
      </p:sp>
    </p:spTree>
    <p:extLst>
      <p:ext uri="{BB962C8B-B14F-4D97-AF65-F5344CB8AC3E}">
        <p14:creationId xmlns:p14="http://schemas.microsoft.com/office/powerpoint/2010/main" val="3159628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19D9A-74D2-4041-B18A-227ACA6D2ED2}"/>
              </a:ext>
            </a:extLst>
          </p:cNvPr>
          <p:cNvPicPr>
            <a:picLocks noChangeAspect="1"/>
          </p:cNvPicPr>
          <p:nvPr/>
        </p:nvPicPr>
        <p:blipFill rotWithShape="1">
          <a:blip r:embed="rId3"/>
          <a:srcRect t="6869" b="6869"/>
          <a:stretch/>
        </p:blipFill>
        <p:spPr>
          <a:xfrm>
            <a:off x="0" y="0"/>
            <a:ext cx="12192000" cy="6858000"/>
          </a:xfrm>
          <a:prstGeom prst="rect">
            <a:avLst/>
          </a:prstGeom>
        </p:spPr>
      </p:pic>
    </p:spTree>
    <p:extLst>
      <p:ext uri="{BB962C8B-B14F-4D97-AF65-F5344CB8AC3E}">
        <p14:creationId xmlns:p14="http://schemas.microsoft.com/office/powerpoint/2010/main" val="32210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563" y="533402"/>
            <a:ext cx="7768206" cy="584775"/>
          </a:xfrm>
          <a:prstGeom prst="rect">
            <a:avLst/>
          </a:prstGeom>
        </p:spPr>
        <p:txBody>
          <a:bodyPr wrap="square">
            <a:spAutoFit/>
          </a:bodyPr>
          <a:lstStyle/>
          <a:p>
            <a:pPr defTabSz="914400"/>
            <a:r>
              <a:rPr lang="en-US" sz="3200" dirty="0">
                <a:solidFill>
                  <a:srgbClr val="0070C0"/>
                </a:solidFill>
                <a:latin typeface="Work Sans"/>
              </a:rPr>
              <a:t>IPS Supported Employment Overview</a:t>
            </a:r>
          </a:p>
        </p:txBody>
      </p:sp>
      <p:sp>
        <p:nvSpPr>
          <p:cNvPr id="5" name="TextBox 4">
            <a:extLst>
              <a:ext uri="{FF2B5EF4-FFF2-40B4-BE49-F238E27FC236}">
                <a16:creationId xmlns:a16="http://schemas.microsoft.com/office/drawing/2014/main" id="{68BE989C-1D47-3D3E-0281-66802C424631}"/>
              </a:ext>
            </a:extLst>
          </p:cNvPr>
          <p:cNvSpPr txBox="1"/>
          <p:nvPr/>
        </p:nvSpPr>
        <p:spPr>
          <a:xfrm>
            <a:off x="2161564" y="1367407"/>
            <a:ext cx="7508147" cy="3108543"/>
          </a:xfrm>
          <a:prstGeom prst="rect">
            <a:avLst/>
          </a:prstGeom>
          <a:noFill/>
        </p:spPr>
        <p:txBody>
          <a:bodyPr wrap="square">
            <a:spAutoFit/>
          </a:bodyPr>
          <a:lstStyle/>
          <a:p>
            <a:pPr marL="285750" indent="-285750" defTabSz="914400">
              <a:buFont typeface="Wingdings" panose="05000000000000000000" pitchFamily="2" charset="2"/>
              <a:buChar char="Ø"/>
            </a:pPr>
            <a:r>
              <a:rPr lang="en-US" sz="2800" dirty="0">
                <a:solidFill>
                  <a:prstClr val="black"/>
                </a:solidFill>
                <a:latin typeface="Arial"/>
              </a:rPr>
              <a:t>28 randomized controlled trials showed a significant advantage for IPS, with a mean of 56% achieving competitive employment vs 23% for those in the cohort without IPS.   </a:t>
            </a:r>
          </a:p>
          <a:p>
            <a:pPr marL="285750" indent="-285750" defTabSz="914400">
              <a:buFont typeface="Wingdings" panose="05000000000000000000" pitchFamily="2" charset="2"/>
              <a:buChar char="Ø"/>
            </a:pPr>
            <a:endParaRPr lang="en-US" sz="2800" dirty="0">
              <a:solidFill>
                <a:prstClr val="black"/>
              </a:solidFill>
              <a:latin typeface="Arial"/>
            </a:endParaRPr>
          </a:p>
          <a:p>
            <a:pPr marL="285750" indent="-285750" defTabSz="914400">
              <a:buFont typeface="Wingdings" panose="05000000000000000000" pitchFamily="2" charset="2"/>
              <a:buChar char="Ø"/>
            </a:pPr>
            <a:r>
              <a:rPr lang="en-US" sz="2800" dirty="0">
                <a:solidFill>
                  <a:prstClr val="black"/>
                </a:solidFill>
                <a:latin typeface="Arial"/>
              </a:rPr>
              <a:t>Medicaid expenditures are reduced by 20-40% for those who work, per various studies</a:t>
            </a:r>
          </a:p>
        </p:txBody>
      </p:sp>
    </p:spTree>
    <p:extLst>
      <p:ext uri="{BB962C8B-B14F-4D97-AF65-F5344CB8AC3E}">
        <p14:creationId xmlns:p14="http://schemas.microsoft.com/office/powerpoint/2010/main" val="662859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790798"/>
            <a:ext cx="2851484" cy="2246769"/>
          </a:xfrm>
          <a:prstGeom prst="rect">
            <a:avLst/>
          </a:prstGeom>
          <a:noFill/>
        </p:spPr>
        <p:txBody>
          <a:bodyPr wrap="square" rtlCol="0">
            <a:spAutoFit/>
          </a:bodyPr>
          <a:lstStyle/>
          <a:p>
            <a:pPr defTabSz="914400" fontAlgn="base">
              <a:spcBef>
                <a:spcPct val="0"/>
              </a:spcBef>
              <a:spcAft>
                <a:spcPct val="0"/>
              </a:spcAft>
              <a:defRPr/>
            </a:pPr>
            <a:r>
              <a:rPr lang="en-US" sz="2800" b="1" dirty="0">
                <a:solidFill>
                  <a:srgbClr val="3A4189">
                    <a:lumMod val="75000"/>
                  </a:srgbClr>
                </a:solidFill>
                <a:latin typeface="Gill Sans MT" panose="020B0502020104020203" pitchFamily="34" charset="0"/>
              </a:rPr>
              <a:t>How is IPS Different From Other Types of “Supported Employment</a:t>
            </a:r>
            <a:r>
              <a:rPr lang="en-US" sz="2800" dirty="0">
                <a:solidFill>
                  <a:srgbClr val="3A4189">
                    <a:lumMod val="75000"/>
                  </a:srgbClr>
                </a:solidFill>
                <a:latin typeface="Gill Sans MT" panose="020B0502020104020203" pitchFamily="34" charset="0"/>
              </a:rPr>
              <a:t>”?</a:t>
            </a:r>
          </a:p>
        </p:txBody>
      </p:sp>
      <p:cxnSp>
        <p:nvCxnSpPr>
          <p:cNvPr id="4" name="Straight Connector 3"/>
          <p:cNvCxnSpPr/>
          <p:nvPr/>
        </p:nvCxnSpPr>
        <p:spPr>
          <a:xfrm>
            <a:off x="5021179" y="970547"/>
            <a:ext cx="0" cy="447574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410201" y="1050759"/>
            <a:ext cx="4800599" cy="1384995"/>
          </a:xfrm>
          <a:prstGeom prst="rect">
            <a:avLst/>
          </a:prstGeom>
          <a:noFill/>
        </p:spPr>
        <p:txBody>
          <a:bodyPr wrap="square" rtlCol="0">
            <a:spAutoFit/>
          </a:bodyPr>
          <a:lstStyle/>
          <a:p>
            <a:pPr defTabSz="914400" fontAlgn="base">
              <a:spcBef>
                <a:spcPct val="0"/>
              </a:spcBef>
              <a:spcAft>
                <a:spcPct val="0"/>
              </a:spcAft>
              <a:defRPr/>
            </a:pPr>
            <a:r>
              <a:rPr lang="en-US" sz="2800" dirty="0">
                <a:solidFill>
                  <a:prstClr val="black"/>
                </a:solidFill>
                <a:latin typeface="Gill Sans MT" panose="020B0502020104020203" pitchFamily="34" charset="0"/>
              </a:rPr>
              <a:t>Employment is Integrated with the Mental Health Treatment Team</a:t>
            </a:r>
          </a:p>
        </p:txBody>
      </p:sp>
      <p:sp>
        <p:nvSpPr>
          <p:cNvPr id="6" name="TextBox 5"/>
          <p:cNvSpPr txBox="1"/>
          <p:nvPr/>
        </p:nvSpPr>
        <p:spPr>
          <a:xfrm>
            <a:off x="5486401" y="2652572"/>
            <a:ext cx="4724399" cy="1384995"/>
          </a:xfrm>
          <a:prstGeom prst="rect">
            <a:avLst/>
          </a:prstGeom>
          <a:noFill/>
        </p:spPr>
        <p:txBody>
          <a:bodyPr wrap="square" rtlCol="0">
            <a:spAutoFit/>
          </a:bodyPr>
          <a:lstStyle/>
          <a:p>
            <a:pPr defTabSz="914400" fontAlgn="base">
              <a:spcBef>
                <a:spcPct val="0"/>
              </a:spcBef>
              <a:spcAft>
                <a:spcPct val="0"/>
              </a:spcAft>
              <a:defRPr/>
            </a:pPr>
            <a:r>
              <a:rPr lang="en-US" sz="2800" dirty="0">
                <a:solidFill>
                  <a:prstClr val="black"/>
                </a:solidFill>
                <a:latin typeface="Gill Sans MT" panose="020B0502020104020203" pitchFamily="34" charset="0"/>
              </a:rPr>
              <a:t>IPS is the Employment First Approach for persons with Serious Mental Illness</a:t>
            </a:r>
          </a:p>
        </p:txBody>
      </p:sp>
      <p:sp>
        <p:nvSpPr>
          <p:cNvPr id="7" name="TextBox 6"/>
          <p:cNvSpPr txBox="1"/>
          <p:nvPr/>
        </p:nvSpPr>
        <p:spPr>
          <a:xfrm>
            <a:off x="5486401" y="4440264"/>
            <a:ext cx="4724399" cy="1323439"/>
          </a:xfrm>
          <a:prstGeom prst="rect">
            <a:avLst/>
          </a:prstGeom>
          <a:noFill/>
        </p:spPr>
        <p:txBody>
          <a:bodyPr wrap="square" rtlCol="0">
            <a:spAutoFit/>
          </a:bodyPr>
          <a:lstStyle/>
          <a:p>
            <a:pPr defTabSz="914400" fontAlgn="base">
              <a:spcBef>
                <a:spcPct val="0"/>
              </a:spcBef>
              <a:spcAft>
                <a:spcPct val="0"/>
              </a:spcAft>
              <a:defRPr/>
            </a:pPr>
            <a:r>
              <a:rPr lang="en-US" sz="2800" dirty="0">
                <a:solidFill>
                  <a:prstClr val="black"/>
                </a:solidFill>
                <a:latin typeface="Gill Sans MT" panose="020B0502020104020203" pitchFamily="34" charset="0"/>
              </a:rPr>
              <a:t>IPS is a Zero Exclusion/ Person Centered Approach</a:t>
            </a:r>
          </a:p>
          <a:p>
            <a:pPr defTabSz="914400" fontAlgn="base">
              <a:spcBef>
                <a:spcPct val="0"/>
              </a:spcBef>
              <a:spcAft>
                <a:spcPct val="0"/>
              </a:spcAft>
              <a:defRPr/>
            </a:pPr>
            <a:endParaRPr lang="en-US" sz="2400" dirty="0">
              <a:solidFill>
                <a:prstClr val="black"/>
              </a:solidFill>
              <a:latin typeface="Arial" charset="0"/>
            </a:endParaRPr>
          </a:p>
        </p:txBody>
      </p:sp>
    </p:spTree>
    <p:extLst>
      <p:ext uri="{BB962C8B-B14F-4D97-AF65-F5344CB8AC3E}">
        <p14:creationId xmlns:p14="http://schemas.microsoft.com/office/powerpoint/2010/main" val="3506511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2669" y="241705"/>
            <a:ext cx="8254781" cy="923330"/>
          </a:xfrm>
          <a:prstGeom prst="rect">
            <a:avLst/>
          </a:prstGeom>
          <a:noFill/>
        </p:spPr>
        <p:txBody>
          <a:bodyPr wrap="square" rtlCol="0">
            <a:spAutoFit/>
          </a:bodyPr>
          <a:lstStyle/>
          <a:p>
            <a:pPr algn="ctr" defTabSz="914400" fontAlgn="base">
              <a:spcBef>
                <a:spcPct val="0"/>
              </a:spcBef>
              <a:spcAft>
                <a:spcPct val="0"/>
              </a:spcAft>
              <a:defRPr/>
            </a:pPr>
            <a:r>
              <a:rPr lang="en-US" sz="5400" b="1" dirty="0">
                <a:solidFill>
                  <a:srgbClr val="002060"/>
                </a:solidFill>
                <a:latin typeface="Gill Sans MT" panose="020B0502020104020203" pitchFamily="34" charset="0"/>
              </a:rPr>
              <a:t>IPS Early Success!</a:t>
            </a:r>
          </a:p>
        </p:txBody>
      </p:sp>
      <p:pic>
        <p:nvPicPr>
          <p:cNvPr id="5" name="Picture 4"/>
          <p:cNvPicPr/>
          <p:nvPr/>
        </p:nvPicPr>
        <p:blipFill rotWithShape="1">
          <a:blip r:embed="rId3"/>
          <a:srcRect l="9877" t="40303" r="84197" b="41510"/>
          <a:stretch/>
        </p:blipFill>
        <p:spPr bwMode="auto">
          <a:xfrm>
            <a:off x="1733550" y="990600"/>
            <a:ext cx="3048000" cy="4876800"/>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C61FADDF-2467-5D04-961D-D76C4FEDC706}"/>
              </a:ext>
            </a:extLst>
          </p:cNvPr>
          <p:cNvSpPr txBox="1">
            <a:spLocks/>
          </p:cNvSpPr>
          <p:nvPr/>
        </p:nvSpPr>
        <p:spPr>
          <a:xfrm>
            <a:off x="4781550" y="1165035"/>
            <a:ext cx="5257800" cy="4772846"/>
          </a:xfrm>
          <a:prstGeom prst="rect">
            <a:avLst/>
          </a:prstGeom>
        </p:spPr>
        <p:txBody>
          <a:bodyPr/>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A young woman 19 yrs. old @ enrollment</a:t>
            </a:r>
          </a:p>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Had </a:t>
            </a:r>
            <a:r>
              <a:rPr lang="en-US" sz="2000" b="1" dirty="0">
                <a:solidFill>
                  <a:prstClr val="black"/>
                </a:solidFill>
                <a:latin typeface="Gill Sans MT" panose="020B0502020104020203" pitchFamily="34" charset="0"/>
                <a:cs typeface="Arial" pitchFamily="34" charset="0"/>
              </a:rPr>
              <a:t>30+ hospitalizations </a:t>
            </a:r>
            <a:r>
              <a:rPr lang="en-US" sz="2000" dirty="0">
                <a:solidFill>
                  <a:prstClr val="black"/>
                </a:solidFill>
                <a:latin typeface="Gill Sans MT" panose="020B0502020104020203" pitchFamily="34" charset="0"/>
                <a:cs typeface="Arial" pitchFamily="34" charset="0"/>
              </a:rPr>
              <a:t>d/t serious mental illness </a:t>
            </a:r>
            <a:r>
              <a:rPr lang="en-US" sz="2000" b="1" dirty="0">
                <a:solidFill>
                  <a:prstClr val="black"/>
                </a:solidFill>
                <a:latin typeface="Gill Sans MT" panose="020B0502020104020203" pitchFamily="34" charset="0"/>
                <a:cs typeface="Arial" pitchFamily="34" charset="0"/>
              </a:rPr>
              <a:t>ages 17-19</a:t>
            </a:r>
          </a:p>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Became employed through IPS, no more hospitalizations!</a:t>
            </a:r>
          </a:p>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Lost her job d/t COVID19, unemployed Mar-Apr-May 2020 and re-hospitalized 3x</a:t>
            </a:r>
          </a:p>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IPS Team helped her get another job May 2020, and she’s remained stable in her mental health </a:t>
            </a:r>
            <a:r>
              <a:rPr lang="en-US" sz="2000" i="1" dirty="0">
                <a:solidFill>
                  <a:prstClr val="black"/>
                </a:solidFill>
                <a:latin typeface="Gill Sans MT" panose="020B0502020104020203" pitchFamily="34" charset="0"/>
                <a:cs typeface="Arial" pitchFamily="34" charset="0"/>
              </a:rPr>
              <a:t>and</a:t>
            </a:r>
            <a:r>
              <a:rPr lang="en-US" sz="2000" dirty="0">
                <a:solidFill>
                  <a:prstClr val="black"/>
                </a:solidFill>
                <a:latin typeface="Gill Sans MT" panose="020B0502020104020203" pitchFamily="34" charset="0"/>
                <a:cs typeface="Arial" pitchFamily="34" charset="0"/>
              </a:rPr>
              <a:t> her job ever since</a:t>
            </a:r>
          </a:p>
          <a:p>
            <a:pPr marL="285750" indent="-285750">
              <a:spcBef>
                <a:spcPts val="600"/>
              </a:spcBef>
              <a:buClr>
                <a:srgbClr val="C6D668"/>
              </a:buClr>
            </a:pPr>
            <a:r>
              <a:rPr lang="en-US" sz="2000" dirty="0">
                <a:solidFill>
                  <a:prstClr val="black"/>
                </a:solidFill>
                <a:latin typeface="Gill Sans MT" panose="020B0502020104020203" pitchFamily="34" charset="0"/>
                <a:cs typeface="Arial" pitchFamily="34" charset="0"/>
              </a:rPr>
              <a:t>She has now bought a car, moved to an apartment on her own, and has improved family relationships</a:t>
            </a:r>
          </a:p>
          <a:p>
            <a:pPr marL="285750" indent="-285750">
              <a:spcBef>
                <a:spcPts val="600"/>
              </a:spcBef>
              <a:buClr>
                <a:srgbClr val="C6D668"/>
              </a:buClr>
            </a:pPr>
            <a:r>
              <a:rPr lang="en-US" sz="2000" i="1" dirty="0">
                <a:solidFill>
                  <a:prstClr val="black"/>
                </a:solidFill>
                <a:latin typeface="Gill Sans MT" panose="020B0502020104020203" pitchFamily="34" charset="0"/>
                <a:cs typeface="Arial" pitchFamily="34" charset="0"/>
              </a:rPr>
              <a:t>This</a:t>
            </a:r>
            <a:r>
              <a:rPr lang="en-US" sz="2000" dirty="0">
                <a:solidFill>
                  <a:prstClr val="black"/>
                </a:solidFill>
                <a:latin typeface="Gill Sans MT" panose="020B0502020104020203" pitchFamily="34" charset="0"/>
                <a:cs typeface="Arial" pitchFamily="34" charset="0"/>
              </a:rPr>
              <a:t> is the kind of success possible with IPS for all Iowans with SMI who want to work</a:t>
            </a:r>
          </a:p>
          <a:p>
            <a:pPr marL="285750" indent="-285750">
              <a:spcAft>
                <a:spcPts val="1200"/>
              </a:spcAft>
              <a:buClr>
                <a:srgbClr val="C6D668"/>
              </a:buClr>
            </a:pPr>
            <a:endParaRPr lang="en-US" sz="2000" dirty="0">
              <a:solidFill>
                <a:prstClr val="black"/>
              </a:solidFill>
              <a:latin typeface="Gill Sans MT" panose="020B0502020104020203" pitchFamily="34" charset="0"/>
              <a:cs typeface="Arial" pitchFamily="34" charset="0"/>
            </a:endParaRPr>
          </a:p>
          <a:p>
            <a:pPr marL="285750" indent="-285750">
              <a:spcAft>
                <a:spcPts val="1200"/>
              </a:spcAft>
              <a:buClr>
                <a:srgbClr val="C6D668"/>
              </a:buClr>
            </a:pPr>
            <a:endParaRPr lang="en-US" sz="2000" dirty="0">
              <a:solidFill>
                <a:prstClr val="black"/>
              </a:solidFill>
              <a:latin typeface="Gill Sans MT" panose="020B0502020104020203" pitchFamily="34" charset="0"/>
              <a:cs typeface="Arial" pitchFamily="34" charset="0"/>
            </a:endParaRPr>
          </a:p>
          <a:p>
            <a:pPr marL="285750" indent="-285750">
              <a:spcAft>
                <a:spcPts val="1200"/>
              </a:spcAft>
              <a:buClr>
                <a:srgbClr val="C6D668"/>
              </a:buClr>
            </a:pPr>
            <a:endParaRPr lang="en-US" sz="2000" dirty="0">
              <a:solidFill>
                <a:prstClr val="black"/>
              </a:solidFill>
              <a:latin typeface="Gill Sans MT" panose="020B0502020104020203" pitchFamily="34" charset="0"/>
              <a:cs typeface="Arial" pitchFamily="34" charset="0"/>
            </a:endParaRPr>
          </a:p>
          <a:p>
            <a:pPr marL="285750" indent="-285750">
              <a:spcAft>
                <a:spcPts val="1200"/>
              </a:spcAft>
              <a:buClr>
                <a:srgbClr val="C6D668"/>
              </a:buClr>
            </a:pPr>
            <a:endParaRPr lang="en-US" sz="2000" dirty="0">
              <a:solidFill>
                <a:prstClr val="black"/>
              </a:solidFill>
              <a:latin typeface="Gill Sans MT" panose="020B0502020104020203" pitchFamily="34" charset="0"/>
              <a:cs typeface="Arial" pitchFamily="34" charset="0"/>
            </a:endParaRPr>
          </a:p>
          <a:p>
            <a:pPr>
              <a:buClr>
                <a:srgbClr val="C6D668"/>
              </a:buClr>
            </a:pPr>
            <a:endParaRPr lang="en-US" dirty="0">
              <a:solidFill>
                <a:prstClr val="black"/>
              </a:solidFill>
              <a:latin typeface="Arial"/>
            </a:endParaRPr>
          </a:p>
        </p:txBody>
      </p:sp>
    </p:spTree>
    <p:extLst>
      <p:ext uri="{BB962C8B-B14F-4D97-AF65-F5344CB8AC3E}">
        <p14:creationId xmlns:p14="http://schemas.microsoft.com/office/powerpoint/2010/main" val="635170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533400"/>
            <a:ext cx="8229600" cy="1143000"/>
          </a:xfrm>
        </p:spPr>
        <p:txBody>
          <a:bodyPr>
            <a:normAutofit/>
          </a:bodyPr>
          <a:lstStyle/>
          <a:p>
            <a:pPr algn="ctr"/>
            <a:r>
              <a:rPr lang="en-US" b="1" dirty="0">
                <a:latin typeface="Gill Sans MT" panose="020B0502020104020203" pitchFamily="34" charset="0"/>
              </a:rPr>
              <a:t>Eight principles of </a:t>
            </a:r>
            <a:r>
              <a:rPr lang="en-US" b="1" dirty="0">
                <a:solidFill>
                  <a:schemeClr val="accent2">
                    <a:lumMod val="75000"/>
                  </a:schemeClr>
                </a:solidFill>
                <a:latin typeface="Gill Sans MT" panose="020B0502020104020203" pitchFamily="34" charset="0"/>
              </a:rPr>
              <a:t>IPS</a:t>
            </a:r>
          </a:p>
        </p:txBody>
      </p:sp>
      <p:sp>
        <p:nvSpPr>
          <p:cNvPr id="2" name="Content Placeholder 1"/>
          <p:cNvSpPr>
            <a:spLocks noGrp="1"/>
          </p:cNvSpPr>
          <p:nvPr>
            <p:ph idx="1"/>
          </p:nvPr>
        </p:nvSpPr>
        <p:spPr>
          <a:xfrm>
            <a:off x="2133600" y="1540538"/>
            <a:ext cx="7772401" cy="4288763"/>
          </a:xfrm>
        </p:spPr>
        <p:txBody>
          <a:bodyPr>
            <a:noAutofit/>
          </a:bodyPr>
          <a:lstStyle/>
          <a:p>
            <a:pPr marL="623887" indent="-514350">
              <a:buAutoNum type="arabicParenR"/>
            </a:pPr>
            <a:r>
              <a:rPr lang="en-US" dirty="0">
                <a:latin typeface="Gill Sans MT" panose="020B0502020104020203" pitchFamily="34" charset="0"/>
              </a:rPr>
              <a:t>Integration of employment with mental health treatment (joint treatment team staffing)</a:t>
            </a:r>
          </a:p>
          <a:p>
            <a:pPr marL="623887" indent="-514350">
              <a:buAutoNum type="arabicParenR"/>
            </a:pPr>
            <a:r>
              <a:rPr lang="en-US" dirty="0">
                <a:latin typeface="Gill Sans MT" panose="020B0502020104020203" pitchFamily="34" charset="0"/>
              </a:rPr>
              <a:t>Zero exclusion (no “readiness” required)</a:t>
            </a:r>
          </a:p>
          <a:p>
            <a:pPr marL="623887" indent="-514350">
              <a:buAutoNum type="arabicParenR"/>
            </a:pPr>
            <a:r>
              <a:rPr lang="en-US" dirty="0">
                <a:latin typeface="Gill Sans MT" panose="020B0502020104020203" pitchFamily="34" charset="0"/>
              </a:rPr>
              <a:t>Individual preferences are honored</a:t>
            </a:r>
          </a:p>
          <a:p>
            <a:pPr marL="623887" indent="-514350">
              <a:buAutoNum type="arabicParenR"/>
            </a:pPr>
            <a:r>
              <a:rPr lang="en-US" dirty="0">
                <a:latin typeface="Gill Sans MT" panose="020B0502020104020203" pitchFamily="34" charset="0"/>
              </a:rPr>
              <a:t>Rapid engagement (within 30 days)</a:t>
            </a:r>
          </a:p>
          <a:p>
            <a:pPr marL="623887" indent="-514350">
              <a:buAutoNum type="arabicParenR"/>
            </a:pPr>
            <a:r>
              <a:rPr lang="en-US" dirty="0">
                <a:latin typeface="Gill Sans MT" panose="020B0502020104020203" pitchFamily="34" charset="0"/>
              </a:rPr>
              <a:t>Systematic job development</a:t>
            </a:r>
          </a:p>
          <a:p>
            <a:pPr marL="623887" indent="-514350">
              <a:buAutoNum type="arabicParenR"/>
            </a:pPr>
            <a:r>
              <a:rPr lang="en-US" dirty="0">
                <a:latin typeface="Gill Sans MT" panose="020B0502020104020203" pitchFamily="34" charset="0"/>
              </a:rPr>
              <a:t>Focus on competitive employment (real jobs)</a:t>
            </a:r>
          </a:p>
          <a:p>
            <a:pPr marL="623887" indent="-514350">
              <a:buAutoNum type="arabicParenR"/>
            </a:pPr>
            <a:r>
              <a:rPr lang="en-US" dirty="0">
                <a:latin typeface="Gill Sans MT" panose="020B0502020104020203" pitchFamily="34" charset="0"/>
              </a:rPr>
              <a:t>Proactive benefits counseling</a:t>
            </a:r>
          </a:p>
          <a:p>
            <a:pPr marL="623887" indent="-514350">
              <a:buAutoNum type="arabicParenR"/>
            </a:pPr>
            <a:r>
              <a:rPr lang="en-US" dirty="0">
                <a:latin typeface="Gill Sans MT" panose="020B0502020104020203" pitchFamily="34" charset="0"/>
              </a:rPr>
              <a:t>Time unlimited individualized job supports</a:t>
            </a:r>
          </a:p>
        </p:txBody>
      </p:sp>
      <p:sp>
        <p:nvSpPr>
          <p:cNvPr id="4" name="Slide Number Placeholder 3"/>
          <p:cNvSpPr>
            <a:spLocks noGrp="1"/>
          </p:cNvSpPr>
          <p:nvPr>
            <p:ph type="sldNum" sz="quarter" idx="4294967295"/>
          </p:nvPr>
        </p:nvSpPr>
        <p:spPr>
          <a:xfrm>
            <a:off x="7968676" y="6041364"/>
            <a:ext cx="512638" cy="365125"/>
          </a:xfrm>
          <a:prstGeom prst="rect">
            <a:avLst/>
          </a:prstGeom>
        </p:spPr>
        <p:txBody>
          <a:bodyPr/>
          <a:lstStyle/>
          <a:p>
            <a:pPr defTabSz="914400">
              <a:defRPr/>
            </a:pPr>
            <a:fld id="{FF710412-2144-4E27-BE75-BD973CDC7240}" type="slidenum">
              <a:rPr lang="en-US" sz="1200">
                <a:solidFill>
                  <a:srgbClr val="90C226"/>
                </a:solidFill>
                <a:latin typeface="Arial"/>
              </a:rPr>
              <a:pPr defTabSz="914400">
                <a:defRPr/>
              </a:pPr>
              <a:t>43</a:t>
            </a:fld>
            <a:endParaRPr lang="en-US" sz="1200" dirty="0">
              <a:solidFill>
                <a:srgbClr val="90C226"/>
              </a:solidFill>
              <a:latin typeface="Arial"/>
            </a:endParaRPr>
          </a:p>
        </p:txBody>
      </p:sp>
      <p:pic>
        <p:nvPicPr>
          <p:cNvPr id="5" name="Picture 2" descr="C:\Users\ccourtne\AppData\Local\Microsoft\Windows\Temporary Internet Files\Content.IE5\09Q2SUBF\MC90012349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5867400"/>
            <a:ext cx="1524000" cy="74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7752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1"/>
            <a:ext cx="4953000" cy="1431925"/>
          </a:xfrm>
        </p:spPr>
        <p:txBody>
          <a:bodyPr>
            <a:normAutofit/>
          </a:bodyPr>
          <a:lstStyle/>
          <a:p>
            <a:pPr algn="ctr"/>
            <a:r>
              <a:rPr lang="en-US" sz="3600" b="1" dirty="0">
                <a:latin typeface="Gill Sans MT" panose="020B0502020104020203" pitchFamily="34" charset="0"/>
              </a:rPr>
              <a:t>3</a:t>
            </a:r>
            <a:r>
              <a:rPr lang="en-US" sz="3600" dirty="0">
                <a:latin typeface="Gill Sans MT" panose="020B0502020104020203" pitchFamily="34" charset="0"/>
              </a:rPr>
              <a:t> </a:t>
            </a:r>
            <a:r>
              <a:rPr lang="en-US" sz="3600" b="1" dirty="0">
                <a:latin typeface="Gill Sans MT" panose="020B0502020104020203" pitchFamily="34" charset="0"/>
              </a:rPr>
              <a:t>Legged</a:t>
            </a:r>
            <a:r>
              <a:rPr lang="en-US" sz="3600" dirty="0">
                <a:latin typeface="Gill Sans MT" panose="020B0502020104020203" pitchFamily="34" charset="0"/>
              </a:rPr>
              <a:t> </a:t>
            </a:r>
            <a:r>
              <a:rPr lang="en-US" sz="3600" b="1" dirty="0">
                <a:latin typeface="Gill Sans MT" panose="020B0502020104020203" pitchFamily="34" charset="0"/>
              </a:rPr>
              <a:t>Stool</a:t>
            </a:r>
          </a:p>
        </p:txBody>
      </p:sp>
      <p:sp>
        <p:nvSpPr>
          <p:cNvPr id="3" name="Text Placeholder 2"/>
          <p:cNvSpPr>
            <a:spLocks noGrp="1"/>
          </p:cNvSpPr>
          <p:nvPr>
            <p:ph type="body" sz="half" idx="1"/>
          </p:nvPr>
        </p:nvSpPr>
        <p:spPr>
          <a:xfrm>
            <a:off x="1858610" y="1302850"/>
            <a:ext cx="5334000" cy="5029241"/>
          </a:xfrm>
        </p:spPr>
        <p:txBody>
          <a:bodyPr>
            <a:normAutofit fontScale="92500" lnSpcReduction="10000"/>
          </a:bodyPr>
          <a:lstStyle/>
          <a:p>
            <a:pPr marL="23813" indent="-23813" algn="ctr">
              <a:buNone/>
            </a:pPr>
            <a:r>
              <a:rPr lang="en-US" sz="3200" dirty="0">
                <a:latin typeface="Gill Sans MT" panose="020B0502020104020203" pitchFamily="34" charset="0"/>
              </a:rPr>
              <a:t>Integration of funders (IVRS, Medicaid, MCOs) with Employment Service Provider + Mental Health Team</a:t>
            </a:r>
          </a:p>
          <a:p>
            <a:pPr marL="23813" indent="-23813" algn="ctr">
              <a:spcBef>
                <a:spcPts val="1200"/>
              </a:spcBef>
              <a:buNone/>
            </a:pPr>
            <a:r>
              <a:rPr lang="en-US" sz="3200" dirty="0">
                <a:latin typeface="Gill Sans MT" panose="020B0502020104020203" pitchFamily="34" charset="0"/>
              </a:rPr>
              <a:t>Ensures that the team adheres to IPS principles, providing the best opportunity for individuals with mental illness to not only find a job but also to continue receiving the job supports that help them to keep the job or advance in their career</a:t>
            </a:r>
          </a:p>
        </p:txBody>
      </p:sp>
      <p:pic>
        <p:nvPicPr>
          <p:cNvPr id="1026" name="Picture 2"/>
          <p:cNvPicPr>
            <a:picLocks noGrp="1" noChangeAspect="1" noChangeArrowheads="1"/>
          </p:cNvPicPr>
          <p:nvPr>
            <p:ph type="clipArt" sz="half" idx="2"/>
          </p:nvPr>
        </p:nvPicPr>
        <p:blipFill>
          <a:blip r:embed="rId3" cstate="print"/>
          <a:srcRect/>
          <a:stretch>
            <a:fillRect/>
          </a:stretch>
        </p:blipFill>
        <p:spPr bwMode="auto">
          <a:xfrm>
            <a:off x="7162801" y="525910"/>
            <a:ext cx="3505200" cy="4350890"/>
          </a:xfrm>
          <a:prstGeom prst="rect">
            <a:avLst/>
          </a:prstGeom>
          <a:noFill/>
          <a:ln w="9525">
            <a:noFill/>
            <a:miter lim="800000"/>
            <a:headEnd/>
            <a:tailEnd/>
          </a:ln>
        </p:spPr>
      </p:pic>
      <p:sp>
        <p:nvSpPr>
          <p:cNvPr id="5" name="Slide Number Placeholder 4"/>
          <p:cNvSpPr>
            <a:spLocks noGrp="1"/>
          </p:cNvSpPr>
          <p:nvPr>
            <p:ph type="sldNum" sz="quarter" idx="10"/>
          </p:nvPr>
        </p:nvSpPr>
        <p:spPr/>
        <p:txBody>
          <a:bodyPr/>
          <a:lstStyle/>
          <a:p>
            <a:pPr defTabSz="914400">
              <a:defRPr/>
            </a:pPr>
            <a:fld id="{47652673-188D-488D-B363-C8685F3EAB89}" type="slidenum">
              <a:rPr lang="en-US" sz="1200">
                <a:solidFill>
                  <a:srgbClr val="90C226"/>
                </a:solidFill>
                <a:latin typeface="Arial"/>
              </a:rPr>
              <a:pPr defTabSz="914400">
                <a:defRPr/>
              </a:pPr>
              <a:t>44</a:t>
            </a:fld>
            <a:endParaRPr lang="en-US" sz="1200" dirty="0">
              <a:solidFill>
                <a:srgbClr val="90C226"/>
              </a:solidFill>
              <a:latin typeface="Arial"/>
            </a:endParaRPr>
          </a:p>
        </p:txBody>
      </p:sp>
      <p:sp>
        <p:nvSpPr>
          <p:cNvPr id="7" name="Rectangle 6"/>
          <p:cNvSpPr/>
          <p:nvPr/>
        </p:nvSpPr>
        <p:spPr>
          <a:xfrm rot="4686197">
            <a:off x="8560165" y="2540706"/>
            <a:ext cx="2924198" cy="400110"/>
          </a:xfrm>
          <a:prstGeom prst="rect">
            <a:avLst/>
          </a:prstGeom>
        </p:spPr>
        <p:txBody>
          <a:bodyPr wrap="none">
            <a:spAutoFit/>
          </a:bodyPr>
          <a:lstStyle/>
          <a:p>
            <a:pPr defTabSz="914400">
              <a:defRPr/>
            </a:pPr>
            <a:r>
              <a:rPr lang="en-US" sz="2000" b="1" dirty="0">
                <a:solidFill>
                  <a:prstClr val="white"/>
                </a:solidFill>
                <a:latin typeface="Trebuchet MS" panose="020B0603020202020204"/>
              </a:rPr>
              <a:t>Mental Health Services</a:t>
            </a:r>
            <a:endParaRPr lang="en-US" sz="2000" dirty="0">
              <a:solidFill>
                <a:prstClr val="white"/>
              </a:solidFill>
              <a:latin typeface="Trebuchet MS" panose="020B0603020202020204"/>
            </a:endParaRPr>
          </a:p>
        </p:txBody>
      </p:sp>
      <p:sp>
        <p:nvSpPr>
          <p:cNvPr id="8" name="Rectangle 7"/>
          <p:cNvSpPr/>
          <p:nvPr/>
        </p:nvSpPr>
        <p:spPr>
          <a:xfrm rot="5400000">
            <a:off x="7110605" y="2810004"/>
            <a:ext cx="3632751" cy="630942"/>
          </a:xfrm>
          <a:prstGeom prst="rect">
            <a:avLst/>
          </a:prstGeom>
        </p:spPr>
        <p:txBody>
          <a:bodyPr wrap="square">
            <a:spAutoFit/>
          </a:bodyPr>
          <a:lstStyle/>
          <a:p>
            <a:pPr defTabSz="914400">
              <a:defRPr/>
            </a:pPr>
            <a:r>
              <a:rPr lang="en-US" b="1" dirty="0">
                <a:solidFill>
                  <a:prstClr val="white"/>
                </a:solidFill>
                <a:latin typeface="Trebuchet MS" panose="020B0603020202020204"/>
              </a:rPr>
              <a:t>Community Employment </a:t>
            </a:r>
            <a:r>
              <a:rPr lang="en-US" sz="1700" b="1" dirty="0">
                <a:solidFill>
                  <a:prstClr val="white"/>
                </a:solidFill>
                <a:latin typeface="Trebuchet MS" panose="020B0603020202020204"/>
              </a:rPr>
              <a:t>Services</a:t>
            </a:r>
            <a:endParaRPr lang="en-US" sz="1700" dirty="0">
              <a:solidFill>
                <a:prstClr val="white"/>
              </a:solidFill>
              <a:latin typeface="Trebuchet MS" panose="020B0603020202020204"/>
            </a:endParaRPr>
          </a:p>
        </p:txBody>
      </p:sp>
      <p:sp>
        <p:nvSpPr>
          <p:cNvPr id="9" name="Rectangle 8"/>
          <p:cNvSpPr/>
          <p:nvPr/>
        </p:nvSpPr>
        <p:spPr>
          <a:xfrm rot="6068271">
            <a:off x="6357217" y="2695302"/>
            <a:ext cx="2917594" cy="369332"/>
          </a:xfrm>
          <a:prstGeom prst="rect">
            <a:avLst/>
          </a:prstGeom>
        </p:spPr>
        <p:txBody>
          <a:bodyPr wrap="none">
            <a:spAutoFit/>
          </a:bodyPr>
          <a:lstStyle/>
          <a:p>
            <a:pPr defTabSz="914400">
              <a:defRPr/>
            </a:pPr>
            <a:r>
              <a:rPr lang="en-US" b="1" dirty="0">
                <a:solidFill>
                  <a:prstClr val="white"/>
                </a:solidFill>
                <a:latin typeface="Trebuchet MS" panose="020B0603020202020204"/>
              </a:rPr>
              <a:t>IVRS or Medicaid &amp; MCO’s</a:t>
            </a:r>
            <a:endParaRPr lang="en-US" dirty="0">
              <a:solidFill>
                <a:prstClr val="white"/>
              </a:solidFill>
              <a:latin typeface="Trebuchet MS" panose="020B0603020202020204"/>
            </a:endParaRPr>
          </a:p>
        </p:txBody>
      </p:sp>
    </p:spTree>
    <p:extLst>
      <p:ext uri="{BB962C8B-B14F-4D97-AF65-F5344CB8AC3E}">
        <p14:creationId xmlns:p14="http://schemas.microsoft.com/office/powerpoint/2010/main" val="329069688"/>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617" y="533401"/>
            <a:ext cx="7961152" cy="1692771"/>
          </a:xfrm>
          <a:prstGeom prst="rect">
            <a:avLst/>
          </a:prstGeom>
        </p:spPr>
        <p:txBody>
          <a:bodyPr wrap="square">
            <a:spAutoFit/>
          </a:bodyPr>
          <a:lstStyle/>
          <a:p>
            <a:pPr defTabSz="914400"/>
            <a:r>
              <a:rPr lang="en-US" sz="3200" dirty="0">
                <a:solidFill>
                  <a:srgbClr val="0070C0"/>
                </a:solidFill>
                <a:latin typeface="Work Sans"/>
              </a:rPr>
              <a:t>SE:  IPS SE</a:t>
            </a:r>
          </a:p>
          <a:p>
            <a:pPr defTabSz="914400"/>
            <a:endParaRPr lang="en-US" sz="3200" dirty="0">
              <a:solidFill>
                <a:srgbClr val="0070C0"/>
              </a:solidFill>
              <a:latin typeface="Work Sans"/>
              <a:ea typeface="Calibri" panose="020F0502020204030204" pitchFamily="34" charset="0"/>
              <a:cs typeface="Times New Roman" panose="02020603050405020304" pitchFamily="18" charset="0"/>
            </a:endParaRPr>
          </a:p>
          <a:p>
            <a:pPr defTabSz="914400"/>
            <a:endParaRPr lang="en-US" sz="4000" dirty="0">
              <a:solidFill>
                <a:srgbClr val="0070C0"/>
              </a:solidFill>
              <a:latin typeface="Arial"/>
            </a:endParaRPr>
          </a:p>
        </p:txBody>
      </p:sp>
      <p:graphicFrame>
        <p:nvGraphicFramePr>
          <p:cNvPr id="3" name="Table 3">
            <a:extLst>
              <a:ext uri="{FF2B5EF4-FFF2-40B4-BE49-F238E27FC236}">
                <a16:creationId xmlns:a16="http://schemas.microsoft.com/office/drawing/2014/main" id="{7415A72A-52C3-FD13-2B02-7EA943D7696D}"/>
              </a:ext>
            </a:extLst>
          </p:cNvPr>
          <p:cNvGraphicFramePr>
            <a:graphicFrameLocks noGrp="1"/>
          </p:cNvGraphicFramePr>
          <p:nvPr>
            <p:extLst/>
          </p:nvPr>
        </p:nvGraphicFramePr>
        <p:xfrm>
          <a:off x="1968617" y="1065403"/>
          <a:ext cx="8112154" cy="4903384"/>
        </p:xfrm>
        <a:graphic>
          <a:graphicData uri="http://schemas.openxmlformats.org/drawingml/2006/table">
            <a:tbl>
              <a:tblPr firstRow="1" bandRow="1">
                <a:tableStyleId>{5940675A-B579-460E-94D1-54222C63F5DA}</a:tableStyleId>
              </a:tblPr>
              <a:tblGrid>
                <a:gridCol w="1765183">
                  <a:extLst>
                    <a:ext uri="{9D8B030D-6E8A-4147-A177-3AD203B41FA5}">
                      <a16:colId xmlns:a16="http://schemas.microsoft.com/office/drawing/2014/main" val="406897711"/>
                    </a:ext>
                  </a:extLst>
                </a:gridCol>
                <a:gridCol w="6346971">
                  <a:extLst>
                    <a:ext uri="{9D8B030D-6E8A-4147-A177-3AD203B41FA5}">
                      <a16:colId xmlns:a16="http://schemas.microsoft.com/office/drawing/2014/main" val="962906764"/>
                    </a:ext>
                  </a:extLst>
                </a:gridCol>
              </a:tblGrid>
              <a:tr h="1941849">
                <a:tc>
                  <a:txBody>
                    <a:bodyPr/>
                    <a:lstStyle/>
                    <a:p>
                      <a:r>
                        <a:rPr lang="en-US" sz="1400" dirty="0"/>
                        <a:t>Outcome</a:t>
                      </a:r>
                    </a:p>
                  </a:txBody>
                  <a:tcPr/>
                </a:tc>
                <a:tc>
                  <a:txBody>
                    <a:bodyPr/>
                    <a:lstStyle/>
                    <a:p>
                      <a:r>
                        <a:rPr lang="en-US" sz="1400" dirty="0"/>
                        <a:t>The expected outcome of this service is sustained employment, or self-employment, paid at or above the minimum wage or the customary wage and level of benefits paid by an employer, in an integrated setting in the general workforce, in a job that meets personal and career goals.  Successful transition to long-term job coaching, if needed, is also an expected outcome of this service.  An expected outcome of supported self-employment is that the member earns income that is equal to or exceeds the average income for the chosen business within a reasonable period of time.</a:t>
                      </a:r>
                    </a:p>
                  </a:txBody>
                  <a:tcPr/>
                </a:tc>
                <a:extLst>
                  <a:ext uri="{0D108BD9-81ED-4DB2-BD59-A6C34878D82A}">
                    <a16:rowId xmlns:a16="http://schemas.microsoft.com/office/drawing/2014/main" val="2064804078"/>
                  </a:ext>
                </a:extLst>
              </a:tr>
              <a:tr h="1167746">
                <a:tc>
                  <a:txBody>
                    <a:bodyPr/>
                    <a:lstStyle/>
                    <a:p>
                      <a:pPr lvl="0" algn="l"/>
                      <a:r>
                        <a:rPr lang="en-US" sz="1400" dirty="0"/>
                        <a:t>Unit of Service / Procedure Codes </a:t>
                      </a:r>
                    </a:p>
                    <a:p>
                      <a:pPr lvl="0" algn="l"/>
                      <a:r>
                        <a:rPr lang="en-US" sz="1400" dirty="0"/>
                        <a:t>(Habilitation Only)</a:t>
                      </a:r>
                    </a:p>
                    <a:p>
                      <a:pPr lvl="0" algn="l"/>
                      <a:endParaRPr lang="en-US" sz="1400" dirty="0"/>
                    </a:p>
                  </a:txBody>
                  <a:tcPr/>
                </a:tc>
                <a:tc>
                  <a:txBody>
                    <a:bodyPr/>
                    <a:lstStyle/>
                    <a:p>
                      <a:r>
                        <a:rPr lang="en-US" sz="1400" dirty="0"/>
                        <a:t>Unit of service is One Outcome </a:t>
                      </a:r>
                    </a:p>
                    <a:p>
                      <a:r>
                        <a:rPr lang="en-US" sz="1400" dirty="0"/>
                        <a:t>Outcome #1	Completed Employment Plan          T2018 U3</a:t>
                      </a:r>
                    </a:p>
                    <a:p>
                      <a:r>
                        <a:rPr lang="en-US" sz="1400" dirty="0"/>
                        <a:t>Outcome #2	1st Day Successful Placement        T2018 U4</a:t>
                      </a:r>
                    </a:p>
                    <a:p>
                      <a:r>
                        <a:rPr lang="en-US" sz="1400" dirty="0"/>
                        <a:t>Outcome #3	45 Days Successful Job Retention  T2018 U5</a:t>
                      </a:r>
                    </a:p>
                    <a:p>
                      <a:r>
                        <a:rPr lang="en-US" sz="1400" dirty="0"/>
                        <a:t>Outcome #4	90 Days Successful Job Retention  T2018 U6</a:t>
                      </a:r>
                    </a:p>
                  </a:txBody>
                  <a:tcPr/>
                </a:tc>
                <a:extLst>
                  <a:ext uri="{0D108BD9-81ED-4DB2-BD59-A6C34878D82A}">
                    <a16:rowId xmlns:a16="http://schemas.microsoft.com/office/drawing/2014/main" val="2063059450"/>
                  </a:ext>
                </a:extLst>
              </a:tr>
              <a:tr h="1062269">
                <a:tc>
                  <a:txBody>
                    <a:bodyPr/>
                    <a:lstStyle/>
                    <a:p>
                      <a:r>
                        <a:rPr lang="en-US" sz="1400" dirty="0"/>
                        <a:t>Reimbursement Methodology</a:t>
                      </a:r>
                    </a:p>
                  </a:txBody>
                  <a:tcPr/>
                </a:tc>
                <a:tc>
                  <a:txBody>
                    <a:bodyPr/>
                    <a:lstStyle/>
                    <a:p>
                      <a:r>
                        <a:rPr lang="en-US" sz="1400" dirty="0"/>
                        <a:t>Fee Schedule</a:t>
                      </a:r>
                    </a:p>
                    <a:p>
                      <a:r>
                        <a:rPr lang="en-US" sz="1400" dirty="0">
                          <a:hlinkClick r:id="rId2"/>
                        </a:rPr>
                        <a:t>https://hhs.iowa.gov/media/13836/download?inline</a:t>
                      </a:r>
                      <a:endParaRPr lang="en-US" sz="1400" dirty="0"/>
                    </a:p>
                  </a:txBody>
                  <a:tcPr/>
                </a:tc>
                <a:extLst>
                  <a:ext uri="{0D108BD9-81ED-4DB2-BD59-A6C34878D82A}">
                    <a16:rowId xmlns:a16="http://schemas.microsoft.com/office/drawing/2014/main" val="2451016261"/>
                  </a:ext>
                </a:extLst>
              </a:tr>
              <a:tr h="512342">
                <a:tc>
                  <a:txBody>
                    <a:bodyPr/>
                    <a:lstStyle/>
                    <a:p>
                      <a:r>
                        <a:rPr lang="en-US" sz="1400" dirty="0"/>
                        <a:t>Limitation</a:t>
                      </a:r>
                    </a:p>
                  </a:txBody>
                  <a:tcPr/>
                </a:tc>
                <a:tc>
                  <a:txBody>
                    <a:bodyPr/>
                    <a:lstStyle/>
                    <a:p>
                      <a:r>
                        <a:rPr lang="en-US" sz="1400" dirty="0"/>
                        <a:t>In absence of a monthly cap on the cost of waiver services, the total monthly cost of all supported employment services may not exceed $3,167.89 per month.</a:t>
                      </a:r>
                    </a:p>
                  </a:txBody>
                  <a:tcPr/>
                </a:tc>
                <a:extLst>
                  <a:ext uri="{0D108BD9-81ED-4DB2-BD59-A6C34878D82A}">
                    <a16:rowId xmlns:a16="http://schemas.microsoft.com/office/drawing/2014/main" val="4138136209"/>
                  </a:ext>
                </a:extLst>
              </a:tr>
            </a:tbl>
          </a:graphicData>
        </a:graphic>
      </p:graphicFrame>
    </p:spTree>
    <p:extLst>
      <p:ext uri="{BB962C8B-B14F-4D97-AF65-F5344CB8AC3E}">
        <p14:creationId xmlns:p14="http://schemas.microsoft.com/office/powerpoint/2010/main" val="1971991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DF672-8AA1-C5C4-7D92-341C7F51A35F}"/>
              </a:ext>
            </a:extLst>
          </p:cNvPr>
          <p:cNvSpPr>
            <a:spLocks noGrp="1"/>
          </p:cNvSpPr>
          <p:nvPr>
            <p:ph idx="1"/>
          </p:nvPr>
        </p:nvSpPr>
        <p:spPr/>
        <p:txBody>
          <a:bodyPr>
            <a:normAutofit/>
          </a:bodyPr>
          <a:lstStyle/>
          <a:p>
            <a:r>
              <a:rPr lang="en-US" sz="2000" dirty="0"/>
              <a:t>A member’s comprehensive service plan may include two or more types of nonresidential habilitation services (e.g., day habilitation, individual supported employment, long-term job coaching, small group supported employment, and prevocational services). </a:t>
            </a:r>
          </a:p>
          <a:p>
            <a:pPr lvl="1"/>
            <a:r>
              <a:rPr lang="en-US" sz="1700" dirty="0"/>
              <a:t> Only one service may be billed during the same period of time (e.g., the same hour) on the same date of service. </a:t>
            </a:r>
          </a:p>
          <a:p>
            <a:pPr lvl="1"/>
            <a:endParaRPr lang="en-US" sz="2000" dirty="0"/>
          </a:p>
          <a:p>
            <a:r>
              <a:rPr lang="en-US" sz="2000" dirty="0"/>
              <a:t>Integration requirements.  In the performance of job duties, the member shall have regular contact with other employees or members of the general public who do not have disabilities, unless the absence of regular contact with other employees or the general public is typical for the job as performed by persons without disabilities</a:t>
            </a:r>
          </a:p>
        </p:txBody>
      </p:sp>
      <p:sp>
        <p:nvSpPr>
          <p:cNvPr id="3" name="Title 2">
            <a:extLst>
              <a:ext uri="{FF2B5EF4-FFF2-40B4-BE49-F238E27FC236}">
                <a16:creationId xmlns:a16="http://schemas.microsoft.com/office/drawing/2014/main" id="{2758D4FA-2DFA-4B90-6FAF-B5D91F2A80A4}"/>
              </a:ext>
            </a:extLst>
          </p:cNvPr>
          <p:cNvSpPr>
            <a:spLocks noGrp="1"/>
          </p:cNvSpPr>
          <p:nvPr>
            <p:ph type="title"/>
          </p:nvPr>
        </p:nvSpPr>
        <p:spPr/>
        <p:txBody>
          <a:bodyPr>
            <a:normAutofit/>
          </a:bodyPr>
          <a:lstStyle/>
          <a:p>
            <a:r>
              <a:rPr lang="en-US" dirty="0"/>
              <a:t>Important Prevocational and SE Points to Remember.. </a:t>
            </a:r>
          </a:p>
        </p:txBody>
      </p:sp>
    </p:spTree>
    <p:extLst>
      <p:ext uri="{BB962C8B-B14F-4D97-AF65-F5344CB8AC3E}">
        <p14:creationId xmlns:p14="http://schemas.microsoft.com/office/powerpoint/2010/main" val="1049492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DF672-8AA1-C5C4-7D92-341C7F51A35F}"/>
              </a:ext>
            </a:extLst>
          </p:cNvPr>
          <p:cNvSpPr>
            <a:spLocks noGrp="1"/>
          </p:cNvSpPr>
          <p:nvPr>
            <p:ph idx="1"/>
          </p:nvPr>
        </p:nvSpPr>
        <p:spPr/>
        <p:txBody>
          <a:bodyPr>
            <a:normAutofit/>
          </a:bodyPr>
          <a:lstStyle/>
          <a:p>
            <a:r>
              <a:rPr lang="en-US" sz="2400" dirty="0"/>
              <a:t>Members receiving these services are compensated at or above the minimum wage, but not less than the customary wage and level of benefits paid by the employer for the same or similar work performed by individuals without disabilities</a:t>
            </a:r>
            <a:r>
              <a:rPr lang="en-US" sz="2000" dirty="0"/>
              <a:t>. </a:t>
            </a:r>
          </a:p>
          <a:p>
            <a:endParaRPr lang="en-US" sz="2000" dirty="0"/>
          </a:p>
        </p:txBody>
      </p:sp>
      <p:sp>
        <p:nvSpPr>
          <p:cNvPr id="3" name="Title 2">
            <a:extLst>
              <a:ext uri="{FF2B5EF4-FFF2-40B4-BE49-F238E27FC236}">
                <a16:creationId xmlns:a16="http://schemas.microsoft.com/office/drawing/2014/main" id="{2758D4FA-2DFA-4B90-6FAF-B5D91F2A80A4}"/>
              </a:ext>
            </a:extLst>
          </p:cNvPr>
          <p:cNvSpPr>
            <a:spLocks noGrp="1"/>
          </p:cNvSpPr>
          <p:nvPr>
            <p:ph type="title"/>
          </p:nvPr>
        </p:nvSpPr>
        <p:spPr/>
        <p:txBody>
          <a:bodyPr>
            <a:normAutofit/>
          </a:bodyPr>
          <a:lstStyle/>
          <a:p>
            <a:r>
              <a:rPr lang="en-US" dirty="0"/>
              <a:t>Important Prevocational and SE Points to Remember.. </a:t>
            </a:r>
          </a:p>
        </p:txBody>
      </p:sp>
    </p:spTree>
    <p:extLst>
      <p:ext uri="{BB962C8B-B14F-4D97-AF65-F5344CB8AC3E}">
        <p14:creationId xmlns:p14="http://schemas.microsoft.com/office/powerpoint/2010/main" val="3052049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85800"/>
            <a:ext cx="8534400" cy="1938992"/>
          </a:xfrm>
          <a:prstGeom prst="rect">
            <a:avLst/>
          </a:prstGeom>
        </p:spPr>
        <p:txBody>
          <a:bodyPr wrap="square">
            <a:spAutoFit/>
          </a:bodyPr>
          <a:lstStyle/>
          <a:p>
            <a:pPr defTabSz="914400"/>
            <a:r>
              <a:rPr lang="en-US" sz="4000" dirty="0">
                <a:solidFill>
                  <a:srgbClr val="0070C0"/>
                </a:solidFill>
                <a:latin typeface="Arial"/>
              </a:rPr>
              <a:t>Resource Sharing Between Iowa Medicaid and Iowa Vocational</a:t>
            </a:r>
          </a:p>
          <a:p>
            <a:pPr defTabSz="914400"/>
            <a:r>
              <a:rPr lang="en-US" sz="4000" dirty="0">
                <a:solidFill>
                  <a:srgbClr val="0070C0"/>
                </a:solidFill>
                <a:latin typeface="Arial"/>
              </a:rPr>
              <a:t>Rehabilitation Services</a:t>
            </a:r>
          </a:p>
        </p:txBody>
      </p:sp>
      <p:sp>
        <p:nvSpPr>
          <p:cNvPr id="3" name="Rectangle 2"/>
          <p:cNvSpPr/>
          <p:nvPr/>
        </p:nvSpPr>
        <p:spPr>
          <a:xfrm>
            <a:off x="1981200" y="2895600"/>
            <a:ext cx="8534400" cy="3323987"/>
          </a:xfrm>
          <a:prstGeom prst="rect">
            <a:avLst/>
          </a:prstGeom>
        </p:spPr>
        <p:txBody>
          <a:bodyPr wrap="square">
            <a:spAutoFit/>
          </a:bodyPr>
          <a:lstStyle/>
          <a:p>
            <a:pPr defTabSz="914400"/>
            <a:r>
              <a:rPr lang="en-US" sz="2400" dirty="0">
                <a:solidFill>
                  <a:prstClr val="black"/>
                </a:solidFill>
                <a:latin typeface="Arial"/>
              </a:rPr>
              <a:t>Job candidates over age 24 who are eligible for both IVRS and DHS state plan HCBS Habilitation or HCBS waiver services and who require Supported Employment Services,</a:t>
            </a:r>
          </a:p>
          <a:p>
            <a:pPr marL="285750" indent="-285750" defTabSz="914400">
              <a:buFont typeface="Arial" panose="020B0604020202020204" pitchFamily="34" charset="0"/>
              <a:buChar char="•"/>
            </a:pPr>
            <a:r>
              <a:rPr lang="en-US" sz="2400" dirty="0">
                <a:solidFill>
                  <a:prstClr val="black"/>
                </a:solidFill>
                <a:latin typeface="Arial"/>
              </a:rPr>
              <a:t>HCBS pays for individual supported employment and long term job coaching. IVRS funds may pay for customized employment and other employment services (discovery, workplace readiness assessment, etc.).</a:t>
            </a:r>
          </a:p>
          <a:p>
            <a:pPr defTabSz="914400"/>
            <a:endParaRPr lang="en-US" sz="2400" dirty="0">
              <a:solidFill>
                <a:prstClr val="black"/>
              </a:solidFill>
              <a:latin typeface="Arial"/>
            </a:endParaRPr>
          </a:p>
          <a:p>
            <a:pPr defTabSz="914400"/>
            <a:endParaRPr lang="en-US" dirty="0">
              <a:solidFill>
                <a:prstClr val="black"/>
              </a:solidFill>
              <a:latin typeface="Arial"/>
            </a:endParaRPr>
          </a:p>
        </p:txBody>
      </p:sp>
    </p:spTree>
    <p:extLst>
      <p:ext uri="{BB962C8B-B14F-4D97-AF65-F5344CB8AC3E}">
        <p14:creationId xmlns:p14="http://schemas.microsoft.com/office/powerpoint/2010/main" val="3527895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85800"/>
            <a:ext cx="8534400" cy="1077218"/>
          </a:xfrm>
          <a:prstGeom prst="rect">
            <a:avLst/>
          </a:prstGeom>
        </p:spPr>
        <p:txBody>
          <a:bodyPr wrap="square">
            <a:spAutoFit/>
          </a:bodyPr>
          <a:lstStyle/>
          <a:p>
            <a:pPr defTabSz="914400"/>
            <a:r>
              <a:rPr lang="en-US" sz="3200" dirty="0">
                <a:solidFill>
                  <a:srgbClr val="0070C0"/>
                </a:solidFill>
                <a:latin typeface="Arial"/>
              </a:rPr>
              <a:t>Resource Sharing Between Iowa Medicaid and Iowa Vocational Rehabilitation Services</a:t>
            </a:r>
          </a:p>
        </p:txBody>
      </p:sp>
      <p:sp>
        <p:nvSpPr>
          <p:cNvPr id="3" name="Rectangle 2"/>
          <p:cNvSpPr/>
          <p:nvPr/>
        </p:nvSpPr>
        <p:spPr>
          <a:xfrm>
            <a:off x="1981201" y="2080471"/>
            <a:ext cx="8393185" cy="3385542"/>
          </a:xfrm>
          <a:prstGeom prst="rect">
            <a:avLst/>
          </a:prstGeom>
        </p:spPr>
        <p:txBody>
          <a:bodyPr wrap="square">
            <a:spAutoFit/>
          </a:bodyPr>
          <a:lstStyle/>
          <a:p>
            <a:pPr defTabSz="914400"/>
            <a:r>
              <a:rPr lang="en-US" sz="2800" dirty="0">
                <a:solidFill>
                  <a:prstClr val="black"/>
                </a:solidFill>
                <a:latin typeface="Arial"/>
              </a:rPr>
              <a:t>A job candidate eligible for IVRS who is waiting for services from the HCBS programs can be served by IVRS.</a:t>
            </a:r>
          </a:p>
          <a:p>
            <a:pPr marL="342900" indent="-342900" defTabSz="914400">
              <a:buFont typeface="Arial" panose="020B0604020202020204" pitchFamily="34" charset="0"/>
              <a:buChar char="•"/>
            </a:pPr>
            <a:r>
              <a:rPr lang="en-US" sz="2800" dirty="0">
                <a:solidFill>
                  <a:prstClr val="black"/>
                </a:solidFill>
                <a:latin typeface="Arial"/>
              </a:rPr>
              <a:t>Until waiver funds are available, IVRS may fund all SES employment services which may include job development, customized employment, and job coaching</a:t>
            </a:r>
          </a:p>
          <a:p>
            <a:pPr defTabSz="914400"/>
            <a:endParaRPr lang="en-US" dirty="0">
              <a:solidFill>
                <a:prstClr val="black"/>
              </a:solidFill>
              <a:latin typeface="Arial"/>
            </a:endParaRPr>
          </a:p>
        </p:txBody>
      </p:sp>
    </p:spTree>
    <p:extLst>
      <p:ext uri="{BB962C8B-B14F-4D97-AF65-F5344CB8AC3E}">
        <p14:creationId xmlns:p14="http://schemas.microsoft.com/office/powerpoint/2010/main" val="4144371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99A9B-740D-410F-AD02-229CF241C7D8}"/>
              </a:ext>
            </a:extLst>
          </p:cNvPr>
          <p:cNvPicPr>
            <a:picLocks noChangeAspect="1"/>
          </p:cNvPicPr>
          <p:nvPr/>
        </p:nvPicPr>
        <p:blipFill rotWithShape="1">
          <a:blip r:embed="rId3"/>
          <a:srcRect t="13486" b="13486"/>
          <a:stretch/>
        </p:blipFill>
        <p:spPr>
          <a:xfrm>
            <a:off x="-1" y="0"/>
            <a:ext cx="12113703" cy="6813958"/>
          </a:xfrm>
          <a:prstGeom prst="rect">
            <a:avLst/>
          </a:prstGeom>
        </p:spPr>
      </p:pic>
      <p:sp>
        <p:nvSpPr>
          <p:cNvPr id="3" name="Rectangle 2">
            <a:extLst>
              <a:ext uri="{FF2B5EF4-FFF2-40B4-BE49-F238E27FC236}">
                <a16:creationId xmlns:a16="http://schemas.microsoft.com/office/drawing/2014/main" id="{CC511D41-74ED-4894-9F85-3EAF6DEF9013}"/>
              </a:ext>
            </a:extLst>
          </p:cNvPr>
          <p:cNvSpPr/>
          <p:nvPr/>
        </p:nvSpPr>
        <p:spPr>
          <a:xfrm>
            <a:off x="5971607" y="3244334"/>
            <a:ext cx="24878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31E2DD35-51B7-4C02-B259-052A48927D33}"/>
              </a:ext>
            </a:extLst>
          </p:cNvPr>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556267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85800"/>
            <a:ext cx="8534400" cy="1077218"/>
          </a:xfrm>
          <a:prstGeom prst="rect">
            <a:avLst/>
          </a:prstGeom>
        </p:spPr>
        <p:txBody>
          <a:bodyPr wrap="square">
            <a:spAutoFit/>
          </a:bodyPr>
          <a:lstStyle/>
          <a:p>
            <a:pPr defTabSz="914400"/>
            <a:r>
              <a:rPr lang="en-US" sz="3200" dirty="0">
                <a:solidFill>
                  <a:srgbClr val="0070C0"/>
                </a:solidFill>
                <a:latin typeface="Arial"/>
              </a:rPr>
              <a:t>Resource Sharing Between Iowa Medicaid and Iowa Vocational Rehabilitation Services</a:t>
            </a:r>
          </a:p>
        </p:txBody>
      </p:sp>
      <p:sp>
        <p:nvSpPr>
          <p:cNvPr id="3" name="Rectangle 2"/>
          <p:cNvSpPr/>
          <p:nvPr/>
        </p:nvSpPr>
        <p:spPr>
          <a:xfrm>
            <a:off x="1981200" y="2090172"/>
            <a:ext cx="8534400" cy="2677656"/>
          </a:xfrm>
          <a:prstGeom prst="rect">
            <a:avLst/>
          </a:prstGeom>
        </p:spPr>
        <p:txBody>
          <a:bodyPr wrap="square">
            <a:spAutoFit/>
          </a:bodyPr>
          <a:lstStyle/>
          <a:p>
            <a:pPr defTabSz="914400"/>
            <a:r>
              <a:rPr lang="en-US" sz="2800" dirty="0">
                <a:solidFill>
                  <a:prstClr val="black"/>
                </a:solidFill>
                <a:latin typeface="Arial"/>
              </a:rPr>
              <a:t>For IVRS-eligible job candidates who do not qualify for state plan HCBS habilitation or HCBS BI or ID waivers, IVRS may fund all supported employment services which can include job development, customized employment, and job coaching.</a:t>
            </a:r>
          </a:p>
          <a:p>
            <a:pPr defTabSz="914400"/>
            <a:endParaRPr lang="en-US" sz="2800" dirty="0">
              <a:solidFill>
                <a:prstClr val="black"/>
              </a:solidFill>
              <a:latin typeface="Arial"/>
            </a:endParaRPr>
          </a:p>
        </p:txBody>
      </p:sp>
    </p:spTree>
    <p:extLst>
      <p:ext uri="{BB962C8B-B14F-4D97-AF65-F5344CB8AC3E}">
        <p14:creationId xmlns:p14="http://schemas.microsoft.com/office/powerpoint/2010/main" val="1607571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85801"/>
            <a:ext cx="8534400" cy="646331"/>
          </a:xfrm>
          <a:prstGeom prst="rect">
            <a:avLst/>
          </a:prstGeom>
        </p:spPr>
        <p:txBody>
          <a:bodyPr wrap="square">
            <a:spAutoFit/>
          </a:bodyPr>
          <a:lstStyle/>
          <a:p>
            <a:pPr defTabSz="914400"/>
            <a:r>
              <a:rPr lang="en-US" sz="3600" dirty="0">
                <a:solidFill>
                  <a:srgbClr val="0070C0"/>
                </a:solidFill>
                <a:latin typeface="Arial"/>
              </a:rPr>
              <a:t>Measuring Performance </a:t>
            </a:r>
          </a:p>
        </p:txBody>
      </p:sp>
      <p:sp>
        <p:nvSpPr>
          <p:cNvPr id="3" name="Rectangle 2"/>
          <p:cNvSpPr/>
          <p:nvPr/>
        </p:nvSpPr>
        <p:spPr>
          <a:xfrm>
            <a:off x="1981201" y="2055303"/>
            <a:ext cx="8342851" cy="1107996"/>
          </a:xfrm>
          <a:prstGeom prst="rect">
            <a:avLst/>
          </a:prstGeom>
        </p:spPr>
        <p:txBody>
          <a:bodyPr wrap="square">
            <a:spAutoFit/>
          </a:bodyPr>
          <a:lstStyle/>
          <a:p>
            <a:pPr defTabSz="914400"/>
            <a:endParaRPr lang="en-US" sz="2400" dirty="0">
              <a:solidFill>
                <a:prstClr val="black"/>
              </a:solidFill>
              <a:latin typeface="Arial"/>
            </a:endParaRPr>
          </a:p>
          <a:p>
            <a:pPr defTabSz="914400"/>
            <a:endParaRPr lang="en-US" sz="2400" dirty="0">
              <a:solidFill>
                <a:prstClr val="black"/>
              </a:solidFill>
              <a:latin typeface="Arial"/>
            </a:endParaRPr>
          </a:p>
          <a:p>
            <a:pPr defTabSz="914400"/>
            <a:endParaRPr lang="en-US" dirty="0">
              <a:solidFill>
                <a:prstClr val="black"/>
              </a:solidFill>
              <a:latin typeface="Arial"/>
            </a:endParaRPr>
          </a:p>
        </p:txBody>
      </p:sp>
      <p:sp>
        <p:nvSpPr>
          <p:cNvPr id="5" name="TextBox 4">
            <a:extLst>
              <a:ext uri="{FF2B5EF4-FFF2-40B4-BE49-F238E27FC236}">
                <a16:creationId xmlns:a16="http://schemas.microsoft.com/office/drawing/2014/main" id="{06931589-4958-53DA-2625-D4C1FA5A461E}"/>
              </a:ext>
            </a:extLst>
          </p:cNvPr>
          <p:cNvSpPr txBox="1"/>
          <p:nvPr/>
        </p:nvSpPr>
        <p:spPr>
          <a:xfrm>
            <a:off x="2262231" y="1228397"/>
            <a:ext cx="7482980" cy="5016758"/>
          </a:xfrm>
          <a:prstGeom prst="rect">
            <a:avLst/>
          </a:prstGeom>
          <a:noFill/>
        </p:spPr>
        <p:txBody>
          <a:bodyPr wrap="square">
            <a:spAutoFit/>
          </a:bodyPr>
          <a:lstStyle/>
          <a:p>
            <a:pPr defTabSz="914400"/>
            <a:endParaRPr lang="en-US" sz="2000" dirty="0">
              <a:solidFill>
                <a:prstClr val="black"/>
              </a:solidFill>
              <a:latin typeface="Arial"/>
            </a:endParaRPr>
          </a:p>
          <a:p>
            <a:pPr defTabSz="914400"/>
            <a:r>
              <a:rPr lang="en-US" sz="2000" dirty="0">
                <a:solidFill>
                  <a:prstClr val="black"/>
                </a:solidFill>
                <a:latin typeface="Arial"/>
              </a:rPr>
              <a:t>Reporting Requirement: Collect employment data on HCBS waiver members (brain injury, intellectual disability, and habilitation) for a two-week period  during the reporting months of January, April, July, and October.  </a:t>
            </a:r>
          </a:p>
          <a:p>
            <a:pPr marL="742950" lvl="1" indent="-285750" defTabSz="914400">
              <a:buFont typeface="Arial" panose="020B0604020202020204" pitchFamily="34" charset="0"/>
              <a:buChar char="•"/>
            </a:pPr>
            <a:r>
              <a:rPr lang="en-US" sz="2000" dirty="0">
                <a:solidFill>
                  <a:prstClr val="black"/>
                </a:solidFill>
                <a:latin typeface="Arial"/>
              </a:rPr>
              <a:t>See Reporting Manual for specific collection and due dates. </a:t>
            </a:r>
          </a:p>
          <a:p>
            <a:pPr marL="285750" indent="-285750" defTabSz="914400">
              <a:buFont typeface="Arial" panose="020B0604020202020204" pitchFamily="34" charset="0"/>
              <a:buChar char="•"/>
            </a:pPr>
            <a:endParaRPr lang="en-US" sz="2000" dirty="0">
              <a:solidFill>
                <a:prstClr val="black"/>
              </a:solidFill>
              <a:latin typeface="Arial"/>
            </a:endParaRPr>
          </a:p>
          <a:p>
            <a:pPr marL="285750" indent="-285750" defTabSz="914400">
              <a:buFont typeface="Arial" panose="020B0604020202020204" pitchFamily="34" charset="0"/>
              <a:buChar char="•"/>
            </a:pPr>
            <a:r>
              <a:rPr lang="en-US" sz="2000" dirty="0">
                <a:solidFill>
                  <a:prstClr val="black"/>
                </a:solidFill>
                <a:latin typeface="Arial"/>
              </a:rPr>
              <a:t> The month following the data collection period MCOs should send a notice to HCBS providers instructing the  providers to produce member specific employment data for each of the members for whom the provider was authorized to deliver the targeted service codes.  </a:t>
            </a:r>
          </a:p>
          <a:p>
            <a:pPr marL="285750" indent="-285750" defTabSz="914400">
              <a:buFont typeface="Arial" panose="020B0604020202020204" pitchFamily="34" charset="0"/>
              <a:buChar char="•"/>
            </a:pPr>
            <a:endParaRPr lang="en-US" sz="2000" dirty="0">
              <a:solidFill>
                <a:prstClr val="black"/>
              </a:solidFill>
              <a:latin typeface="Arial"/>
            </a:endParaRPr>
          </a:p>
          <a:p>
            <a:pPr marL="285750" indent="-285750" defTabSz="914400">
              <a:buFont typeface="Arial" panose="020B0604020202020204" pitchFamily="34" charset="0"/>
              <a:buChar char="•"/>
            </a:pPr>
            <a:r>
              <a:rPr lang="en-US" sz="2000" dirty="0">
                <a:solidFill>
                  <a:prstClr val="black"/>
                </a:solidFill>
                <a:latin typeface="Arial"/>
              </a:rPr>
              <a:t>Both aggregate and individual member data is required for template completion. </a:t>
            </a:r>
          </a:p>
        </p:txBody>
      </p:sp>
    </p:spTree>
    <p:extLst>
      <p:ext uri="{BB962C8B-B14F-4D97-AF65-F5344CB8AC3E}">
        <p14:creationId xmlns:p14="http://schemas.microsoft.com/office/powerpoint/2010/main" val="574605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728" y="360729"/>
            <a:ext cx="8630873" cy="646331"/>
          </a:xfrm>
          <a:prstGeom prst="rect">
            <a:avLst/>
          </a:prstGeom>
        </p:spPr>
        <p:txBody>
          <a:bodyPr wrap="square">
            <a:spAutoFit/>
          </a:bodyPr>
          <a:lstStyle/>
          <a:p>
            <a:pPr defTabSz="914400"/>
            <a:r>
              <a:rPr lang="en-US" sz="3600" dirty="0">
                <a:solidFill>
                  <a:srgbClr val="0070C0"/>
                </a:solidFill>
                <a:latin typeface="Arial"/>
              </a:rPr>
              <a:t>Measuring Performance </a:t>
            </a:r>
          </a:p>
        </p:txBody>
      </p:sp>
      <p:sp>
        <p:nvSpPr>
          <p:cNvPr id="3" name="Rectangle 2"/>
          <p:cNvSpPr/>
          <p:nvPr/>
        </p:nvSpPr>
        <p:spPr>
          <a:xfrm>
            <a:off x="1981201" y="2055303"/>
            <a:ext cx="8342851" cy="1107996"/>
          </a:xfrm>
          <a:prstGeom prst="rect">
            <a:avLst/>
          </a:prstGeom>
        </p:spPr>
        <p:txBody>
          <a:bodyPr wrap="square">
            <a:spAutoFit/>
          </a:bodyPr>
          <a:lstStyle/>
          <a:p>
            <a:pPr defTabSz="914400"/>
            <a:endParaRPr lang="en-US" sz="2400" dirty="0">
              <a:solidFill>
                <a:prstClr val="black"/>
              </a:solidFill>
              <a:latin typeface="Arial"/>
            </a:endParaRPr>
          </a:p>
          <a:p>
            <a:pPr defTabSz="914400"/>
            <a:endParaRPr lang="en-US" sz="2400" dirty="0">
              <a:solidFill>
                <a:prstClr val="black"/>
              </a:solidFill>
              <a:latin typeface="Arial"/>
            </a:endParaRPr>
          </a:p>
          <a:p>
            <a:pPr defTabSz="914400"/>
            <a:endParaRPr lang="en-US" dirty="0">
              <a:solidFill>
                <a:prstClr val="black"/>
              </a:solidFill>
              <a:latin typeface="Arial"/>
            </a:endParaRPr>
          </a:p>
        </p:txBody>
      </p:sp>
      <p:sp>
        <p:nvSpPr>
          <p:cNvPr id="5" name="TextBox 4">
            <a:extLst>
              <a:ext uri="{FF2B5EF4-FFF2-40B4-BE49-F238E27FC236}">
                <a16:creationId xmlns:a16="http://schemas.microsoft.com/office/drawing/2014/main" id="{06931589-4958-53DA-2625-D4C1FA5A461E}"/>
              </a:ext>
            </a:extLst>
          </p:cNvPr>
          <p:cNvSpPr txBox="1"/>
          <p:nvPr/>
        </p:nvSpPr>
        <p:spPr>
          <a:xfrm>
            <a:off x="2262231" y="1228398"/>
            <a:ext cx="7482980" cy="4708981"/>
          </a:xfrm>
          <a:prstGeom prst="rect">
            <a:avLst/>
          </a:prstGeom>
          <a:noFill/>
        </p:spPr>
        <p:txBody>
          <a:bodyPr wrap="square">
            <a:spAutoFit/>
          </a:bodyPr>
          <a:lstStyle/>
          <a:p>
            <a:pPr marL="342900" indent="-342900" defTabSz="914400">
              <a:buFont typeface="Wingdings" panose="05000000000000000000" pitchFamily="2" charset="2"/>
              <a:buChar char="Ø"/>
            </a:pPr>
            <a:r>
              <a:rPr lang="en-US" sz="2000" dirty="0">
                <a:solidFill>
                  <a:prstClr val="black"/>
                </a:solidFill>
                <a:latin typeface="Arial"/>
              </a:rPr>
              <a:t>Prevocational Services: T2015</a:t>
            </a:r>
          </a:p>
          <a:p>
            <a:pPr marL="342900" indent="-342900" defTabSz="914400">
              <a:buFont typeface="Wingdings" panose="05000000000000000000" pitchFamily="2" charset="2"/>
              <a:buChar char="Ø"/>
            </a:pPr>
            <a:r>
              <a:rPr lang="en-US" sz="2000" dirty="0">
                <a:solidFill>
                  <a:prstClr val="black"/>
                </a:solidFill>
                <a:latin typeface="Arial"/>
              </a:rPr>
              <a:t>Prevocational Services - Career Exploration: T2015 U3</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Individual Supported Employment: T2018 UC</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Long-Term Job Coaching Supported Employment: </a:t>
            </a:r>
          </a:p>
          <a:p>
            <a:pPr marL="800100" lvl="1" indent="-342900" defTabSz="914400">
              <a:buFont typeface="Wingdings" panose="05000000000000000000" pitchFamily="2" charset="2"/>
              <a:buChar char="§"/>
            </a:pPr>
            <a:r>
              <a:rPr lang="en-US" sz="2000" dirty="0">
                <a:solidFill>
                  <a:prstClr val="black"/>
                </a:solidFill>
                <a:latin typeface="Arial"/>
              </a:rPr>
              <a:t>H2025 U4 Tier 1</a:t>
            </a:r>
          </a:p>
          <a:p>
            <a:pPr marL="800100" lvl="1" indent="-342900" defTabSz="914400">
              <a:buFont typeface="Wingdings" panose="05000000000000000000" pitchFamily="2" charset="2"/>
              <a:buChar char="§"/>
            </a:pPr>
            <a:r>
              <a:rPr lang="en-US" sz="2000" dirty="0">
                <a:solidFill>
                  <a:prstClr val="black"/>
                </a:solidFill>
                <a:latin typeface="Arial"/>
              </a:rPr>
              <a:t>H2025 U3 Tier 2</a:t>
            </a:r>
          </a:p>
          <a:p>
            <a:pPr marL="800100" lvl="1" indent="-342900" defTabSz="914400">
              <a:buFont typeface="Wingdings" panose="05000000000000000000" pitchFamily="2" charset="2"/>
              <a:buChar char="§"/>
            </a:pPr>
            <a:r>
              <a:rPr lang="en-US" sz="2000" dirty="0">
                <a:solidFill>
                  <a:prstClr val="black"/>
                </a:solidFill>
                <a:latin typeface="Arial"/>
              </a:rPr>
              <a:t>H2025 U5 Tier 3</a:t>
            </a:r>
          </a:p>
          <a:p>
            <a:pPr marL="800100" lvl="1" indent="-342900" defTabSz="914400">
              <a:buFont typeface="Wingdings" panose="05000000000000000000" pitchFamily="2" charset="2"/>
              <a:buChar char="§"/>
            </a:pPr>
            <a:r>
              <a:rPr lang="en-US" sz="2000" dirty="0">
                <a:solidFill>
                  <a:prstClr val="black"/>
                </a:solidFill>
                <a:latin typeface="Arial"/>
              </a:rPr>
              <a:t>H2025 U7 Tier 4</a:t>
            </a:r>
          </a:p>
          <a:p>
            <a:pPr marL="800100" lvl="1" indent="-342900" defTabSz="914400">
              <a:buFont typeface="Wingdings" panose="05000000000000000000" pitchFamily="2" charset="2"/>
              <a:buChar char="§"/>
            </a:pPr>
            <a:r>
              <a:rPr lang="en-US" sz="2000" dirty="0">
                <a:solidFill>
                  <a:prstClr val="black"/>
                </a:solidFill>
                <a:latin typeface="Arial"/>
              </a:rPr>
              <a:t>H2025 UC Tier 5</a:t>
            </a:r>
          </a:p>
          <a:p>
            <a:pPr marL="342900" indent="-342900" defTabSz="914400">
              <a:buFont typeface="Wingdings" panose="05000000000000000000" pitchFamily="2" charset="2"/>
              <a:buChar char="Ø"/>
            </a:pPr>
            <a:r>
              <a:rPr lang="en-US" sz="2000" dirty="0">
                <a:solidFill>
                  <a:prstClr val="black"/>
                </a:solidFill>
                <a:latin typeface="Arial"/>
              </a:rPr>
              <a:t>Small Group Supported Employment: H2023 U3, U5, &amp; U7</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Habilitation Only - Individual Placement and Support: T2018 U3, U4, U5, &amp; U6</a:t>
            </a:r>
          </a:p>
        </p:txBody>
      </p:sp>
    </p:spTree>
    <p:extLst>
      <p:ext uri="{BB962C8B-B14F-4D97-AF65-F5344CB8AC3E}">
        <p14:creationId xmlns:p14="http://schemas.microsoft.com/office/powerpoint/2010/main" val="3420326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728" y="360729"/>
            <a:ext cx="8630873" cy="646331"/>
          </a:xfrm>
          <a:prstGeom prst="rect">
            <a:avLst/>
          </a:prstGeom>
        </p:spPr>
        <p:txBody>
          <a:bodyPr wrap="square">
            <a:spAutoFit/>
          </a:bodyPr>
          <a:lstStyle/>
          <a:p>
            <a:pPr defTabSz="914400"/>
            <a:r>
              <a:rPr lang="en-US" sz="3600" dirty="0">
                <a:solidFill>
                  <a:srgbClr val="0070C0"/>
                </a:solidFill>
                <a:latin typeface="Arial"/>
              </a:rPr>
              <a:t>Measuring Performance </a:t>
            </a:r>
          </a:p>
        </p:txBody>
      </p:sp>
      <p:sp>
        <p:nvSpPr>
          <p:cNvPr id="3" name="Rectangle 2"/>
          <p:cNvSpPr/>
          <p:nvPr/>
        </p:nvSpPr>
        <p:spPr>
          <a:xfrm>
            <a:off x="1981201" y="2055303"/>
            <a:ext cx="8342851" cy="1107996"/>
          </a:xfrm>
          <a:prstGeom prst="rect">
            <a:avLst/>
          </a:prstGeom>
        </p:spPr>
        <p:txBody>
          <a:bodyPr wrap="square">
            <a:spAutoFit/>
          </a:bodyPr>
          <a:lstStyle/>
          <a:p>
            <a:pPr defTabSz="914400"/>
            <a:endParaRPr lang="en-US" sz="2400" dirty="0">
              <a:solidFill>
                <a:prstClr val="black"/>
              </a:solidFill>
              <a:latin typeface="Arial"/>
            </a:endParaRPr>
          </a:p>
          <a:p>
            <a:pPr defTabSz="914400"/>
            <a:endParaRPr lang="en-US" sz="2400" dirty="0">
              <a:solidFill>
                <a:prstClr val="black"/>
              </a:solidFill>
              <a:latin typeface="Arial"/>
            </a:endParaRPr>
          </a:p>
          <a:p>
            <a:pPr defTabSz="914400"/>
            <a:endParaRPr lang="en-US" dirty="0">
              <a:solidFill>
                <a:prstClr val="black"/>
              </a:solidFill>
              <a:latin typeface="Arial"/>
            </a:endParaRPr>
          </a:p>
        </p:txBody>
      </p:sp>
      <p:sp>
        <p:nvSpPr>
          <p:cNvPr id="5" name="TextBox 4">
            <a:extLst>
              <a:ext uri="{FF2B5EF4-FFF2-40B4-BE49-F238E27FC236}">
                <a16:creationId xmlns:a16="http://schemas.microsoft.com/office/drawing/2014/main" id="{06931589-4958-53DA-2625-D4C1FA5A461E}"/>
              </a:ext>
            </a:extLst>
          </p:cNvPr>
          <p:cNvSpPr txBox="1"/>
          <p:nvPr/>
        </p:nvSpPr>
        <p:spPr>
          <a:xfrm>
            <a:off x="2262231" y="1228398"/>
            <a:ext cx="7482980" cy="4708981"/>
          </a:xfrm>
          <a:prstGeom prst="rect">
            <a:avLst/>
          </a:prstGeom>
          <a:noFill/>
        </p:spPr>
        <p:txBody>
          <a:bodyPr wrap="square">
            <a:spAutoFit/>
          </a:bodyPr>
          <a:lstStyle/>
          <a:p>
            <a:pPr marL="342900" indent="-342900" defTabSz="914400">
              <a:buFont typeface="Wingdings" panose="05000000000000000000" pitchFamily="2" charset="2"/>
              <a:buChar char="Ø"/>
            </a:pPr>
            <a:r>
              <a:rPr lang="en-US" sz="2000" dirty="0">
                <a:solidFill>
                  <a:prstClr val="black"/>
                </a:solidFill>
                <a:latin typeface="Arial"/>
              </a:rPr>
              <a:t>Members for whom MCOs have been unable to obtain employment information</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Number of members for which a claim was paid</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Average earnings over 2 weeks</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Average hourly earnings</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Member Hourly Wage</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Member Hours Worked - 2 Week Review</a:t>
            </a:r>
          </a:p>
          <a:p>
            <a:pPr defTabSz="914400"/>
            <a:endParaRPr lang="en-US" sz="2000" dirty="0">
              <a:solidFill>
                <a:prstClr val="black"/>
              </a:solidFill>
              <a:latin typeface="Arial"/>
            </a:endParaRPr>
          </a:p>
          <a:p>
            <a:pPr marL="342900" indent="-342900" defTabSz="914400">
              <a:buFont typeface="Wingdings" panose="05000000000000000000" pitchFamily="2" charset="2"/>
              <a:buChar char="Ø"/>
            </a:pPr>
            <a:r>
              <a:rPr lang="en-US" sz="2000" dirty="0">
                <a:solidFill>
                  <a:prstClr val="black"/>
                </a:solidFill>
                <a:latin typeface="Arial"/>
              </a:rPr>
              <a:t>Member Wages Earned - 2 Week Review</a:t>
            </a:r>
          </a:p>
          <a:p>
            <a:pPr defTabSz="914400"/>
            <a:endParaRPr lang="en-US" sz="2000" dirty="0">
              <a:solidFill>
                <a:prstClr val="black"/>
              </a:solidFill>
              <a:latin typeface="Arial"/>
            </a:endParaRPr>
          </a:p>
        </p:txBody>
      </p:sp>
    </p:spTree>
    <p:extLst>
      <p:ext uri="{BB962C8B-B14F-4D97-AF65-F5344CB8AC3E}">
        <p14:creationId xmlns:p14="http://schemas.microsoft.com/office/powerpoint/2010/main" val="3536064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E733-3D10-8CEA-5610-179F54D0974E}"/>
              </a:ext>
            </a:extLst>
          </p:cNvPr>
          <p:cNvSpPr>
            <a:spLocks noGrp="1"/>
          </p:cNvSpPr>
          <p:nvPr>
            <p:ph type="title"/>
          </p:nvPr>
        </p:nvSpPr>
        <p:spPr>
          <a:xfrm>
            <a:off x="2066865" y="544011"/>
            <a:ext cx="7886700" cy="5019554"/>
          </a:xfrm>
        </p:spPr>
        <p:txBody>
          <a:bodyPr>
            <a:normAutofit/>
          </a:bodyPr>
          <a:lstStyle/>
          <a:p>
            <a:r>
              <a:rPr lang="en-US" sz="2400" dirty="0"/>
              <a:t>Resources </a:t>
            </a:r>
            <a:br>
              <a:rPr lang="en-US" sz="2000" dirty="0"/>
            </a:br>
            <a:br>
              <a:rPr lang="en-US" sz="2000" dirty="0"/>
            </a:br>
            <a:r>
              <a:rPr lang="en-US" sz="2000" dirty="0"/>
              <a:t>Employment Matrix </a:t>
            </a:r>
            <a:r>
              <a:rPr lang="en-US" sz="2000" dirty="0">
                <a:hlinkClick r:id="rId2"/>
              </a:rPr>
              <a:t>https://hhs.iowa.gov/media/11207/download?inline</a:t>
            </a:r>
            <a:br>
              <a:rPr lang="en-US" sz="2000" dirty="0">
                <a:hlinkClick r:id="rId2"/>
              </a:rPr>
            </a:br>
            <a:r>
              <a:rPr lang="en-US" sz="2000" dirty="0">
                <a:hlinkClick r:id="rId2"/>
              </a:rPr>
              <a:t>Employment First Guidebook </a:t>
            </a:r>
            <a:br>
              <a:rPr lang="en-US" sz="2000" dirty="0"/>
            </a:br>
            <a:br>
              <a:rPr lang="en-US" sz="2000" dirty="0"/>
            </a:br>
            <a:r>
              <a:rPr lang="en-US" sz="2000" dirty="0"/>
              <a:t>Employment First Guidebook</a:t>
            </a:r>
            <a:br>
              <a:rPr lang="en-US" sz="2000" dirty="0"/>
            </a:br>
            <a:r>
              <a:rPr lang="en-US" sz="2000" dirty="0">
                <a:hlinkClick r:id="rId3"/>
              </a:rPr>
              <a:t>https://hhs.iowa.gov/media/11208/download?inline</a:t>
            </a:r>
            <a:br>
              <a:rPr lang="en-US" sz="2000" dirty="0">
                <a:hlinkClick r:id="rId3"/>
              </a:rPr>
            </a:br>
            <a:br>
              <a:rPr lang="en-US" sz="2000" dirty="0"/>
            </a:br>
            <a:r>
              <a:rPr lang="en-US" sz="2000" dirty="0"/>
              <a:t>FAQ HCBS and Prevocational Services </a:t>
            </a:r>
            <a:br>
              <a:rPr lang="en-US" sz="2000" dirty="0"/>
            </a:br>
            <a:r>
              <a:rPr lang="en-US" sz="2000" dirty="0">
                <a:hlinkClick r:id="rId4"/>
              </a:rPr>
              <a:t>https://hhs.iowa.gov/media/10677/download?inline=</a:t>
            </a:r>
            <a:br>
              <a:rPr lang="en-US" sz="2000" dirty="0"/>
            </a:br>
            <a:br>
              <a:rPr lang="en-US" sz="2000" dirty="0"/>
            </a:br>
            <a:r>
              <a:rPr lang="en-US" sz="2000" dirty="0"/>
              <a:t>IVRS &amp; IHHS MOA </a:t>
            </a:r>
            <a:r>
              <a:rPr lang="en-US" sz="2000" dirty="0">
                <a:hlinkClick r:id="rId5"/>
              </a:rPr>
              <a:t>hpowerdms.com/IVRS/documents/1257380ttps://public.</a:t>
            </a:r>
            <a:br>
              <a:rPr lang="en-US" sz="2000" dirty="0"/>
            </a:br>
            <a:br>
              <a:rPr lang="en-US" sz="2000" dirty="0"/>
            </a:br>
            <a:r>
              <a:rPr lang="en-US" sz="2000" dirty="0"/>
              <a:t>IVRS and HHS Resource Sharing Guide</a:t>
            </a:r>
            <a:br>
              <a:rPr lang="en-US" sz="2000" dirty="0"/>
            </a:br>
            <a:r>
              <a:rPr lang="en-US" sz="2000" dirty="0">
                <a:hlinkClick r:id="rId6"/>
              </a:rPr>
              <a:t>https://public.powerdms.com/IVRS/documents/1248997</a:t>
            </a:r>
            <a:endParaRPr lang="en-US" sz="2000" dirty="0"/>
          </a:p>
        </p:txBody>
      </p:sp>
      <p:sp>
        <p:nvSpPr>
          <p:cNvPr id="4" name="Slide Number Placeholder 3">
            <a:extLst>
              <a:ext uri="{FF2B5EF4-FFF2-40B4-BE49-F238E27FC236}">
                <a16:creationId xmlns:a16="http://schemas.microsoft.com/office/drawing/2014/main" id="{2D868D0D-AEEC-5826-8DDA-C3B255E395B2}"/>
              </a:ext>
            </a:extLst>
          </p:cNvPr>
          <p:cNvSpPr>
            <a:spLocks noGrp="1"/>
          </p:cNvSpPr>
          <p:nvPr>
            <p:ph type="sldNum" sz="quarter" idx="12"/>
          </p:nvPr>
        </p:nvSpPr>
        <p:spPr/>
        <p:txBody>
          <a:bodyPr/>
          <a:lstStyle/>
          <a:p>
            <a:pPr defTabSz="914400"/>
            <a:fld id="{060017E3-0CEB-4BA9-92AF-EFA2BF5396E5}" type="slidenum">
              <a:rPr lang="en-US">
                <a:solidFill>
                  <a:prstClr val="white">
                    <a:lumMod val="50000"/>
                  </a:prstClr>
                </a:solidFill>
                <a:latin typeface="Work Sans"/>
              </a:rPr>
              <a:pPr defTabSz="914400"/>
              <a:t>54</a:t>
            </a:fld>
            <a:endParaRPr lang="en-US" dirty="0">
              <a:solidFill>
                <a:prstClr val="white">
                  <a:lumMod val="50000"/>
                </a:prstClr>
              </a:solidFill>
              <a:latin typeface="Work Sans"/>
            </a:endParaRPr>
          </a:p>
        </p:txBody>
      </p:sp>
    </p:spTree>
    <p:extLst>
      <p:ext uri="{BB962C8B-B14F-4D97-AF65-F5344CB8AC3E}">
        <p14:creationId xmlns:p14="http://schemas.microsoft.com/office/powerpoint/2010/main" val="3516796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D62750-81B6-651A-02D9-FFC46A9262B5}"/>
              </a:ext>
            </a:extLst>
          </p:cNvPr>
          <p:cNvSpPr/>
          <p:nvPr/>
        </p:nvSpPr>
        <p:spPr>
          <a:xfrm>
            <a:off x="1761067" y="6129868"/>
            <a:ext cx="2619022" cy="59831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3" name="Picture 2">
            <a:extLst>
              <a:ext uri="{FF2B5EF4-FFF2-40B4-BE49-F238E27FC236}">
                <a16:creationId xmlns:a16="http://schemas.microsoft.com/office/drawing/2014/main" id="{4BCB4C03-45E9-6D1D-0DAD-610CF66C593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805" t="12763" r="17568"/>
          <a:stretch/>
        </p:blipFill>
        <p:spPr>
          <a:xfrm>
            <a:off x="1522867" y="8879"/>
            <a:ext cx="9143980" cy="6849121"/>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3738622" y="335668"/>
            <a:ext cx="6296155" cy="10024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dirty="0">
                <a:solidFill>
                  <a:prstClr val="white"/>
                </a:solidFill>
                <a:latin typeface="Work Sans"/>
              </a:rPr>
              <a:t>Questions</a:t>
            </a:r>
          </a:p>
        </p:txBody>
      </p:sp>
      <p:sp>
        <p:nvSpPr>
          <p:cNvPr id="5" name="Text Placeholder 2">
            <a:extLst>
              <a:ext uri="{FF2B5EF4-FFF2-40B4-BE49-F238E27FC236}">
                <a16:creationId xmlns:a16="http://schemas.microsoft.com/office/drawing/2014/main" id="{F15DA4E1-6407-D17E-A301-A6189DE2F8A4}"/>
              </a:ext>
            </a:extLst>
          </p:cNvPr>
          <p:cNvSpPr txBox="1">
            <a:spLocks/>
          </p:cNvSpPr>
          <p:nvPr/>
        </p:nvSpPr>
        <p:spPr>
          <a:xfrm>
            <a:off x="2154936" y="1551847"/>
            <a:ext cx="7879842" cy="3494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prstClr val="white"/>
                </a:solidFill>
                <a:latin typeface="Arial"/>
              </a:rPr>
              <a:t>LeAnn Moskowitz, LTSS Policy Specialist, </a:t>
            </a:r>
          </a:p>
          <a:p>
            <a:pPr marL="0" indent="0">
              <a:buNone/>
            </a:pPr>
            <a:r>
              <a:rPr lang="en-US" sz="2400" dirty="0">
                <a:solidFill>
                  <a:prstClr val="white"/>
                </a:solidFill>
                <a:latin typeface="Arial"/>
              </a:rPr>
              <a:t>IA HHS, Iowa Medicaid, BLTSS, </a:t>
            </a:r>
          </a:p>
          <a:p>
            <a:pPr marL="0" indent="0">
              <a:buNone/>
            </a:pPr>
            <a:r>
              <a:rPr lang="en-US" sz="2400" dirty="0">
                <a:solidFill>
                  <a:prstClr val="white"/>
                </a:solidFill>
                <a:latin typeface="Arial"/>
              </a:rPr>
              <a:t>515.321-8922, lmoskow@dhs.state.ia.us</a:t>
            </a:r>
          </a:p>
          <a:p>
            <a:pPr marL="0" indent="0">
              <a:buNone/>
            </a:pPr>
            <a:endParaRPr lang="en-US" sz="2400" dirty="0">
              <a:solidFill>
                <a:prstClr val="white"/>
              </a:solidFill>
              <a:latin typeface="Arial"/>
            </a:endParaRPr>
          </a:p>
          <a:p>
            <a:pPr marL="0" indent="0">
              <a:buNone/>
            </a:pPr>
            <a:r>
              <a:rPr lang="en-US" sz="2400" dirty="0">
                <a:solidFill>
                  <a:prstClr val="white"/>
                </a:solidFill>
                <a:latin typeface="Arial"/>
              </a:rPr>
              <a:t>Lin Nibbelink, Employment Policy Planner</a:t>
            </a:r>
          </a:p>
          <a:p>
            <a:pPr marL="0" indent="0">
              <a:buNone/>
            </a:pPr>
            <a:r>
              <a:rPr lang="en-US" sz="2400" dirty="0">
                <a:solidFill>
                  <a:prstClr val="white"/>
                </a:solidFill>
                <a:latin typeface="Arial"/>
              </a:rPr>
              <a:t>IA HHS Division of Aging and Disability Services</a:t>
            </a:r>
          </a:p>
          <a:p>
            <a:pPr marL="0" indent="0">
              <a:buNone/>
            </a:pPr>
            <a:r>
              <a:rPr lang="en-US" sz="2400" dirty="0">
                <a:solidFill>
                  <a:prstClr val="white"/>
                </a:solidFill>
                <a:latin typeface="Arial"/>
              </a:rPr>
              <a:t>Lin.nibbelink@hhs.iowa.gov </a:t>
            </a: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58339" y="5473494"/>
            <a:ext cx="3836519" cy="442675"/>
          </a:xfrm>
          <a:prstGeom prst="rect">
            <a:avLst/>
          </a:prstGeom>
        </p:spPr>
      </p:pic>
    </p:spTree>
    <p:extLst>
      <p:ext uri="{BB962C8B-B14F-4D97-AF65-F5344CB8AC3E}">
        <p14:creationId xmlns:p14="http://schemas.microsoft.com/office/powerpoint/2010/main" val="325639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6084-D3A3-4AED-B4EE-9C1284733103}"/>
              </a:ext>
            </a:extLst>
          </p:cNvPr>
          <p:cNvSpPr>
            <a:spLocks noGrp="1"/>
          </p:cNvSpPr>
          <p:nvPr>
            <p:ph type="ctrTitle"/>
          </p:nvPr>
        </p:nvSpPr>
        <p:spPr>
          <a:xfrm>
            <a:off x="1928486" y="2134190"/>
            <a:ext cx="7766936" cy="1646302"/>
          </a:xfrm>
        </p:spPr>
        <p:txBody>
          <a:bodyPr/>
          <a:lstStyle/>
          <a:p>
            <a:r>
              <a:rPr lang="en-US" dirty="0">
                <a:latin typeface="Arial" panose="020B0604020202020204" pitchFamily="34" charset="0"/>
                <a:cs typeface="Arial" panose="020B0604020202020204" pitchFamily="34" charset="0"/>
              </a:rPr>
              <a:t>Employment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Benefits Planning</a:t>
            </a:r>
          </a:p>
        </p:txBody>
      </p:sp>
      <p:sp>
        <p:nvSpPr>
          <p:cNvPr id="3" name="Subtitle 2">
            <a:extLst>
              <a:ext uri="{FF2B5EF4-FFF2-40B4-BE49-F238E27FC236}">
                <a16:creationId xmlns:a16="http://schemas.microsoft.com/office/drawing/2014/main" id="{9E4E2FCC-CF0F-4E13-9A07-2485978E70D9}"/>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Angela Young, MA, CPWIC</a:t>
            </a:r>
          </a:p>
        </p:txBody>
      </p:sp>
    </p:spTree>
    <p:extLst>
      <p:ext uri="{BB962C8B-B14F-4D97-AF65-F5344CB8AC3E}">
        <p14:creationId xmlns:p14="http://schemas.microsoft.com/office/powerpoint/2010/main" val="50897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C0EAA-2099-4C0A-BEAE-2DFEF4EC3717}"/>
              </a:ext>
            </a:extLst>
          </p:cNvPr>
          <p:cNvSpPr>
            <a:spLocks noGrp="1"/>
          </p:cNvSpPr>
          <p:nvPr>
            <p:ph type="ctrTitle"/>
          </p:nvPr>
        </p:nvSpPr>
        <p:spPr>
          <a:xfrm>
            <a:off x="1507067" y="469128"/>
            <a:ext cx="7766936" cy="978010"/>
          </a:xfrm>
        </p:spPr>
        <p:txBody>
          <a:bodyPr/>
          <a:lstStyle/>
          <a:p>
            <a:pPr algn="l"/>
            <a:r>
              <a:rPr lang="en-US" dirty="0"/>
              <a:t>Three Myths</a:t>
            </a:r>
          </a:p>
        </p:txBody>
      </p:sp>
      <p:sp>
        <p:nvSpPr>
          <p:cNvPr id="3" name="Subtitle 2">
            <a:extLst>
              <a:ext uri="{FF2B5EF4-FFF2-40B4-BE49-F238E27FC236}">
                <a16:creationId xmlns:a16="http://schemas.microsoft.com/office/drawing/2014/main" id="{1AA8E9FC-557A-4F17-8D88-AF78E08BC37C}"/>
              </a:ext>
            </a:extLst>
          </p:cNvPr>
          <p:cNvSpPr>
            <a:spLocks noGrp="1"/>
          </p:cNvSpPr>
          <p:nvPr>
            <p:ph type="subTitle" idx="1"/>
          </p:nvPr>
        </p:nvSpPr>
        <p:spPr>
          <a:xfrm>
            <a:off x="1507067" y="1582310"/>
            <a:ext cx="7766936" cy="5128591"/>
          </a:xfrm>
        </p:spPr>
        <p:txBody>
          <a:bodyPr>
            <a:noAutofit/>
          </a:bodyPr>
          <a:lstStyle/>
          <a:p>
            <a:pPr marL="342900" indent="-342900" algn="l">
              <a:buAutoNum type="arabicPeriod"/>
            </a:pPr>
            <a:r>
              <a:rPr lang="en-US" sz="3600" dirty="0">
                <a:latin typeface="Arial" panose="020B0604020202020204" pitchFamily="34" charset="0"/>
                <a:cs typeface="Arial" panose="020B0604020202020204" pitchFamily="34" charset="0"/>
              </a:rPr>
              <a:t>If I work I will lose my health insurance.</a:t>
            </a:r>
          </a:p>
          <a:p>
            <a:pPr marL="342900" indent="-342900" algn="l">
              <a:buAutoNum type="arabicPeriod"/>
            </a:pPr>
            <a:r>
              <a:rPr lang="en-US" sz="3600" dirty="0">
                <a:latin typeface="Arial" panose="020B0604020202020204" pitchFamily="34" charset="0"/>
                <a:cs typeface="Arial" panose="020B0604020202020204" pitchFamily="34" charset="0"/>
              </a:rPr>
              <a:t>If I work I will have a medical review.</a:t>
            </a:r>
          </a:p>
          <a:p>
            <a:pPr marL="342900" indent="-342900" algn="l">
              <a:buAutoNum type="arabicPeriod"/>
            </a:pPr>
            <a:r>
              <a:rPr lang="en-US" sz="3600" dirty="0">
                <a:latin typeface="Arial" panose="020B0604020202020204" pitchFamily="34" charset="0"/>
                <a:cs typeface="Arial" panose="020B0604020202020204" pitchFamily="34" charset="0"/>
              </a:rPr>
              <a:t>If I lose my benefits and then lose my job I will have to reapply for SSI/SSDI</a:t>
            </a:r>
          </a:p>
        </p:txBody>
      </p:sp>
    </p:spTree>
    <p:extLst>
      <p:ext uri="{BB962C8B-B14F-4D97-AF65-F5344CB8AC3E}">
        <p14:creationId xmlns:p14="http://schemas.microsoft.com/office/powerpoint/2010/main" val="38992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4C2-1103-4B5E-862A-116A10B85C55}"/>
              </a:ext>
            </a:extLst>
          </p:cNvPr>
          <p:cNvSpPr>
            <a:spLocks noGrp="1"/>
          </p:cNvSpPr>
          <p:nvPr>
            <p:ph type="ctrTitle"/>
          </p:nvPr>
        </p:nvSpPr>
        <p:spPr>
          <a:xfrm>
            <a:off x="1507067" y="238540"/>
            <a:ext cx="7766936" cy="1240404"/>
          </a:xfrm>
        </p:spPr>
        <p:txBody>
          <a:bodyPr/>
          <a:lstStyle/>
          <a:p>
            <a:r>
              <a:rPr lang="en-US" dirty="0"/>
              <a:t>How IVRS can assist</a:t>
            </a:r>
          </a:p>
        </p:txBody>
      </p:sp>
      <p:sp>
        <p:nvSpPr>
          <p:cNvPr id="3" name="Subtitle 2">
            <a:extLst>
              <a:ext uri="{FF2B5EF4-FFF2-40B4-BE49-F238E27FC236}">
                <a16:creationId xmlns:a16="http://schemas.microsoft.com/office/drawing/2014/main" id="{76A154DE-5B01-4451-A8D1-494AFE75AD90}"/>
              </a:ext>
            </a:extLst>
          </p:cNvPr>
          <p:cNvSpPr>
            <a:spLocks noGrp="1"/>
          </p:cNvSpPr>
          <p:nvPr>
            <p:ph type="subTitle" idx="1"/>
          </p:nvPr>
        </p:nvSpPr>
        <p:spPr>
          <a:xfrm>
            <a:off x="1507067" y="1574359"/>
            <a:ext cx="7766936" cy="3573374"/>
          </a:xfrm>
        </p:spPr>
        <p:txBody>
          <a:bodyPr>
            <a:noAutofit/>
          </a:bodyPr>
          <a:lstStyle/>
          <a:p>
            <a:pPr marL="571500" indent="-571500" algn="l">
              <a:buFont typeface="Arial" panose="020B0604020202020204" pitchFamily="34" charset="0"/>
              <a:buChar char="•"/>
            </a:pPr>
            <a:r>
              <a:rPr lang="en-US" sz="4000" dirty="0">
                <a:latin typeface="Arial" panose="020B0604020202020204" pitchFamily="34" charset="0"/>
                <a:cs typeface="Arial" panose="020B0604020202020204" pitchFamily="34" charset="0"/>
              </a:rPr>
              <a:t>Career guidance/wage estimates</a:t>
            </a:r>
          </a:p>
          <a:p>
            <a:pPr marL="571500" indent="-571500" algn="l">
              <a:buFont typeface="Arial" panose="020B0604020202020204" pitchFamily="34" charset="0"/>
              <a:buChar char="•"/>
            </a:pPr>
            <a:r>
              <a:rPr lang="en-US" sz="4000" dirty="0">
                <a:latin typeface="Arial" panose="020B0604020202020204" pitchFamily="34" charset="0"/>
                <a:cs typeface="Arial" panose="020B0604020202020204" pitchFamily="34" charset="0"/>
              </a:rPr>
              <a:t>Trained benefits counselors to answers questions</a:t>
            </a:r>
          </a:p>
          <a:p>
            <a:pPr marL="571500" indent="-571500" algn="l">
              <a:buFont typeface="Arial" panose="020B0604020202020204" pitchFamily="34" charset="0"/>
              <a:buChar char="•"/>
            </a:pPr>
            <a:r>
              <a:rPr lang="en-US" sz="4000" dirty="0">
                <a:latin typeface="Arial" panose="020B0604020202020204" pitchFamily="34" charset="0"/>
                <a:cs typeface="Arial" panose="020B0604020202020204" pitchFamily="34" charset="0"/>
              </a:rPr>
              <a:t>Assistance with reporting changes in earnings to SSA</a:t>
            </a:r>
          </a:p>
          <a:p>
            <a:pPr marL="571500" indent="-571500" algn="l">
              <a:buFont typeface="Arial" panose="020B0604020202020204" pitchFamily="34" charset="0"/>
              <a:buChar char="•"/>
            </a:pPr>
            <a:r>
              <a:rPr lang="en-US" sz="4000" dirty="0">
                <a:latin typeface="Arial" panose="020B0604020202020204" pitchFamily="34" charset="0"/>
                <a:cs typeface="Arial" panose="020B0604020202020204" pitchFamily="34" charset="0"/>
              </a:rPr>
              <a:t>Emotional support</a:t>
            </a:r>
          </a:p>
        </p:txBody>
      </p:sp>
    </p:spTree>
    <p:extLst>
      <p:ext uri="{BB962C8B-B14F-4D97-AF65-F5344CB8AC3E}">
        <p14:creationId xmlns:p14="http://schemas.microsoft.com/office/powerpoint/2010/main" val="83867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41BC-8CC0-4A1E-926D-AC572AC6CE95}"/>
              </a:ext>
            </a:extLst>
          </p:cNvPr>
          <p:cNvSpPr>
            <a:spLocks noGrp="1"/>
          </p:cNvSpPr>
          <p:nvPr>
            <p:ph type="title"/>
          </p:nvPr>
        </p:nvSpPr>
        <p:spPr/>
        <p:txBody>
          <a:bodyPr/>
          <a:lstStyle/>
          <a:p>
            <a:r>
              <a:rPr lang="en-US" dirty="0"/>
              <a:t>What about after my IVRS file closes?</a:t>
            </a:r>
          </a:p>
        </p:txBody>
      </p:sp>
      <p:sp>
        <p:nvSpPr>
          <p:cNvPr id="3" name="Content Placeholder 2">
            <a:extLst>
              <a:ext uri="{FF2B5EF4-FFF2-40B4-BE49-F238E27FC236}">
                <a16:creationId xmlns:a16="http://schemas.microsoft.com/office/drawing/2014/main" id="{1AD8E728-8D34-480F-B3AA-4736F9EBD8E1}"/>
              </a:ext>
            </a:extLst>
          </p:cNvPr>
          <p:cNvSpPr>
            <a:spLocks noGrp="1"/>
          </p:cNvSpPr>
          <p:nvPr>
            <p:ph idx="1"/>
          </p:nvPr>
        </p:nvSpPr>
        <p:spPr>
          <a:xfrm>
            <a:off x="677334" y="1304015"/>
            <a:ext cx="8596668" cy="5319422"/>
          </a:xfrm>
        </p:spPr>
        <p:txBody>
          <a:bodyPr>
            <a:noAutofit/>
          </a:bodyPr>
          <a:lstStyle/>
          <a:p>
            <a:r>
              <a:rPr lang="en-US" dirty="0">
                <a:latin typeface="Arial" panose="020B0604020202020204" pitchFamily="34" charset="0"/>
                <a:cs typeface="Arial" panose="020B0604020202020204" pitchFamily="34" charset="0"/>
              </a:rPr>
              <a:t>Assistance with transferring to an Employment Network for follow up services</a:t>
            </a:r>
          </a:p>
          <a:p>
            <a:r>
              <a:rPr lang="en-US" dirty="0">
                <a:latin typeface="Arial" panose="020B0604020202020204" pitchFamily="34" charset="0"/>
                <a:cs typeface="Arial" panose="020B0604020202020204" pitchFamily="34" charset="0"/>
              </a:rPr>
              <a:t>Set up transition meetings with the Employment Network</a:t>
            </a:r>
          </a:p>
          <a:p>
            <a:r>
              <a:rPr lang="en-US">
                <a:latin typeface="Arial" panose="020B0604020202020204" pitchFamily="34" charset="0"/>
                <a:cs typeface="Arial" panose="020B0604020202020204" pitchFamily="34" charset="0"/>
              </a:rPr>
              <a:t>Partnerships </a:t>
            </a:r>
            <a:r>
              <a:rPr lang="en-US" dirty="0">
                <a:latin typeface="Arial" panose="020B0604020202020204" pitchFamily="34" charset="0"/>
                <a:cs typeface="Arial" panose="020B0604020202020204" pitchFamily="34" charset="0"/>
              </a:rPr>
              <a:t>with the following Employment Networks (alphabetical order)</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1. American Dream Employment Network</a:t>
            </a:r>
          </a:p>
          <a:p>
            <a:pPr marL="0" indent="0">
              <a:buNone/>
            </a:pPr>
            <a:r>
              <a:rPr lang="en-US" dirty="0">
                <a:latin typeface="Arial" panose="020B0604020202020204" pitchFamily="34" charset="0"/>
                <a:cs typeface="Arial" panose="020B0604020202020204" pitchFamily="34" charset="0"/>
              </a:rPr>
              <a:t>2. Best Buddies International</a:t>
            </a:r>
          </a:p>
          <a:p>
            <a:pPr marL="0" indent="0">
              <a:buNone/>
            </a:pPr>
            <a:r>
              <a:rPr lang="en-US" dirty="0">
                <a:latin typeface="Arial" panose="020B0604020202020204" pitchFamily="34" charset="0"/>
                <a:cs typeface="Arial" panose="020B0604020202020204" pitchFamily="34" charset="0"/>
              </a:rPr>
              <a:t>3. Children and Families of Iowa</a:t>
            </a:r>
          </a:p>
          <a:p>
            <a:pPr marL="0" indent="0">
              <a:buNone/>
            </a:pPr>
            <a:r>
              <a:rPr lang="en-US" dirty="0">
                <a:latin typeface="Arial" panose="020B0604020202020204" pitchFamily="34" charset="0"/>
                <a:cs typeface="Arial" panose="020B0604020202020204" pitchFamily="34" charset="0"/>
              </a:rPr>
              <a:t>4. Frank A. Varvaris and Associates</a:t>
            </a:r>
          </a:p>
          <a:p>
            <a:pPr marL="0" indent="0">
              <a:buNone/>
            </a:pPr>
            <a:r>
              <a:rPr lang="en-US" dirty="0">
                <a:latin typeface="Arial" panose="020B0604020202020204" pitchFamily="34" charset="0"/>
                <a:cs typeface="Arial" panose="020B0604020202020204" pitchFamily="34" charset="0"/>
              </a:rPr>
              <a:t>5. Goodwill of the Great Plains</a:t>
            </a:r>
          </a:p>
          <a:p>
            <a:pPr marL="0" indent="0">
              <a:buNone/>
            </a:pPr>
            <a:r>
              <a:rPr lang="en-US" dirty="0">
                <a:latin typeface="Arial" panose="020B0604020202020204" pitchFamily="34" charset="0"/>
                <a:cs typeface="Arial" panose="020B0604020202020204" pitchFamily="34" charset="0"/>
              </a:rPr>
              <a:t>6. Hawkeye Employment Network</a:t>
            </a:r>
          </a:p>
          <a:p>
            <a:pPr marL="0" indent="0">
              <a:buNone/>
            </a:pPr>
            <a:r>
              <a:rPr lang="en-US" dirty="0">
                <a:latin typeface="Arial" panose="020B0604020202020204" pitchFamily="34" charset="0"/>
                <a:cs typeface="Arial" panose="020B0604020202020204" pitchFamily="34" charset="0"/>
              </a:rPr>
              <a:t>7. Hope Haven of Rock Valley</a:t>
            </a:r>
          </a:p>
          <a:p>
            <a:pPr marL="0" indent="0">
              <a:buNone/>
            </a:pPr>
            <a:r>
              <a:rPr lang="en-US" dirty="0">
                <a:latin typeface="Arial" panose="020B0604020202020204" pitchFamily="34" charset="0"/>
                <a:cs typeface="Arial" panose="020B0604020202020204" pitchFamily="34" charset="0"/>
              </a:rPr>
              <a:t>8. Iowa Works</a:t>
            </a:r>
          </a:p>
          <a:p>
            <a:pPr marL="0" indent="0">
              <a:buNone/>
            </a:pPr>
            <a:r>
              <a:rPr lang="en-US" dirty="0">
                <a:latin typeface="Arial" panose="020B0604020202020204" pitchFamily="34" charset="0"/>
                <a:cs typeface="Arial" panose="020B0604020202020204" pitchFamily="34" charset="0"/>
              </a:rPr>
              <a:t>9. 43 North Iowa</a:t>
            </a:r>
          </a:p>
        </p:txBody>
      </p:sp>
    </p:spTree>
    <p:extLst>
      <p:ext uri="{BB962C8B-B14F-4D97-AF65-F5344CB8AC3E}">
        <p14:creationId xmlns:p14="http://schemas.microsoft.com/office/powerpoint/2010/main" val="405452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5C09B-1007-43FE-B844-40E7498FB08F}"/>
              </a:ext>
            </a:extLst>
          </p:cNvPr>
          <p:cNvPicPr>
            <a:picLocks noChangeAspect="1"/>
          </p:cNvPicPr>
          <p:nvPr/>
        </p:nvPicPr>
        <p:blipFill rotWithShape="1">
          <a:blip r:embed="rId3"/>
          <a:srcRect r="584"/>
          <a:stretch/>
        </p:blipFill>
        <p:spPr>
          <a:xfrm>
            <a:off x="0" y="3"/>
            <a:ext cx="12192000" cy="3428997"/>
          </a:xfrm>
          <a:prstGeom prst="rect">
            <a:avLst/>
          </a:prstGeom>
        </p:spPr>
      </p:pic>
      <p:cxnSp>
        <p:nvCxnSpPr>
          <p:cNvPr id="6" name="Straight Connector 5">
            <a:extLst>
              <a:ext uri="{FF2B5EF4-FFF2-40B4-BE49-F238E27FC236}">
                <a16:creationId xmlns:a16="http://schemas.microsoft.com/office/drawing/2014/main" id="{5C14394C-3BC1-4410-BB42-B5208DCCBC4C}"/>
              </a:ext>
            </a:extLst>
          </p:cNvPr>
          <p:cNvCxnSpPr>
            <a:cxnSpLocks/>
          </p:cNvCxnSpPr>
          <p:nvPr/>
        </p:nvCxnSpPr>
        <p:spPr>
          <a:xfrm>
            <a:off x="6071936" y="5690937"/>
            <a:ext cx="5577840"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7" name="!!Circle4">
            <a:extLst>
              <a:ext uri="{FF2B5EF4-FFF2-40B4-BE49-F238E27FC236}">
                <a16:creationId xmlns:a16="http://schemas.microsoft.com/office/drawing/2014/main" id="{93240BA8-1053-4F7C-A61D-59079D0DC2E5}"/>
              </a:ext>
            </a:extLst>
          </p:cNvPr>
          <p:cNvSpPr/>
          <p:nvPr/>
        </p:nvSpPr>
        <p:spPr>
          <a:xfrm>
            <a:off x="5173579" y="4800601"/>
            <a:ext cx="1816768" cy="181676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1938</a:t>
            </a:r>
          </a:p>
        </p:txBody>
      </p:sp>
      <p:sp>
        <p:nvSpPr>
          <p:cNvPr id="8" name="!!Circle3">
            <a:extLst>
              <a:ext uri="{FF2B5EF4-FFF2-40B4-BE49-F238E27FC236}">
                <a16:creationId xmlns:a16="http://schemas.microsoft.com/office/drawing/2014/main" id="{A6265AEC-837E-45FF-94CF-32E9ABA998E8}"/>
              </a:ext>
            </a:extLst>
          </p:cNvPr>
          <p:cNvSpPr/>
          <p:nvPr/>
        </p:nvSpPr>
        <p:spPr>
          <a:xfrm>
            <a:off x="11261557" y="5293895"/>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2024</a:t>
            </a:r>
          </a:p>
        </p:txBody>
      </p:sp>
      <p:sp>
        <p:nvSpPr>
          <p:cNvPr id="9" name="!!Circle2">
            <a:extLst>
              <a:ext uri="{FF2B5EF4-FFF2-40B4-BE49-F238E27FC236}">
                <a16:creationId xmlns:a16="http://schemas.microsoft.com/office/drawing/2014/main" id="{7D52CDB3-0F4A-4B13-A46D-901C929318A5}"/>
              </a:ext>
            </a:extLst>
          </p:cNvPr>
          <p:cNvSpPr/>
          <p:nvPr/>
        </p:nvSpPr>
        <p:spPr>
          <a:xfrm>
            <a:off x="9402277" y="5293895"/>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2014</a:t>
            </a:r>
          </a:p>
        </p:txBody>
      </p:sp>
      <p:sp>
        <p:nvSpPr>
          <p:cNvPr id="10" name="!!Circle1">
            <a:extLst>
              <a:ext uri="{FF2B5EF4-FFF2-40B4-BE49-F238E27FC236}">
                <a16:creationId xmlns:a16="http://schemas.microsoft.com/office/drawing/2014/main" id="{28F301D7-66FD-4E49-B344-F876089219FD}"/>
              </a:ext>
            </a:extLst>
          </p:cNvPr>
          <p:cNvSpPr/>
          <p:nvPr/>
        </p:nvSpPr>
        <p:spPr>
          <a:xfrm>
            <a:off x="7542997" y="530592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1950s</a:t>
            </a:r>
          </a:p>
        </p:txBody>
      </p:sp>
    </p:spTree>
    <p:extLst>
      <p:ext uri="{BB962C8B-B14F-4D97-AF65-F5344CB8AC3E}">
        <p14:creationId xmlns:p14="http://schemas.microsoft.com/office/powerpoint/2010/main" val="820607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415600" y="3272825"/>
            <a:ext cx="11360700" cy="2554500"/>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C0C0C"/>
              </a:buClr>
              <a:buSzPts val="5000"/>
              <a:buFont typeface="Twentieth Century"/>
              <a:buNone/>
            </a:pPr>
            <a:r>
              <a:rPr lang="en-US" b="1"/>
              <a:t> Assistive Technology</a:t>
            </a:r>
            <a:endParaRPr b="1"/>
          </a:p>
        </p:txBody>
      </p:sp>
      <p:sp>
        <p:nvSpPr>
          <p:cNvPr id="75" name="Google Shape;75;p1" descr="Iowa Vocational... - Iowa Vocational Rehabilitation Services"/>
          <p:cNvSpPr/>
          <p:nvPr/>
        </p:nvSpPr>
        <p:spPr>
          <a:xfrm>
            <a:off x="4486275" y="13668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pic>
        <p:nvPicPr>
          <p:cNvPr id="76" name="Google Shape;76;p1" descr="Iowa spelled with the O showing a path to a sun"/>
          <p:cNvPicPr preferRelativeResize="0"/>
          <p:nvPr/>
        </p:nvPicPr>
        <p:blipFill rotWithShape="1">
          <a:blip r:embed="rId3">
            <a:alphaModFix/>
          </a:blip>
          <a:srcRect l="840" t="6859" r="-840" b="-6859"/>
          <a:stretch/>
        </p:blipFill>
        <p:spPr>
          <a:xfrm>
            <a:off x="3562738" y="822925"/>
            <a:ext cx="5066525" cy="2967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1024125" y="585225"/>
            <a:ext cx="9720000" cy="983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b="1"/>
              <a:t>What is Assistive Technology?</a:t>
            </a:r>
            <a:endParaRPr b="1"/>
          </a:p>
        </p:txBody>
      </p:sp>
      <p:sp>
        <p:nvSpPr>
          <p:cNvPr id="82" name="Google Shape;82;p8"/>
          <p:cNvSpPr txBox="1">
            <a:spLocks noGrp="1"/>
          </p:cNvSpPr>
          <p:nvPr>
            <p:ph type="body" idx="1"/>
          </p:nvPr>
        </p:nvSpPr>
        <p:spPr>
          <a:xfrm>
            <a:off x="759875" y="1380100"/>
            <a:ext cx="10677900" cy="4839900"/>
          </a:xfrm>
          <a:prstGeom prst="rect">
            <a:avLst/>
          </a:prstGeom>
          <a:noFill/>
          <a:ln>
            <a:noFill/>
          </a:ln>
        </p:spPr>
        <p:txBody>
          <a:bodyPr spcFirstLastPara="1" wrap="square" lIns="137150" tIns="45700" rIns="137150" bIns="45700" anchor="ctr" anchorCtr="0">
            <a:normAutofit/>
          </a:bodyPr>
          <a:lstStyle/>
          <a:p>
            <a:pPr marL="0" lvl="0" indent="0" algn="l" rtl="0">
              <a:spcBef>
                <a:spcPts val="1000"/>
              </a:spcBef>
              <a:spcAft>
                <a:spcPts val="0"/>
              </a:spcAft>
              <a:buNone/>
            </a:pPr>
            <a:r>
              <a:rPr lang="en-US" sz="3400">
                <a:solidFill>
                  <a:schemeClr val="dk1"/>
                </a:solidFill>
                <a:latin typeface="Arial"/>
                <a:ea typeface="Arial"/>
                <a:cs typeface="Arial"/>
                <a:sym typeface="Arial"/>
              </a:rPr>
              <a:t>Assistive Technology Industry Association (ATIA) definition: </a:t>
            </a:r>
            <a:endParaRPr sz="3400">
              <a:solidFill>
                <a:schemeClr val="dk1"/>
              </a:solidFill>
              <a:latin typeface="Arial"/>
              <a:ea typeface="Arial"/>
              <a:cs typeface="Arial"/>
              <a:sym typeface="Arial"/>
            </a:endParaRPr>
          </a:p>
          <a:p>
            <a:pPr marL="457200" lvl="0" indent="0" algn="l" rtl="0">
              <a:spcBef>
                <a:spcPts val="1000"/>
              </a:spcBef>
              <a:spcAft>
                <a:spcPts val="0"/>
              </a:spcAft>
              <a:buNone/>
            </a:pPr>
            <a:r>
              <a:rPr lang="en-US" sz="3500">
                <a:solidFill>
                  <a:schemeClr val="dk1"/>
                </a:solidFill>
                <a:latin typeface="Arial"/>
                <a:ea typeface="Arial"/>
                <a:cs typeface="Arial"/>
                <a:sym typeface="Arial"/>
              </a:rPr>
              <a:t>“Assistive technology (AT): products, equipment, and systems that enhance learning, working, and daily living for persons with disabilities.”</a:t>
            </a:r>
            <a:endParaRPr sz="3500">
              <a:solidFill>
                <a:schemeClr val="dk1"/>
              </a:solidFill>
              <a:latin typeface="Arial"/>
              <a:ea typeface="Arial"/>
              <a:cs typeface="Arial"/>
              <a:sym typeface="Arial"/>
            </a:endParaRPr>
          </a:p>
          <a:p>
            <a:pPr marL="457200" lvl="0" indent="0" algn="l" rtl="0">
              <a:spcBef>
                <a:spcPts val="1000"/>
              </a:spcBef>
              <a:spcAft>
                <a:spcPts val="0"/>
              </a:spcAft>
              <a:buNone/>
            </a:pPr>
            <a:r>
              <a:rPr lang="en-US" sz="3500">
                <a:solidFill>
                  <a:schemeClr val="dk1"/>
                </a:solidFill>
                <a:latin typeface="Arial"/>
                <a:ea typeface="Arial"/>
                <a:cs typeface="Arial"/>
                <a:sym typeface="Arial"/>
              </a:rPr>
              <a:t>(</a:t>
            </a:r>
            <a:r>
              <a:rPr lang="en-US" sz="2800" u="sng">
                <a:solidFill>
                  <a:schemeClr val="hlink"/>
                </a:solidFill>
                <a:latin typeface="Arial"/>
                <a:ea typeface="Arial"/>
                <a:cs typeface="Arial"/>
                <a:sym typeface="Arial"/>
                <a:hlinkClick r:id="rId3"/>
              </a:rPr>
              <a:t>ATIA Website</a:t>
            </a:r>
            <a:r>
              <a:rPr lang="en-US" sz="2800">
                <a:solidFill>
                  <a:schemeClr val="dk1"/>
                </a:solidFill>
                <a:latin typeface="Arial"/>
                <a:ea typeface="Arial"/>
                <a:cs typeface="Arial"/>
                <a:sym typeface="Arial"/>
              </a:rPr>
              <a:t>)</a:t>
            </a:r>
            <a:endParaRPr sz="3300">
              <a:solidFill>
                <a:schemeClr val="dk1"/>
              </a:solidFill>
              <a:latin typeface="Arial"/>
              <a:ea typeface="Arial"/>
              <a:cs typeface="Arial"/>
              <a:sym typeface="Arial"/>
            </a:endParaRPr>
          </a:p>
        </p:txBody>
      </p:sp>
      <p:cxnSp>
        <p:nvCxnSpPr>
          <p:cNvPr id="83" name="Google Shape;83;p8"/>
          <p:cNvCxnSpPr/>
          <p:nvPr/>
        </p:nvCxnSpPr>
        <p:spPr>
          <a:xfrm>
            <a:off x="645950" y="1539500"/>
            <a:ext cx="10354500" cy="14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g2ede0a8c60f_0_2"/>
          <p:cNvSpPr txBox="1">
            <a:spLocks noGrp="1"/>
          </p:cNvSpPr>
          <p:nvPr>
            <p:ph type="title"/>
          </p:nvPr>
        </p:nvSpPr>
        <p:spPr>
          <a:xfrm>
            <a:off x="415600" y="378550"/>
            <a:ext cx="11360700" cy="780900"/>
          </a:xfrm>
          <a:prstGeom prst="rect">
            <a:avLst/>
          </a:prstGeom>
        </p:spPr>
        <p:txBody>
          <a:bodyPr spcFirstLastPara="1" wrap="square" lIns="121900" tIns="121900" rIns="121900" bIns="121900" anchor="t" anchorCtr="0">
            <a:noAutofit/>
          </a:bodyPr>
          <a:lstStyle/>
          <a:p>
            <a:pPr marL="0" lvl="0" indent="0" algn="ctr" rtl="0">
              <a:lnSpc>
                <a:spcPct val="150000"/>
              </a:lnSpc>
              <a:spcBef>
                <a:spcPts val="0"/>
              </a:spcBef>
              <a:spcAft>
                <a:spcPts val="0"/>
              </a:spcAft>
              <a:buSzPts val="990"/>
              <a:buNone/>
            </a:pPr>
            <a:r>
              <a:rPr lang="en-US" sz="3830"/>
              <a:t>The Assistive Technology Continuum</a:t>
            </a:r>
            <a:endParaRPr sz="3830"/>
          </a:p>
        </p:txBody>
      </p:sp>
      <p:sp>
        <p:nvSpPr>
          <p:cNvPr id="89" name="Google Shape;89;g2ede0a8c60f_0_2"/>
          <p:cNvSpPr txBox="1">
            <a:spLocks noGrp="1"/>
          </p:cNvSpPr>
          <p:nvPr>
            <p:ph type="body" idx="1"/>
          </p:nvPr>
        </p:nvSpPr>
        <p:spPr>
          <a:xfrm>
            <a:off x="305250" y="1328025"/>
            <a:ext cx="11360700" cy="5113200"/>
          </a:xfrm>
          <a:prstGeom prst="rect">
            <a:avLst/>
          </a:prstGeom>
        </p:spPr>
        <p:txBody>
          <a:bodyPr spcFirstLastPara="1" wrap="square" lIns="121900" tIns="121900" rIns="121900" bIns="121900" anchor="t" anchorCtr="0">
            <a:normAutofit fontScale="32500" lnSpcReduction="20000"/>
          </a:bodyPr>
          <a:lstStyle/>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8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6048">
              <a:solidFill>
                <a:schemeClr val="dk1"/>
              </a:solidFill>
              <a:latin typeface="Roboto"/>
              <a:ea typeface="Roboto"/>
              <a:cs typeface="Roboto"/>
              <a:sym typeface="Roboto"/>
            </a:endParaRPr>
          </a:p>
          <a:p>
            <a:pPr marL="0" lvl="0" indent="0" algn="l" rtl="0">
              <a:lnSpc>
                <a:spcPct val="150000"/>
              </a:lnSpc>
              <a:spcBef>
                <a:spcPts val="0"/>
              </a:spcBef>
              <a:spcAft>
                <a:spcPts val="0"/>
              </a:spcAft>
              <a:buNone/>
            </a:pPr>
            <a:r>
              <a:rPr lang="en-US" sz="6356">
                <a:solidFill>
                  <a:schemeClr val="dk1"/>
                </a:solidFill>
                <a:latin typeface="Roboto"/>
                <a:ea typeface="Roboto"/>
                <a:cs typeface="Roboto"/>
                <a:sym typeface="Roboto"/>
              </a:rPr>
              <a:t>AT solutions range from no, low, mid, and high tech based on complexity and technical training. </a:t>
            </a:r>
            <a:endParaRPr sz="6356">
              <a:solidFill>
                <a:schemeClr val="dk1"/>
              </a:solidFill>
              <a:latin typeface="Roboto"/>
              <a:ea typeface="Roboto"/>
              <a:cs typeface="Roboto"/>
              <a:sym typeface="Roboto"/>
            </a:endParaRPr>
          </a:p>
          <a:p>
            <a:pPr marL="0" lvl="0" indent="0" algn="l" rtl="0">
              <a:spcBef>
                <a:spcPts val="0"/>
              </a:spcBef>
              <a:spcAft>
                <a:spcPts val="0"/>
              </a:spcAft>
              <a:buNone/>
            </a:pPr>
            <a:r>
              <a:rPr lang="en-US" sz="5876">
                <a:solidFill>
                  <a:schemeClr val="dk1"/>
                </a:solidFill>
                <a:latin typeface="Roboto"/>
                <a:ea typeface="Roboto"/>
                <a:cs typeface="Roboto"/>
                <a:sym typeface="Roboto"/>
              </a:rPr>
              <a:t>Approach possible no-tech options before advancing until an ideal, functional solution is identified </a:t>
            </a:r>
            <a:endParaRPr sz="5876">
              <a:solidFill>
                <a:schemeClr val="dk1"/>
              </a:solidFill>
              <a:latin typeface="Roboto"/>
              <a:ea typeface="Roboto"/>
              <a:cs typeface="Roboto"/>
              <a:sym typeface="Roboto"/>
            </a:endParaRPr>
          </a:p>
          <a:p>
            <a:pPr marL="0" lvl="0" indent="0" algn="l" rtl="0">
              <a:spcBef>
                <a:spcPts val="1600"/>
              </a:spcBef>
              <a:spcAft>
                <a:spcPts val="1600"/>
              </a:spcAft>
              <a:buNone/>
            </a:pPr>
            <a:endParaRPr sz="2800">
              <a:solidFill>
                <a:schemeClr val="dk1"/>
              </a:solidFill>
              <a:latin typeface="Roboto"/>
              <a:ea typeface="Roboto"/>
              <a:cs typeface="Roboto"/>
              <a:sym typeface="Roboto"/>
            </a:endParaRPr>
          </a:p>
        </p:txBody>
      </p:sp>
      <p:sp>
        <p:nvSpPr>
          <p:cNvPr id="90" name="Google Shape;90;g2ede0a8c60f_0_2"/>
          <p:cNvSpPr/>
          <p:nvPr/>
        </p:nvSpPr>
        <p:spPr>
          <a:xfrm>
            <a:off x="4396667" y="1554322"/>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1" name="Google Shape;91;g2ede0a8c60f_0_2"/>
          <p:cNvGrpSpPr/>
          <p:nvPr/>
        </p:nvGrpSpPr>
        <p:grpSpPr>
          <a:xfrm>
            <a:off x="2533560" y="1328015"/>
            <a:ext cx="2509814" cy="892778"/>
            <a:chOff x="1900218" y="996036"/>
            <a:chExt cx="1882407" cy="669600"/>
          </a:xfrm>
        </p:grpSpPr>
        <p:cxnSp>
          <p:nvCxnSpPr>
            <p:cNvPr id="92" name="Google Shape;92;g2ede0a8c60f_0_2"/>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93" name="Google Shape;93;g2ede0a8c60f_0_2"/>
            <p:cNvSpPr txBox="1"/>
            <p:nvPr/>
          </p:nvSpPr>
          <p:spPr>
            <a:xfrm>
              <a:off x="1900218" y="996036"/>
              <a:ext cx="1495200" cy="669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Roboto"/>
                  <a:ea typeface="Roboto"/>
                  <a:cs typeface="Roboto"/>
                  <a:sym typeface="Roboto"/>
                </a:rPr>
                <a:t>High-Tech</a:t>
              </a:r>
              <a:endParaRPr kumimoji="0" sz="2400" b="0" i="0" u="none" strike="noStrike" kern="0" cap="none" spc="0" normalizeH="0" baseline="0" noProof="0">
                <a:ln>
                  <a:noFill/>
                </a:ln>
                <a:solidFill>
                  <a:srgbClr val="FFFFFF"/>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100" b="1"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94" name="Google Shape;94;g2ede0a8c60f_0_2"/>
          <p:cNvGrpSpPr/>
          <p:nvPr/>
        </p:nvGrpSpPr>
        <p:grpSpPr>
          <a:xfrm>
            <a:off x="2533560" y="4202958"/>
            <a:ext cx="2508247" cy="892778"/>
            <a:chOff x="1900218" y="3152297"/>
            <a:chExt cx="1881232" cy="669600"/>
          </a:xfrm>
        </p:grpSpPr>
        <p:cxnSp>
          <p:nvCxnSpPr>
            <p:cNvPr id="95" name="Google Shape;95;g2ede0a8c60f_0_2"/>
            <p:cNvCxnSpPr/>
            <p:nvPr/>
          </p:nvCxnSpPr>
          <p:spPr>
            <a:xfrm rot="10800000" flipH="1">
              <a:off x="3436150" y="3214625"/>
              <a:ext cx="345300" cy="342900"/>
            </a:xfrm>
            <a:prstGeom prst="straightConnector1">
              <a:avLst/>
            </a:prstGeom>
            <a:noFill/>
            <a:ln w="19050" cap="flat" cmpd="sng">
              <a:solidFill>
                <a:srgbClr val="085630"/>
              </a:solidFill>
              <a:prstDash val="solid"/>
              <a:round/>
              <a:headEnd type="oval" w="med" len="med"/>
              <a:tailEnd type="none" w="sm" len="sm"/>
            </a:ln>
          </p:spPr>
        </p:cxnSp>
        <p:sp>
          <p:nvSpPr>
            <p:cNvPr id="96" name="Google Shape;96;g2ede0a8c60f_0_2"/>
            <p:cNvSpPr txBox="1"/>
            <p:nvPr/>
          </p:nvSpPr>
          <p:spPr>
            <a:xfrm>
              <a:off x="1900218" y="3152297"/>
              <a:ext cx="1495200" cy="669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Roboto"/>
                  <a:ea typeface="Roboto"/>
                  <a:cs typeface="Roboto"/>
                  <a:sym typeface="Roboto"/>
                </a:rPr>
                <a:t>Mid-Tech</a:t>
              </a:r>
              <a:endParaRPr kumimoji="0" sz="2400" b="0" i="0" u="none" strike="noStrike" kern="0" cap="none" spc="0" normalizeH="0" baseline="0" noProof="0">
                <a:ln>
                  <a:noFill/>
                </a:ln>
                <a:solidFill>
                  <a:srgbClr val="FFFFFF"/>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100" b="1"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97" name="Google Shape;97;g2ede0a8c60f_0_2"/>
          <p:cNvSpPr/>
          <p:nvPr/>
        </p:nvSpPr>
        <p:spPr>
          <a:xfrm rot="-1800029" flipH="1">
            <a:off x="4395620" y="1469892"/>
            <a:ext cx="3311351" cy="3555565"/>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 name="Google Shape;98;g2ede0a8c60f_0_2"/>
          <p:cNvGrpSpPr/>
          <p:nvPr/>
        </p:nvGrpSpPr>
        <p:grpSpPr>
          <a:xfrm>
            <a:off x="7124389" y="4202958"/>
            <a:ext cx="2493707" cy="892778"/>
            <a:chOff x="5343425" y="3152297"/>
            <a:chExt cx="1870327" cy="669600"/>
          </a:xfrm>
        </p:grpSpPr>
        <p:cxnSp>
          <p:nvCxnSpPr>
            <p:cNvPr id="99" name="Google Shape;99;g2ede0a8c60f_0_2"/>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00" name="Google Shape;100;g2ede0a8c60f_0_2"/>
            <p:cNvSpPr txBox="1"/>
            <p:nvPr/>
          </p:nvSpPr>
          <p:spPr>
            <a:xfrm>
              <a:off x="5718552" y="3152297"/>
              <a:ext cx="14952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Roboto"/>
                  <a:ea typeface="Roboto"/>
                  <a:cs typeface="Roboto"/>
                  <a:sym typeface="Roboto"/>
                </a:rPr>
                <a:t>Low-Tech</a:t>
              </a:r>
              <a:endParaRPr kumimoji="0" sz="2400" b="0" i="0" u="none" strike="noStrike" kern="0" cap="none" spc="0" normalizeH="0" baseline="0" noProof="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100" b="1"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101" name="Google Shape;101;g2ede0a8c60f_0_2"/>
          <p:cNvGrpSpPr/>
          <p:nvPr/>
        </p:nvGrpSpPr>
        <p:grpSpPr>
          <a:xfrm>
            <a:off x="7126189" y="1328028"/>
            <a:ext cx="2491912" cy="1163971"/>
            <a:chOff x="5344775" y="996046"/>
            <a:chExt cx="1868980" cy="873000"/>
          </a:xfrm>
        </p:grpSpPr>
        <p:cxnSp>
          <p:nvCxnSpPr>
            <p:cNvPr id="102" name="Google Shape;102;g2ede0a8c60f_0_2"/>
            <p:cNvCxnSpPr/>
            <p:nvPr/>
          </p:nvCxnSpPr>
          <p:spPr>
            <a:xfrm flipH="1">
              <a:off x="5344775" y="1314450"/>
              <a:ext cx="336900" cy="339000"/>
            </a:xfrm>
            <a:prstGeom prst="straightConnector1">
              <a:avLst/>
            </a:prstGeom>
            <a:noFill/>
            <a:ln w="19050" cap="flat" cmpd="sng">
              <a:solidFill>
                <a:srgbClr val="085630"/>
              </a:solidFill>
              <a:prstDash val="solid"/>
              <a:round/>
              <a:headEnd type="oval" w="med" len="med"/>
              <a:tailEnd type="none" w="sm" len="sm"/>
            </a:ln>
          </p:spPr>
        </p:cxnSp>
        <p:sp>
          <p:nvSpPr>
            <p:cNvPr id="103" name="Google Shape;103;g2ede0a8c60f_0_2"/>
            <p:cNvSpPr txBox="1"/>
            <p:nvPr/>
          </p:nvSpPr>
          <p:spPr>
            <a:xfrm>
              <a:off x="5718555" y="996046"/>
              <a:ext cx="1495200" cy="873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Roboto"/>
                  <a:ea typeface="Roboto"/>
                  <a:cs typeface="Roboto"/>
                  <a:sym typeface="Roboto"/>
                </a:rPr>
                <a:t>No-Tech</a:t>
              </a:r>
              <a:endParaRPr kumimoji="0" sz="1400" b="0" i="0" u="none" strike="noStrike" kern="0" cap="none" spc="0" normalizeH="0" baseline="0" noProof="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Roboto"/>
                <a:ea typeface="Roboto"/>
                <a:cs typeface="Roboto"/>
                <a:sym typeface="Roboto"/>
              </a:endParaRPr>
            </a:p>
          </p:txBody>
        </p:sp>
      </p:grpSp>
      <p:sp>
        <p:nvSpPr>
          <p:cNvPr id="104" name="Google Shape;104;g2ede0a8c60f_0_2"/>
          <p:cNvSpPr txBox="1"/>
          <p:nvPr/>
        </p:nvSpPr>
        <p:spPr>
          <a:xfrm>
            <a:off x="5127711" y="2741947"/>
            <a:ext cx="1924800" cy="1072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Roboto"/>
                <a:ea typeface="Roboto"/>
                <a:cs typeface="Roboto"/>
                <a:sym typeface="Roboto"/>
              </a:rPr>
              <a:t>Assistive Technology Continuum</a:t>
            </a:r>
            <a:endParaRPr kumimoji="0" sz="1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5" name="Google Shape;105;g2ede0a8c60f_0_2"/>
          <p:cNvSpPr/>
          <p:nvPr/>
        </p:nvSpPr>
        <p:spPr>
          <a:xfrm rot="1800081">
            <a:off x="4293067" y="1554484"/>
            <a:ext cx="3516457" cy="3365381"/>
          </a:xfrm>
          <a:prstGeom prst="blockArc">
            <a:avLst>
              <a:gd name="adj1" fmla="val 14545937"/>
              <a:gd name="adj2" fmla="val 19902139"/>
              <a:gd name="adj3" fmla="val 9115"/>
            </a:avLst>
          </a:prstGeom>
          <a:solidFill>
            <a:srgbClr val="08563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g2ede0a8c60f_0_2"/>
          <p:cNvSpPr/>
          <p:nvPr/>
        </p:nvSpPr>
        <p:spPr>
          <a:xfrm rot="9000826">
            <a:off x="4368500" y="1163496"/>
            <a:ext cx="3365601" cy="3586968"/>
          </a:xfrm>
          <a:prstGeom prst="blockArc">
            <a:avLst>
              <a:gd name="adj1" fmla="val 18041678"/>
              <a:gd name="adj2" fmla="val 1798478"/>
              <a:gd name="adj3" fmla="val 9595"/>
            </a:avLst>
          </a:prstGeom>
          <a:solidFill>
            <a:srgbClr val="085630"/>
          </a:solidFill>
          <a:ln>
            <a:noFill/>
          </a:ln>
          <a:effectLst>
            <a:outerShdw blurRad="71438" dist="9525"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g2ede0a8c60f_0_2"/>
          <p:cNvSpPr/>
          <p:nvPr/>
        </p:nvSpPr>
        <p:spPr>
          <a:xfrm rot="-9000630" flipH="1">
            <a:off x="4566441" y="1124044"/>
            <a:ext cx="3207419" cy="3586968"/>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g2ede0a8c60f_0_2"/>
          <p:cNvSpPr/>
          <p:nvPr/>
        </p:nvSpPr>
        <p:spPr>
          <a:xfrm rot="8100000">
            <a:off x="4290713" y="2842204"/>
            <a:ext cx="484085" cy="484085"/>
          </a:xfrm>
          <a:prstGeom prst="rtTriangle">
            <a:avLst/>
          </a:prstGeom>
          <a:solidFill>
            <a:srgbClr val="08563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g2ede0a8c60f_0_2"/>
          <p:cNvSpPr/>
          <p:nvPr/>
        </p:nvSpPr>
        <p:spPr>
          <a:xfrm rot="-2700000">
            <a:off x="7362958" y="2760830"/>
            <a:ext cx="484085" cy="484085"/>
          </a:xfrm>
          <a:prstGeom prst="rtTriangle">
            <a:avLst/>
          </a:prstGeom>
          <a:solidFill>
            <a:srgbClr val="08563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g2ede0a8c60f_0_2"/>
          <p:cNvSpPr/>
          <p:nvPr/>
        </p:nvSpPr>
        <p:spPr>
          <a:xfrm rot="2700000">
            <a:off x="5928117" y="4303198"/>
            <a:ext cx="484085" cy="484085"/>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g2ede0a8c60f_0_2"/>
          <p:cNvSpPr/>
          <p:nvPr/>
        </p:nvSpPr>
        <p:spPr>
          <a:xfrm rot="-8100000">
            <a:off x="5743553" y="1479478"/>
            <a:ext cx="484085" cy="484085"/>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g2ede0a8c60f_0_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No-Tech Assistive Technology</a:t>
            </a:r>
            <a:endParaRPr/>
          </a:p>
        </p:txBody>
      </p:sp>
      <p:sp>
        <p:nvSpPr>
          <p:cNvPr id="117" name="Google Shape;117;g2ede0a8c60f_0_2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381000" algn="l" rtl="0">
              <a:lnSpc>
                <a:spcPct val="150000"/>
              </a:lnSpc>
              <a:spcBef>
                <a:spcPts val="1000"/>
              </a:spcBef>
              <a:spcAft>
                <a:spcPts val="0"/>
              </a:spcAft>
              <a:buClr>
                <a:schemeClr val="dk1"/>
              </a:buClr>
              <a:buSzPts val="2400"/>
              <a:buChar char="●"/>
            </a:pPr>
            <a:r>
              <a:rPr lang="en-US" sz="2650" b="1">
                <a:solidFill>
                  <a:schemeClr val="dk1"/>
                </a:solidFill>
                <a:latin typeface="Roboto"/>
                <a:ea typeface="Roboto"/>
                <a:cs typeface="Roboto"/>
                <a:sym typeface="Roboto"/>
              </a:rPr>
              <a:t>Description</a:t>
            </a:r>
            <a:r>
              <a:rPr lang="en-US" sz="265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Solutions involving existing equipment, conditions, or procedures.</a:t>
            </a:r>
            <a:endParaRPr sz="2800">
              <a:solidFill>
                <a:schemeClr val="dk1"/>
              </a:solidFill>
              <a:latin typeface="Roboto"/>
              <a:ea typeface="Roboto"/>
              <a:cs typeface="Roboto"/>
              <a:sym typeface="Roboto"/>
            </a:endParaRPr>
          </a:p>
          <a:p>
            <a:pPr marL="457200" lvl="0" indent="-406400" algn="l" rtl="0">
              <a:lnSpc>
                <a:spcPct val="150000"/>
              </a:lnSpc>
              <a:spcBef>
                <a:spcPts val="1000"/>
              </a:spcBef>
              <a:spcAft>
                <a:spcPts val="0"/>
              </a:spcAft>
              <a:buClr>
                <a:schemeClr val="dk1"/>
              </a:buClr>
              <a:buSzPts val="2800"/>
              <a:buChar char="●"/>
            </a:pPr>
            <a:r>
              <a:rPr lang="en-US" sz="2650" b="1">
                <a:solidFill>
                  <a:schemeClr val="dk1"/>
                </a:solidFill>
                <a:latin typeface="Roboto"/>
                <a:ea typeface="Roboto"/>
                <a:cs typeface="Roboto"/>
                <a:sym typeface="Roboto"/>
              </a:rPr>
              <a:t>Examples</a:t>
            </a:r>
            <a:r>
              <a:rPr lang="en-US" sz="265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Lamps, flexible work schedules, seating arrangements. </a:t>
            </a:r>
            <a:endParaRPr sz="2800">
              <a:solidFill>
                <a:schemeClr val="dk1"/>
              </a:solidFill>
              <a:latin typeface="Roboto"/>
              <a:ea typeface="Roboto"/>
              <a:cs typeface="Roboto"/>
              <a:sym typeface="Roboto"/>
            </a:endParaRPr>
          </a:p>
          <a:p>
            <a:pPr marL="457200" lvl="0" indent="-406400" algn="l" rtl="0">
              <a:lnSpc>
                <a:spcPct val="150000"/>
              </a:lnSpc>
              <a:spcBef>
                <a:spcPts val="1000"/>
              </a:spcBef>
              <a:spcAft>
                <a:spcPts val="1000"/>
              </a:spcAft>
              <a:buClr>
                <a:schemeClr val="dk1"/>
              </a:buClr>
              <a:buSzPts val="2800"/>
              <a:buChar char="●"/>
            </a:pPr>
            <a:r>
              <a:rPr lang="en-US" sz="2650" b="1">
                <a:solidFill>
                  <a:schemeClr val="dk1"/>
                </a:solidFill>
                <a:latin typeface="Roboto"/>
                <a:ea typeface="Roboto"/>
                <a:cs typeface="Roboto"/>
                <a:sym typeface="Roboto"/>
              </a:rPr>
              <a:t>Application</a:t>
            </a:r>
            <a:r>
              <a:rPr lang="en-US" sz="265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Generally most affordable with no specialized training or significant associated cost.</a:t>
            </a:r>
            <a:endParaRPr sz="2800">
              <a:solidFill>
                <a:schemeClr val="dk1"/>
              </a:solidFill>
              <a:latin typeface="Roboto"/>
              <a:ea typeface="Roboto"/>
              <a:cs typeface="Roboto"/>
              <a:sym typeface="Roboto"/>
            </a:endParaRPr>
          </a:p>
        </p:txBody>
      </p:sp>
      <p:cxnSp>
        <p:nvCxnSpPr>
          <p:cNvPr id="118" name="Google Shape;118;g2ede0a8c60f_0_27"/>
          <p:cNvCxnSpPr/>
          <p:nvPr/>
        </p:nvCxnSpPr>
        <p:spPr>
          <a:xfrm>
            <a:off x="499950" y="1356883"/>
            <a:ext cx="5672400" cy="12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ede0a8c60f_0_14"/>
          <p:cNvSpPr txBox="1">
            <a:spLocks noGrp="1"/>
          </p:cNvSpPr>
          <p:nvPr>
            <p:ph type="body" idx="1"/>
          </p:nvPr>
        </p:nvSpPr>
        <p:spPr>
          <a:xfrm>
            <a:off x="415600" y="539823"/>
            <a:ext cx="11360700" cy="5552100"/>
          </a:xfrm>
          <a:prstGeom prst="rect">
            <a:avLst/>
          </a:prstGeom>
          <a:solidFill>
            <a:schemeClr val="lt1"/>
          </a:solidFill>
        </p:spPr>
        <p:txBody>
          <a:bodyPr spcFirstLastPara="1" wrap="square" lIns="121900" tIns="121900" rIns="121900" bIns="121900" anchor="t" anchorCtr="0">
            <a:normAutofit/>
          </a:bodyPr>
          <a:lstStyle/>
          <a:p>
            <a:pPr marL="457200" lvl="0" indent="0" algn="l" rtl="0">
              <a:spcBef>
                <a:spcPts val="2400"/>
              </a:spcBef>
              <a:spcAft>
                <a:spcPts val="0"/>
              </a:spcAft>
              <a:buNone/>
            </a:pPr>
            <a:r>
              <a:rPr lang="en-US" sz="3600">
                <a:solidFill>
                  <a:schemeClr val="dk1"/>
                </a:solidFill>
                <a:latin typeface="Oswald"/>
                <a:ea typeface="Oswald"/>
                <a:cs typeface="Oswald"/>
                <a:sym typeface="Oswald"/>
              </a:rPr>
              <a:t>Low-Tech Assistive Technology:</a:t>
            </a:r>
            <a:endParaRPr sz="3600">
              <a:solidFill>
                <a:schemeClr val="dk1"/>
              </a:solidFill>
              <a:latin typeface="Oswald"/>
              <a:ea typeface="Oswald"/>
              <a:cs typeface="Oswald"/>
              <a:sym typeface="Oswald"/>
            </a:endParaRPr>
          </a:p>
          <a:p>
            <a:pPr marL="914400" lvl="1" indent="-393700" algn="l" rtl="0">
              <a:lnSpc>
                <a:spcPct val="150000"/>
              </a:lnSpc>
              <a:spcBef>
                <a:spcPts val="2400"/>
              </a:spcBef>
              <a:spcAft>
                <a:spcPts val="0"/>
              </a:spcAft>
              <a:buClr>
                <a:schemeClr val="dk1"/>
              </a:buClr>
              <a:buSzPts val="2600"/>
              <a:buFont typeface="Roboto"/>
              <a:buChar char="○"/>
            </a:pPr>
            <a:r>
              <a:rPr lang="en-US" sz="2600" b="1">
                <a:solidFill>
                  <a:schemeClr val="dk1"/>
                </a:solidFill>
                <a:latin typeface="Roboto"/>
                <a:ea typeface="Roboto"/>
                <a:cs typeface="Roboto"/>
                <a:sym typeface="Roboto"/>
              </a:rPr>
              <a:t>Description</a:t>
            </a:r>
            <a:r>
              <a:rPr lang="en-US" sz="2600">
                <a:solidFill>
                  <a:schemeClr val="dk1"/>
                </a:solidFill>
                <a:latin typeface="Roboto"/>
                <a:ea typeface="Roboto"/>
                <a:cs typeface="Roboto"/>
                <a:sym typeface="Roboto"/>
              </a:rPr>
              <a:t>: Refers to simple, non-electronic tools or devices that aid individuals with disabilities.</a:t>
            </a:r>
            <a:endParaRPr sz="2600">
              <a:solidFill>
                <a:schemeClr val="dk1"/>
              </a:solidFill>
              <a:latin typeface="Roboto"/>
              <a:ea typeface="Roboto"/>
              <a:cs typeface="Roboto"/>
              <a:sym typeface="Roboto"/>
            </a:endParaRPr>
          </a:p>
          <a:p>
            <a:pPr marL="914400" lvl="1" indent="-393700" algn="l" rtl="0">
              <a:lnSpc>
                <a:spcPct val="150000"/>
              </a:lnSpc>
              <a:spcBef>
                <a:spcPts val="0"/>
              </a:spcBef>
              <a:spcAft>
                <a:spcPts val="0"/>
              </a:spcAft>
              <a:buClr>
                <a:schemeClr val="dk1"/>
              </a:buClr>
              <a:buSzPts val="2600"/>
              <a:buFont typeface="Roboto"/>
              <a:buChar char="○"/>
            </a:pPr>
            <a:r>
              <a:rPr lang="en-US" sz="2600" b="1">
                <a:solidFill>
                  <a:schemeClr val="dk1"/>
                </a:solidFill>
                <a:latin typeface="Roboto"/>
                <a:ea typeface="Roboto"/>
                <a:cs typeface="Roboto"/>
                <a:sym typeface="Roboto"/>
              </a:rPr>
              <a:t>Examples</a:t>
            </a:r>
            <a:r>
              <a:rPr lang="en-US" sz="2600">
                <a:solidFill>
                  <a:schemeClr val="dk1"/>
                </a:solidFill>
                <a:latin typeface="Roboto"/>
                <a:ea typeface="Roboto"/>
                <a:cs typeface="Roboto"/>
                <a:sym typeface="Roboto"/>
              </a:rPr>
              <a:t>: Large print books, handheld magnifiers, pencil grips, reachers/grabbers, seat cushion, and non-slip mats.</a:t>
            </a:r>
            <a:endParaRPr sz="2600">
              <a:solidFill>
                <a:schemeClr val="dk1"/>
              </a:solidFill>
              <a:latin typeface="Roboto"/>
              <a:ea typeface="Roboto"/>
              <a:cs typeface="Roboto"/>
              <a:sym typeface="Roboto"/>
            </a:endParaRPr>
          </a:p>
          <a:p>
            <a:pPr marL="914400" lvl="1" indent="-393700" algn="l" rtl="0">
              <a:lnSpc>
                <a:spcPct val="150000"/>
              </a:lnSpc>
              <a:spcBef>
                <a:spcPts val="0"/>
              </a:spcBef>
              <a:spcAft>
                <a:spcPts val="0"/>
              </a:spcAft>
              <a:buClr>
                <a:schemeClr val="dk1"/>
              </a:buClr>
              <a:buSzPts val="2600"/>
              <a:buFont typeface="Roboto"/>
              <a:buChar char="○"/>
            </a:pPr>
            <a:r>
              <a:rPr lang="en-US" sz="2600" b="1">
                <a:solidFill>
                  <a:schemeClr val="dk1"/>
                </a:solidFill>
                <a:latin typeface="Roboto"/>
                <a:ea typeface="Roboto"/>
                <a:cs typeface="Roboto"/>
                <a:sym typeface="Roboto"/>
              </a:rPr>
              <a:t>Application</a:t>
            </a:r>
            <a:r>
              <a:rPr lang="en-US" sz="2600">
                <a:solidFill>
                  <a:schemeClr val="dk1"/>
                </a:solidFill>
                <a:latin typeface="Roboto"/>
                <a:ea typeface="Roboto"/>
                <a:cs typeface="Roboto"/>
                <a:sym typeface="Roboto"/>
              </a:rPr>
              <a:t>: Generally affordable, minimal training in use, small financial investment.</a:t>
            </a:r>
            <a:endParaRPr sz="2600">
              <a:solidFill>
                <a:schemeClr val="dk1"/>
              </a:solidFill>
              <a:latin typeface="Roboto"/>
              <a:ea typeface="Roboto"/>
              <a:cs typeface="Roboto"/>
              <a:sym typeface="Roboto"/>
            </a:endParaRPr>
          </a:p>
          <a:p>
            <a:pPr marL="0" lvl="0" indent="0" algn="l" rtl="0">
              <a:spcBef>
                <a:spcPts val="0"/>
              </a:spcBef>
              <a:spcAft>
                <a:spcPts val="1600"/>
              </a:spcAft>
              <a:buNone/>
            </a:pPr>
            <a:endParaRPr>
              <a:highlight>
                <a:schemeClr val="lt1"/>
              </a:highlight>
            </a:endParaRPr>
          </a:p>
        </p:txBody>
      </p:sp>
      <p:cxnSp>
        <p:nvCxnSpPr>
          <p:cNvPr id="124" name="Google Shape;124;g2ede0a8c60f_0_14"/>
          <p:cNvCxnSpPr/>
          <p:nvPr/>
        </p:nvCxnSpPr>
        <p:spPr>
          <a:xfrm>
            <a:off x="750626" y="1718063"/>
            <a:ext cx="69939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ede0a8c60f_0_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Mid-Tech Assistive Technology</a:t>
            </a:r>
            <a:endParaRPr/>
          </a:p>
        </p:txBody>
      </p:sp>
      <p:sp>
        <p:nvSpPr>
          <p:cNvPr id="130" name="Google Shape;130;g2ede0a8c60f_0_2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914400" lvl="1" indent="-387350" algn="l" rtl="0">
              <a:lnSpc>
                <a:spcPct val="150000"/>
              </a:lnSpc>
              <a:spcBef>
                <a:spcPts val="1000"/>
              </a:spcBef>
              <a:spcAft>
                <a:spcPts val="0"/>
              </a:spcAft>
              <a:buClr>
                <a:schemeClr val="dk1"/>
              </a:buClr>
              <a:buSzPts val="2500"/>
              <a:buFont typeface="Roboto"/>
              <a:buChar char="○"/>
            </a:pPr>
            <a:r>
              <a:rPr lang="en-US" sz="2500" b="1">
                <a:solidFill>
                  <a:schemeClr val="dk1"/>
                </a:solidFill>
                <a:latin typeface="Roboto"/>
                <a:ea typeface="Roboto"/>
                <a:cs typeface="Roboto"/>
                <a:sym typeface="Roboto"/>
              </a:rPr>
              <a:t>Definition</a:t>
            </a:r>
            <a:r>
              <a:rPr lang="en-US" sz="2500">
                <a:solidFill>
                  <a:schemeClr val="dk1"/>
                </a:solidFill>
                <a:latin typeface="Roboto"/>
                <a:ea typeface="Roboto"/>
                <a:cs typeface="Roboto"/>
                <a:sym typeface="Roboto"/>
              </a:rPr>
              <a:t>: Commonly electronic devices with more advanced functions than low-tech options.</a:t>
            </a:r>
            <a:endParaRPr sz="2500">
              <a:solidFill>
                <a:schemeClr val="dk1"/>
              </a:solidFill>
              <a:latin typeface="Roboto"/>
              <a:ea typeface="Roboto"/>
              <a:cs typeface="Roboto"/>
              <a:sym typeface="Roboto"/>
            </a:endParaRPr>
          </a:p>
          <a:p>
            <a:pPr marL="914400" lvl="1" indent="-387350" algn="l" rtl="0">
              <a:lnSpc>
                <a:spcPct val="150000"/>
              </a:lnSpc>
              <a:spcBef>
                <a:spcPts val="1000"/>
              </a:spcBef>
              <a:spcAft>
                <a:spcPts val="0"/>
              </a:spcAft>
              <a:buClr>
                <a:schemeClr val="dk1"/>
              </a:buClr>
              <a:buSzPts val="2500"/>
              <a:buFont typeface="Roboto"/>
              <a:buChar char="○"/>
            </a:pPr>
            <a:r>
              <a:rPr lang="en-US" sz="2500" b="1">
                <a:solidFill>
                  <a:schemeClr val="dk1"/>
                </a:solidFill>
                <a:latin typeface="Roboto"/>
                <a:ea typeface="Roboto"/>
                <a:cs typeface="Roboto"/>
                <a:sym typeface="Roboto"/>
              </a:rPr>
              <a:t>Examples</a:t>
            </a:r>
            <a:r>
              <a:rPr lang="en-US" sz="2500">
                <a:solidFill>
                  <a:schemeClr val="dk1"/>
                </a:solidFill>
                <a:latin typeface="Roboto"/>
                <a:ea typeface="Roboto"/>
                <a:cs typeface="Roboto"/>
                <a:sym typeface="Roboto"/>
              </a:rPr>
              <a:t>: Audio books, electronic calendars, specialized keyboards, voice amplifiers, and basic communication devices.</a:t>
            </a:r>
            <a:endParaRPr sz="2500">
              <a:solidFill>
                <a:schemeClr val="dk1"/>
              </a:solidFill>
              <a:latin typeface="Roboto"/>
              <a:ea typeface="Roboto"/>
              <a:cs typeface="Roboto"/>
              <a:sym typeface="Roboto"/>
            </a:endParaRPr>
          </a:p>
          <a:p>
            <a:pPr marL="914400" lvl="1" indent="-387350" algn="l" rtl="0">
              <a:lnSpc>
                <a:spcPct val="150000"/>
              </a:lnSpc>
              <a:spcBef>
                <a:spcPts val="1000"/>
              </a:spcBef>
              <a:spcAft>
                <a:spcPts val="0"/>
              </a:spcAft>
              <a:buClr>
                <a:schemeClr val="dk1"/>
              </a:buClr>
              <a:buSzPts val="2500"/>
              <a:buFont typeface="Roboto"/>
              <a:buChar char="○"/>
            </a:pPr>
            <a:r>
              <a:rPr lang="en-US" sz="2500" b="1">
                <a:solidFill>
                  <a:schemeClr val="dk1"/>
                </a:solidFill>
                <a:latin typeface="Roboto"/>
                <a:ea typeface="Roboto"/>
                <a:cs typeface="Roboto"/>
                <a:sym typeface="Roboto"/>
              </a:rPr>
              <a:t>Application</a:t>
            </a:r>
            <a:r>
              <a:rPr lang="en-US" sz="2500">
                <a:solidFill>
                  <a:schemeClr val="dk1"/>
                </a:solidFill>
                <a:latin typeface="Roboto"/>
                <a:ea typeface="Roboto"/>
                <a:cs typeface="Roboto"/>
                <a:sym typeface="Roboto"/>
              </a:rPr>
              <a:t>: Though more complex than low-tech, it usually requires minimal training and a higher cost.</a:t>
            </a:r>
            <a:endParaRPr sz="2500">
              <a:solidFill>
                <a:schemeClr val="dk1"/>
              </a:solidFill>
              <a:latin typeface="Roboto"/>
              <a:ea typeface="Roboto"/>
              <a:cs typeface="Roboto"/>
              <a:sym typeface="Roboto"/>
            </a:endParaRPr>
          </a:p>
          <a:p>
            <a:pPr marL="0" lvl="0" indent="0" algn="l" rtl="0">
              <a:spcBef>
                <a:spcPts val="0"/>
              </a:spcBef>
              <a:spcAft>
                <a:spcPts val="1600"/>
              </a:spcAft>
              <a:buNone/>
            </a:pPr>
            <a:endParaRPr/>
          </a:p>
        </p:txBody>
      </p:sp>
      <p:cxnSp>
        <p:nvCxnSpPr>
          <p:cNvPr id="131" name="Google Shape;131;g2ede0a8c60f_0_22"/>
          <p:cNvCxnSpPr/>
          <p:nvPr/>
        </p:nvCxnSpPr>
        <p:spPr>
          <a:xfrm>
            <a:off x="465900" y="1405550"/>
            <a:ext cx="6960000" cy="8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ede0a8c60f_0_1148"/>
          <p:cNvSpPr txBox="1">
            <a:spLocks noGrp="1"/>
          </p:cNvSpPr>
          <p:nvPr>
            <p:ph type="title"/>
          </p:nvPr>
        </p:nvSpPr>
        <p:spPr>
          <a:xfrm>
            <a:off x="415600" y="179146"/>
            <a:ext cx="11360700" cy="1357487"/>
          </a:xfrm>
          <a:prstGeom prst="rect">
            <a:avLst/>
          </a:prstGeom>
        </p:spPr>
        <p:txBody>
          <a:bodyPr spcFirstLastPara="1" wrap="square" lIns="121900" tIns="121900" rIns="121900" bIns="121900" anchor="t" anchorCtr="0">
            <a:noAutofit/>
          </a:bodyPr>
          <a:lstStyle/>
          <a:p>
            <a:pPr marL="457200" lvl="0" indent="0" algn="l" rtl="0">
              <a:lnSpc>
                <a:spcPct val="115000"/>
              </a:lnSpc>
              <a:spcBef>
                <a:spcPts val="3100"/>
              </a:spcBef>
              <a:spcAft>
                <a:spcPts val="0"/>
              </a:spcAft>
              <a:buNone/>
            </a:pPr>
            <a:r>
              <a:rPr lang="en-US" sz="3400" b="1" dirty="0"/>
              <a:t>High-Tech Assistive Technology</a:t>
            </a:r>
            <a:r>
              <a:rPr lang="en-US" sz="3400" dirty="0"/>
              <a:t>:</a:t>
            </a:r>
            <a:endParaRPr sz="6100" dirty="0"/>
          </a:p>
        </p:txBody>
      </p:sp>
      <p:sp>
        <p:nvSpPr>
          <p:cNvPr id="137" name="Google Shape;137;g2ede0a8c60f_0_114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fontScale="92500"/>
          </a:bodyPr>
          <a:lstStyle/>
          <a:p>
            <a:pPr marL="457200" lvl="0" indent="-381317" algn="l" rtl="0">
              <a:lnSpc>
                <a:spcPct val="150000"/>
              </a:lnSpc>
              <a:spcBef>
                <a:spcPts val="1000"/>
              </a:spcBef>
              <a:spcAft>
                <a:spcPts val="0"/>
              </a:spcAft>
              <a:buClr>
                <a:schemeClr val="dk1"/>
              </a:buClr>
              <a:buSzPct val="100000"/>
              <a:buFont typeface="Roboto"/>
              <a:buAutoNum type="arabicPeriod"/>
            </a:pPr>
            <a:r>
              <a:rPr lang="en-US" sz="2600" b="1">
                <a:solidFill>
                  <a:schemeClr val="dk1"/>
                </a:solidFill>
                <a:latin typeface="Roboto"/>
                <a:ea typeface="Roboto"/>
                <a:cs typeface="Roboto"/>
                <a:sym typeface="Roboto"/>
              </a:rPr>
              <a:t>Definition</a:t>
            </a:r>
            <a:r>
              <a:rPr lang="en-US" sz="2600">
                <a:solidFill>
                  <a:schemeClr val="dk1"/>
                </a:solidFill>
                <a:latin typeface="Roboto"/>
                <a:ea typeface="Roboto"/>
                <a:cs typeface="Roboto"/>
                <a:sym typeface="Roboto"/>
              </a:rPr>
              <a:t>: Generally more complex, often computerized systems providing advanced support.</a:t>
            </a:r>
            <a:endParaRPr sz="2600">
              <a:solidFill>
                <a:schemeClr val="dk1"/>
              </a:solidFill>
              <a:latin typeface="Roboto"/>
              <a:ea typeface="Roboto"/>
              <a:cs typeface="Roboto"/>
              <a:sym typeface="Roboto"/>
            </a:endParaRPr>
          </a:p>
          <a:p>
            <a:pPr marL="457200" lvl="0" indent="-381317" algn="l" rtl="0">
              <a:lnSpc>
                <a:spcPct val="150000"/>
              </a:lnSpc>
              <a:spcBef>
                <a:spcPts val="1000"/>
              </a:spcBef>
              <a:spcAft>
                <a:spcPts val="0"/>
              </a:spcAft>
              <a:buClr>
                <a:schemeClr val="dk1"/>
              </a:buClr>
              <a:buSzPct val="100000"/>
              <a:buFont typeface="Roboto"/>
              <a:buAutoNum type="arabicPeriod"/>
            </a:pPr>
            <a:r>
              <a:rPr lang="en-US" sz="2600" b="1">
                <a:solidFill>
                  <a:schemeClr val="dk1"/>
                </a:solidFill>
                <a:latin typeface="Roboto"/>
                <a:ea typeface="Roboto"/>
                <a:cs typeface="Roboto"/>
                <a:sym typeface="Roboto"/>
              </a:rPr>
              <a:t>Examples</a:t>
            </a:r>
            <a:r>
              <a:rPr lang="en-US" sz="2600">
                <a:solidFill>
                  <a:schemeClr val="dk1"/>
                </a:solidFill>
                <a:latin typeface="Roboto"/>
                <a:ea typeface="Roboto"/>
                <a:cs typeface="Roboto"/>
                <a:sym typeface="Roboto"/>
              </a:rPr>
              <a:t>: Speech-generating software, cochlear implants, eye-tracking technology, advanced prosthetic limbs, and environmental control systems.</a:t>
            </a:r>
            <a:endParaRPr sz="2600">
              <a:solidFill>
                <a:schemeClr val="dk1"/>
              </a:solidFill>
              <a:latin typeface="Roboto"/>
              <a:ea typeface="Roboto"/>
              <a:cs typeface="Roboto"/>
              <a:sym typeface="Roboto"/>
            </a:endParaRPr>
          </a:p>
          <a:p>
            <a:pPr marL="457200" lvl="0" indent="-381317" algn="l" rtl="0">
              <a:lnSpc>
                <a:spcPct val="150000"/>
              </a:lnSpc>
              <a:spcBef>
                <a:spcPts val="1000"/>
              </a:spcBef>
              <a:spcAft>
                <a:spcPts val="0"/>
              </a:spcAft>
              <a:buClr>
                <a:schemeClr val="dk1"/>
              </a:buClr>
              <a:buSzPct val="100000"/>
              <a:buFont typeface="Roboto"/>
              <a:buAutoNum type="arabicPeriod"/>
            </a:pPr>
            <a:r>
              <a:rPr lang="en-US" sz="2600" b="1">
                <a:solidFill>
                  <a:schemeClr val="dk1"/>
                </a:solidFill>
                <a:latin typeface="Roboto"/>
                <a:ea typeface="Roboto"/>
                <a:cs typeface="Roboto"/>
                <a:sym typeface="Roboto"/>
              </a:rPr>
              <a:t>Application</a:t>
            </a:r>
            <a:r>
              <a:rPr lang="en-US" sz="2600">
                <a:solidFill>
                  <a:schemeClr val="dk1"/>
                </a:solidFill>
                <a:latin typeface="Roboto"/>
                <a:ea typeface="Roboto"/>
                <a:cs typeface="Roboto"/>
                <a:sym typeface="Roboto"/>
              </a:rPr>
              <a:t>: High-tech devices might require significant training, ongoing technical support &amp; maintenance, and a larger financial investment.</a:t>
            </a:r>
            <a:endParaRPr sz="2600" b="1">
              <a:solidFill>
                <a:schemeClr val="dk1"/>
              </a:solidFill>
              <a:latin typeface="Roboto"/>
              <a:ea typeface="Roboto"/>
              <a:cs typeface="Roboto"/>
              <a:sym typeface="Roboto"/>
            </a:endParaRPr>
          </a:p>
          <a:p>
            <a:pPr marL="914400" lvl="0" indent="0" algn="l" rtl="0">
              <a:spcBef>
                <a:spcPts val="3800"/>
              </a:spcBef>
              <a:spcAft>
                <a:spcPts val="0"/>
              </a:spcAft>
              <a:buNone/>
            </a:pPr>
            <a:endParaRPr sz="1300">
              <a:solidFill>
                <a:srgbClr val="0C2346"/>
              </a:solidFill>
              <a:highlight>
                <a:srgbClr val="FFFFFF"/>
              </a:highlight>
              <a:latin typeface="Roboto"/>
              <a:ea typeface="Roboto"/>
              <a:cs typeface="Roboto"/>
              <a:sym typeface="Roboto"/>
            </a:endParaRPr>
          </a:p>
          <a:p>
            <a:pPr marL="0" lvl="0" indent="0" algn="l" rtl="0">
              <a:spcBef>
                <a:spcPts val="0"/>
              </a:spcBef>
              <a:spcAft>
                <a:spcPts val="1600"/>
              </a:spcAft>
              <a:buNone/>
            </a:pPr>
            <a:endParaRPr/>
          </a:p>
        </p:txBody>
      </p:sp>
      <p:cxnSp>
        <p:nvCxnSpPr>
          <p:cNvPr id="138" name="Google Shape;138;g2ede0a8c60f_0_1148"/>
          <p:cNvCxnSpPr/>
          <p:nvPr/>
        </p:nvCxnSpPr>
        <p:spPr>
          <a:xfrm>
            <a:off x="702798" y="1383437"/>
            <a:ext cx="7273800" cy="17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sz="4800"/>
              <a:t>IVRS Services and Assistive Technology</a:t>
            </a:r>
            <a:endParaRPr sz="4700"/>
          </a:p>
        </p:txBody>
      </p:sp>
      <p:sp>
        <p:nvSpPr>
          <p:cNvPr id="144" name="Google Shape;144;p9"/>
          <p:cNvSpPr txBox="1">
            <a:spLocks noGrp="1"/>
          </p:cNvSpPr>
          <p:nvPr>
            <p:ph type="body" idx="1"/>
          </p:nvPr>
        </p:nvSpPr>
        <p:spPr>
          <a:xfrm>
            <a:off x="1024125" y="1942099"/>
            <a:ext cx="9720000" cy="4367400"/>
          </a:xfrm>
          <a:prstGeom prst="rect">
            <a:avLst/>
          </a:prstGeom>
          <a:noFill/>
          <a:ln>
            <a:noFill/>
          </a:ln>
        </p:spPr>
        <p:txBody>
          <a:bodyPr spcFirstLastPara="1" wrap="square" lIns="45700" tIns="45700" rIns="45700" bIns="45700" anchor="t" anchorCtr="0">
            <a:normAutofit fontScale="77500" lnSpcReduction="20000"/>
          </a:bodyPr>
          <a:lstStyle/>
          <a:p>
            <a:pPr marL="0" lvl="0" indent="0" algn="l" rtl="0">
              <a:lnSpc>
                <a:spcPct val="100000"/>
              </a:lnSpc>
              <a:spcBef>
                <a:spcPts val="1000"/>
              </a:spcBef>
              <a:spcAft>
                <a:spcPts val="0"/>
              </a:spcAft>
              <a:buNone/>
            </a:pPr>
            <a:r>
              <a:rPr lang="en-US" sz="3050" b="1">
                <a:solidFill>
                  <a:schemeClr val="dk1"/>
                </a:solidFill>
                <a:latin typeface="Roboto"/>
                <a:ea typeface="Roboto"/>
                <a:cs typeface="Roboto"/>
                <a:sym typeface="Roboto"/>
              </a:rPr>
              <a:t>IVRS Staff will: 	</a:t>
            </a:r>
            <a:endParaRPr sz="3050" b="1">
              <a:solidFill>
                <a:schemeClr val="dk1"/>
              </a:solidFill>
              <a:latin typeface="Roboto"/>
              <a:ea typeface="Roboto"/>
              <a:cs typeface="Roboto"/>
              <a:sym typeface="Roboto"/>
            </a:endParaRPr>
          </a:p>
          <a:p>
            <a:pPr marL="914400" lvl="0" indent="-364172" algn="l" rtl="0">
              <a:lnSpc>
                <a:spcPct val="150000"/>
              </a:lnSpc>
              <a:spcBef>
                <a:spcPts val="1000"/>
              </a:spcBef>
              <a:spcAft>
                <a:spcPts val="0"/>
              </a:spcAft>
              <a:buSzPct val="100000"/>
              <a:buFont typeface="Roboto"/>
              <a:buChar char="●"/>
            </a:pPr>
            <a:r>
              <a:rPr lang="en-US" sz="3050" b="1">
                <a:solidFill>
                  <a:schemeClr val="dk1"/>
                </a:solidFill>
                <a:latin typeface="Roboto"/>
                <a:ea typeface="Roboto"/>
                <a:cs typeface="Roboto"/>
                <a:sym typeface="Roboto"/>
              </a:rPr>
              <a:t>Work with job candidate and their support team to explore Assistive Technology as identified by individualized need and vocational goal.</a:t>
            </a:r>
            <a:r>
              <a:rPr lang="en-US" sz="3050" b="1">
                <a:latin typeface="Roboto"/>
                <a:ea typeface="Roboto"/>
                <a:cs typeface="Roboto"/>
                <a:sym typeface="Roboto"/>
              </a:rPr>
              <a:t> </a:t>
            </a:r>
            <a:endParaRPr sz="3050" b="1">
              <a:latin typeface="Roboto"/>
              <a:ea typeface="Roboto"/>
              <a:cs typeface="Roboto"/>
              <a:sym typeface="Roboto"/>
            </a:endParaRPr>
          </a:p>
          <a:p>
            <a:pPr marL="914400" lvl="0" indent="-364172" algn="l" rtl="0">
              <a:lnSpc>
                <a:spcPct val="150000"/>
              </a:lnSpc>
              <a:spcBef>
                <a:spcPts val="1000"/>
              </a:spcBef>
              <a:spcAft>
                <a:spcPts val="0"/>
              </a:spcAft>
              <a:buSzPct val="100000"/>
              <a:buFont typeface="Roboto"/>
              <a:buChar char="●"/>
            </a:pPr>
            <a:r>
              <a:rPr lang="en-US" sz="3050" b="1">
                <a:solidFill>
                  <a:schemeClr val="dk1"/>
                </a:solidFill>
                <a:latin typeface="Roboto"/>
                <a:ea typeface="Roboto"/>
                <a:cs typeface="Roboto"/>
                <a:sym typeface="Roboto"/>
              </a:rPr>
              <a:t>Research what has worked for that individual previously</a:t>
            </a:r>
            <a:endParaRPr sz="3050" b="1">
              <a:solidFill>
                <a:schemeClr val="dk1"/>
              </a:solidFill>
              <a:latin typeface="Roboto"/>
              <a:ea typeface="Roboto"/>
              <a:cs typeface="Roboto"/>
              <a:sym typeface="Roboto"/>
            </a:endParaRPr>
          </a:p>
          <a:p>
            <a:pPr marL="914400" lvl="0" indent="-364172" algn="l" rtl="0">
              <a:lnSpc>
                <a:spcPct val="150000"/>
              </a:lnSpc>
              <a:spcBef>
                <a:spcPts val="1000"/>
              </a:spcBef>
              <a:spcAft>
                <a:spcPts val="0"/>
              </a:spcAft>
              <a:buSzPct val="100000"/>
              <a:buFont typeface="Roboto"/>
              <a:buChar char="●"/>
            </a:pPr>
            <a:r>
              <a:rPr lang="en-US" sz="3050" b="1">
                <a:solidFill>
                  <a:schemeClr val="dk1"/>
                </a:solidFill>
                <a:latin typeface="Roboto"/>
                <a:ea typeface="Roboto"/>
                <a:cs typeface="Roboto"/>
                <a:sym typeface="Roboto"/>
              </a:rPr>
              <a:t>Explore trial options depending on what is identified.</a:t>
            </a:r>
            <a:r>
              <a:rPr lang="en-US" sz="3050" b="1">
                <a:latin typeface="Roboto"/>
                <a:ea typeface="Roboto"/>
                <a:cs typeface="Roboto"/>
                <a:sym typeface="Roboto"/>
              </a:rPr>
              <a:t>  </a:t>
            </a:r>
            <a:endParaRPr sz="3050" b="1">
              <a:latin typeface="Roboto"/>
              <a:ea typeface="Roboto"/>
              <a:cs typeface="Roboto"/>
              <a:sym typeface="Roboto"/>
            </a:endParaRPr>
          </a:p>
          <a:p>
            <a:pPr marL="0" lvl="0" indent="0" algn="l" rtl="0">
              <a:lnSpc>
                <a:spcPct val="100000"/>
              </a:lnSpc>
              <a:spcBef>
                <a:spcPts val="1000"/>
              </a:spcBef>
              <a:spcAft>
                <a:spcPts val="0"/>
              </a:spcAft>
              <a:buNone/>
            </a:pPr>
            <a:endParaRPr sz="2500" b="1">
              <a:latin typeface="Roboto"/>
              <a:ea typeface="Roboto"/>
              <a:cs typeface="Roboto"/>
              <a:sym typeface="Roboto"/>
            </a:endParaRPr>
          </a:p>
          <a:p>
            <a:pPr marL="0" lvl="0" indent="0" algn="l" rtl="0">
              <a:lnSpc>
                <a:spcPct val="100000"/>
              </a:lnSpc>
              <a:spcBef>
                <a:spcPts val="1000"/>
              </a:spcBef>
              <a:spcAft>
                <a:spcPts val="0"/>
              </a:spcAft>
              <a:buNone/>
            </a:pPr>
            <a:r>
              <a:rPr lang="en-US" sz="2928" b="1">
                <a:solidFill>
                  <a:schemeClr val="dk1"/>
                </a:solidFill>
                <a:latin typeface="Roboto"/>
                <a:ea typeface="Roboto"/>
                <a:cs typeface="Roboto"/>
                <a:sym typeface="Roboto"/>
              </a:rPr>
              <a:t>(Every person and their individual needs are different. There is no “one size fits all” with AT.)</a:t>
            </a:r>
            <a:endParaRPr sz="2928" b="1">
              <a:solidFill>
                <a:schemeClr val="dk1"/>
              </a:solidFill>
              <a:latin typeface="Roboto"/>
              <a:ea typeface="Roboto"/>
              <a:cs typeface="Roboto"/>
              <a:sym typeface="Roboto"/>
            </a:endParaRPr>
          </a:p>
          <a:p>
            <a:pPr marL="457200" lvl="0" indent="0" algn="l" rtl="0">
              <a:lnSpc>
                <a:spcPct val="90000"/>
              </a:lnSpc>
              <a:spcBef>
                <a:spcPts val="1400"/>
              </a:spcBef>
              <a:spcAft>
                <a:spcPts val="0"/>
              </a:spcAft>
              <a:buNone/>
            </a:pPr>
            <a:endParaRPr/>
          </a:p>
        </p:txBody>
      </p:sp>
      <p:cxnSp>
        <p:nvCxnSpPr>
          <p:cNvPr id="145" name="Google Shape;145;p9"/>
          <p:cNvCxnSpPr/>
          <p:nvPr/>
        </p:nvCxnSpPr>
        <p:spPr>
          <a:xfrm>
            <a:off x="783525" y="1689975"/>
            <a:ext cx="9960600" cy="14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2676b742181_0_10"/>
          <p:cNvSpPr txBox="1">
            <a:spLocks noGrp="1"/>
          </p:cNvSpPr>
          <p:nvPr>
            <p:ph type="title"/>
          </p:nvPr>
        </p:nvSpPr>
        <p:spPr>
          <a:xfrm>
            <a:off x="1024125" y="585223"/>
            <a:ext cx="9720000" cy="1190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Examples of Assistive Technology in action	</a:t>
            </a:r>
            <a:endParaRPr/>
          </a:p>
        </p:txBody>
      </p:sp>
      <p:sp>
        <p:nvSpPr>
          <p:cNvPr id="151" name="Google Shape;151;g2676b742181_0_10"/>
          <p:cNvSpPr txBox="1">
            <a:spLocks noGrp="1"/>
          </p:cNvSpPr>
          <p:nvPr>
            <p:ph type="body" idx="1"/>
          </p:nvPr>
        </p:nvSpPr>
        <p:spPr>
          <a:xfrm>
            <a:off x="1024175" y="1643200"/>
            <a:ext cx="9720000" cy="4665900"/>
          </a:xfrm>
          <a:prstGeom prst="rect">
            <a:avLst/>
          </a:prstGeom>
        </p:spPr>
        <p:txBody>
          <a:bodyPr spcFirstLastPara="1" wrap="square" lIns="45700" tIns="45700" rIns="45700" bIns="45700" anchor="t" anchorCtr="0">
            <a:normAutofit/>
          </a:bodyPr>
          <a:lstStyle/>
          <a:p>
            <a:pPr marL="457200" lvl="0" indent="0" algn="l" rtl="0">
              <a:spcBef>
                <a:spcPts val="1200"/>
              </a:spcBef>
              <a:spcAft>
                <a:spcPts val="0"/>
              </a:spcAft>
              <a:buNone/>
            </a:pPr>
            <a:endParaRPr sz="2800" b="1">
              <a:solidFill>
                <a:schemeClr val="dk1"/>
              </a:solidFill>
              <a:latin typeface="Roboto"/>
              <a:ea typeface="Roboto"/>
              <a:cs typeface="Roboto"/>
              <a:sym typeface="Roboto"/>
            </a:endParaRPr>
          </a:p>
          <a:p>
            <a:pPr marL="457200" lvl="0" indent="-406400" algn="l" rtl="0">
              <a:spcBef>
                <a:spcPts val="1200"/>
              </a:spcBef>
              <a:spcAft>
                <a:spcPts val="0"/>
              </a:spcAft>
              <a:buClr>
                <a:schemeClr val="dk1"/>
              </a:buClr>
              <a:buSzPts val="2800"/>
              <a:buFont typeface="Roboto"/>
              <a:buChar char="●"/>
            </a:pPr>
            <a:r>
              <a:rPr lang="en-US" sz="2800" b="1">
                <a:solidFill>
                  <a:schemeClr val="dk1"/>
                </a:solidFill>
                <a:latin typeface="Roboto"/>
                <a:ea typeface="Roboto"/>
                <a:cs typeface="Roboto"/>
                <a:sym typeface="Roboto"/>
              </a:rPr>
              <a:t>Eye gaze technology, Cboard communication website, Fitbit features, text to voice, heated vest, …</a:t>
            </a:r>
            <a:endParaRPr sz="2800" b="1">
              <a:solidFill>
                <a:schemeClr val="dk1"/>
              </a:solidFill>
              <a:latin typeface="Roboto"/>
              <a:ea typeface="Roboto"/>
              <a:cs typeface="Roboto"/>
              <a:sym typeface="Roboto"/>
            </a:endParaRPr>
          </a:p>
          <a:p>
            <a:pPr marL="457200" lvl="0" indent="0" algn="l" rtl="0">
              <a:spcBef>
                <a:spcPts val="1200"/>
              </a:spcBef>
              <a:spcAft>
                <a:spcPts val="0"/>
              </a:spcAft>
              <a:buNone/>
            </a:pPr>
            <a:endParaRPr sz="2800" b="1">
              <a:solidFill>
                <a:schemeClr val="dk1"/>
              </a:solidFill>
              <a:latin typeface="Roboto"/>
              <a:ea typeface="Roboto"/>
              <a:cs typeface="Roboto"/>
              <a:sym typeface="Roboto"/>
            </a:endParaRPr>
          </a:p>
          <a:p>
            <a:pPr marL="457200" lvl="0" indent="-406400" algn="l" rtl="0">
              <a:spcBef>
                <a:spcPts val="1200"/>
              </a:spcBef>
              <a:spcAft>
                <a:spcPts val="0"/>
              </a:spcAft>
              <a:buClr>
                <a:schemeClr val="dk1"/>
              </a:buClr>
              <a:buSzPts val="2800"/>
              <a:buFont typeface="Roboto"/>
              <a:buChar char="●"/>
            </a:pPr>
            <a:r>
              <a:rPr lang="en-US" sz="2800" b="1">
                <a:solidFill>
                  <a:schemeClr val="dk1"/>
                </a:solidFill>
                <a:latin typeface="Roboto"/>
                <a:ea typeface="Roboto"/>
                <a:cs typeface="Roboto"/>
                <a:sym typeface="Roboto"/>
              </a:rPr>
              <a:t>Lastly, how did we determine funding?</a:t>
            </a:r>
            <a:endParaRPr sz="2800" b="1">
              <a:solidFill>
                <a:schemeClr val="dk1"/>
              </a:solidFill>
              <a:latin typeface="Roboto"/>
              <a:ea typeface="Roboto"/>
              <a:cs typeface="Roboto"/>
              <a:sym typeface="Roboto"/>
            </a:endParaRPr>
          </a:p>
          <a:p>
            <a:pPr marL="0" lvl="0" indent="0" algn="l" rtl="0">
              <a:spcBef>
                <a:spcPts val="1200"/>
              </a:spcBef>
              <a:spcAft>
                <a:spcPts val="0"/>
              </a:spcAft>
              <a:buNone/>
            </a:pPr>
            <a:endParaRPr sz="2800" b="1">
              <a:solidFill>
                <a:schemeClr val="dk1"/>
              </a:solidFill>
            </a:endParaRPr>
          </a:p>
          <a:p>
            <a:pPr marL="0" lvl="0" indent="0" algn="l" rtl="0">
              <a:spcBef>
                <a:spcPts val="1200"/>
              </a:spcBef>
              <a:spcAft>
                <a:spcPts val="0"/>
              </a:spcAft>
              <a:buNone/>
            </a:pPr>
            <a:endParaRPr sz="2900" b="1">
              <a:solidFill>
                <a:schemeClr val="dk1"/>
              </a:solidFill>
            </a:endParaRPr>
          </a:p>
          <a:p>
            <a:pPr marL="0" lvl="0" indent="0" algn="l" rtl="0">
              <a:spcBef>
                <a:spcPts val="1200"/>
              </a:spcBef>
              <a:spcAft>
                <a:spcPts val="0"/>
              </a:spcAft>
              <a:buNone/>
            </a:pPr>
            <a:endParaRPr/>
          </a:p>
          <a:p>
            <a:pPr marL="0" lvl="0" indent="0" algn="l" rtl="0">
              <a:spcBef>
                <a:spcPts val="1200"/>
              </a:spcBef>
              <a:spcAft>
                <a:spcPts val="0"/>
              </a:spcAft>
              <a:buNone/>
            </a:pPr>
            <a:endParaRPr/>
          </a:p>
        </p:txBody>
      </p:sp>
      <p:pic>
        <p:nvPicPr>
          <p:cNvPr id="152" name="Google Shape;152;g2676b742181_0_10" descr="Image of drawn people figures of different colors with some in wheelchairs and one with a dog."/>
          <p:cNvPicPr preferRelativeResize="0"/>
          <p:nvPr/>
        </p:nvPicPr>
        <p:blipFill>
          <a:blip r:embed="rId3">
            <a:alphaModFix/>
          </a:blip>
          <a:stretch>
            <a:fillRect/>
          </a:stretch>
        </p:blipFill>
        <p:spPr>
          <a:xfrm>
            <a:off x="4204350" y="4715300"/>
            <a:ext cx="3310525" cy="1447250"/>
          </a:xfrm>
          <a:prstGeom prst="rect">
            <a:avLst/>
          </a:prstGeom>
          <a:noFill/>
          <a:ln>
            <a:noFill/>
          </a:ln>
        </p:spPr>
      </p:pic>
      <p:cxnSp>
        <p:nvCxnSpPr>
          <p:cNvPr id="153" name="Google Shape;153;g2676b742181_0_10"/>
          <p:cNvCxnSpPr/>
          <p:nvPr/>
        </p:nvCxnSpPr>
        <p:spPr>
          <a:xfrm>
            <a:off x="871800" y="1439500"/>
            <a:ext cx="9940500" cy="42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676b742181_0_2"/>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Assistive Technology Resources</a:t>
            </a:r>
            <a:endParaRPr/>
          </a:p>
        </p:txBody>
      </p:sp>
      <p:sp>
        <p:nvSpPr>
          <p:cNvPr id="159" name="Google Shape;159;g2676b742181_0_2"/>
          <p:cNvSpPr txBox="1">
            <a:spLocks noGrp="1"/>
          </p:cNvSpPr>
          <p:nvPr>
            <p:ph type="body" idx="1"/>
          </p:nvPr>
        </p:nvSpPr>
        <p:spPr>
          <a:xfrm>
            <a:off x="1024125" y="2084925"/>
            <a:ext cx="9720000" cy="4224300"/>
          </a:xfrm>
          <a:prstGeom prst="rect">
            <a:avLst/>
          </a:prstGeom>
        </p:spPr>
        <p:txBody>
          <a:bodyPr spcFirstLastPara="1" wrap="square" lIns="45700" tIns="45700" rIns="45700" bIns="45700" anchor="t" anchorCtr="0">
            <a:normAutofit fontScale="85000" lnSpcReduction="10000"/>
          </a:bodyPr>
          <a:lstStyle/>
          <a:p>
            <a:pPr marL="457200" lvl="0" indent="-334327" algn="l" rtl="0">
              <a:lnSpc>
                <a:spcPct val="200000"/>
              </a:lnSpc>
              <a:spcBef>
                <a:spcPts val="1200"/>
              </a:spcBef>
              <a:spcAft>
                <a:spcPts val="0"/>
              </a:spcAft>
              <a:buSzPct val="75000"/>
              <a:buChar char=" "/>
            </a:pPr>
            <a:r>
              <a:rPr lang="en-US" u="sng">
                <a:solidFill>
                  <a:schemeClr val="hlink"/>
                </a:solidFill>
                <a:hlinkClick r:id="rId3"/>
              </a:rPr>
              <a:t>Lending Library - Easterseals Iowa</a:t>
            </a:r>
            <a:r>
              <a:rPr lang="en-US"/>
              <a:t> </a:t>
            </a:r>
            <a:endParaRPr/>
          </a:p>
          <a:p>
            <a:pPr marL="457200" lvl="0" indent="-334327" algn="l" rtl="0">
              <a:lnSpc>
                <a:spcPct val="200000"/>
              </a:lnSpc>
              <a:spcBef>
                <a:spcPts val="0"/>
              </a:spcBef>
              <a:spcAft>
                <a:spcPts val="0"/>
              </a:spcAft>
              <a:buSzPct val="75000"/>
              <a:buChar char=" "/>
            </a:pPr>
            <a:r>
              <a:rPr lang="en-US" u="sng">
                <a:solidFill>
                  <a:schemeClr val="hlink"/>
                </a:solidFill>
                <a:hlinkClick r:id="rId4"/>
              </a:rPr>
              <a:t>Easterseals Product Demo</a:t>
            </a:r>
            <a:r>
              <a:rPr lang="en-US"/>
              <a:t> </a:t>
            </a:r>
            <a:endParaRPr/>
          </a:p>
          <a:p>
            <a:pPr marL="457200" lvl="0" indent="-334327" algn="l" rtl="0">
              <a:lnSpc>
                <a:spcPct val="200000"/>
              </a:lnSpc>
              <a:spcBef>
                <a:spcPts val="0"/>
              </a:spcBef>
              <a:spcAft>
                <a:spcPts val="0"/>
              </a:spcAft>
              <a:buSzPct val="75000"/>
              <a:buChar char=" "/>
            </a:pPr>
            <a:r>
              <a:rPr lang="en-US" u="sng">
                <a:solidFill>
                  <a:schemeClr val="hlink"/>
                </a:solidFill>
                <a:hlinkClick r:id="rId5"/>
              </a:rPr>
              <a:t>ATandMe</a:t>
            </a:r>
            <a:endParaRPr/>
          </a:p>
          <a:p>
            <a:pPr marL="457200" lvl="0" indent="-334327" algn="l" rtl="0">
              <a:lnSpc>
                <a:spcPct val="200000"/>
              </a:lnSpc>
              <a:spcBef>
                <a:spcPts val="0"/>
              </a:spcBef>
              <a:spcAft>
                <a:spcPts val="0"/>
              </a:spcAft>
              <a:buSzPct val="75000"/>
              <a:buChar char=" "/>
            </a:pPr>
            <a:r>
              <a:rPr lang="en-US" u="sng">
                <a:solidFill>
                  <a:schemeClr val="hlink"/>
                </a:solidFill>
                <a:hlinkClick r:id="rId6"/>
              </a:rPr>
              <a:t>Accessibility in Our Products &amp; Features — Google</a:t>
            </a:r>
            <a:endParaRPr/>
          </a:p>
          <a:p>
            <a:pPr marL="457200" lvl="0" indent="-334327" algn="l" rtl="0">
              <a:lnSpc>
                <a:spcPct val="200000"/>
              </a:lnSpc>
              <a:spcBef>
                <a:spcPts val="0"/>
              </a:spcBef>
              <a:spcAft>
                <a:spcPts val="0"/>
              </a:spcAft>
              <a:buSzPct val="75000"/>
              <a:buChar char=" "/>
            </a:pPr>
            <a:r>
              <a:rPr lang="en-US" u="sng">
                <a:solidFill>
                  <a:schemeClr val="hlink"/>
                </a:solidFill>
                <a:hlinkClick r:id="rId7"/>
              </a:rPr>
              <a:t>Job Accommodation Network</a:t>
            </a:r>
            <a:endParaRPr/>
          </a:p>
          <a:p>
            <a:pPr marL="457200" lvl="0" indent="-334327" algn="l" rtl="0">
              <a:lnSpc>
                <a:spcPct val="200000"/>
              </a:lnSpc>
              <a:spcBef>
                <a:spcPts val="0"/>
              </a:spcBef>
              <a:spcAft>
                <a:spcPts val="0"/>
              </a:spcAft>
              <a:buSzPct val="75000"/>
              <a:buChar char=" "/>
            </a:pPr>
            <a:r>
              <a:rPr lang="en-US" u="sng">
                <a:solidFill>
                  <a:schemeClr val="hlink"/>
                </a:solidFill>
                <a:hlinkClick r:id="rId8"/>
              </a:rPr>
              <a:t>Jim's Place AT House</a:t>
            </a:r>
            <a:endParaRPr/>
          </a:p>
          <a:p>
            <a:pPr marL="0" lvl="0" indent="0" algn="l" rtl="0">
              <a:spcBef>
                <a:spcPts val="1200"/>
              </a:spcBef>
              <a:spcAft>
                <a:spcPts val="0"/>
              </a:spcAft>
              <a:buNone/>
            </a:pPr>
            <a:r>
              <a:rPr lang="en-US"/>
              <a:t>	Connect with your local IVRS office!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5C09B-1007-43FE-B844-40E7498FB08F}"/>
              </a:ext>
            </a:extLst>
          </p:cNvPr>
          <p:cNvPicPr>
            <a:picLocks noChangeAspect="1"/>
          </p:cNvPicPr>
          <p:nvPr/>
        </p:nvPicPr>
        <p:blipFill rotWithShape="1">
          <a:blip r:embed="rId3"/>
          <a:srcRect r="584"/>
          <a:stretch/>
        </p:blipFill>
        <p:spPr>
          <a:xfrm>
            <a:off x="0" y="3"/>
            <a:ext cx="12192000" cy="3428997"/>
          </a:xfrm>
          <a:prstGeom prst="rect">
            <a:avLst/>
          </a:prstGeom>
        </p:spPr>
      </p:pic>
      <p:cxnSp>
        <p:nvCxnSpPr>
          <p:cNvPr id="6" name="Straight Connector 5">
            <a:extLst>
              <a:ext uri="{FF2B5EF4-FFF2-40B4-BE49-F238E27FC236}">
                <a16:creationId xmlns:a16="http://schemas.microsoft.com/office/drawing/2014/main" id="{5C14394C-3BC1-4410-BB42-B5208DCCBC4C}"/>
              </a:ext>
            </a:extLst>
          </p:cNvPr>
          <p:cNvCxnSpPr>
            <a:cxnSpLocks/>
          </p:cNvCxnSpPr>
          <p:nvPr/>
        </p:nvCxnSpPr>
        <p:spPr>
          <a:xfrm>
            <a:off x="6071936" y="5690937"/>
            <a:ext cx="5577840"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7" name="!!Circle4">
            <a:extLst>
              <a:ext uri="{FF2B5EF4-FFF2-40B4-BE49-F238E27FC236}">
                <a16:creationId xmlns:a16="http://schemas.microsoft.com/office/drawing/2014/main" id="{93240BA8-1053-4F7C-A61D-59079D0DC2E5}"/>
              </a:ext>
            </a:extLst>
          </p:cNvPr>
          <p:cNvSpPr/>
          <p:nvPr/>
        </p:nvSpPr>
        <p:spPr>
          <a:xfrm>
            <a:off x="5173579" y="4800601"/>
            <a:ext cx="1816768" cy="181676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1938</a:t>
            </a:r>
          </a:p>
        </p:txBody>
      </p:sp>
      <p:sp>
        <p:nvSpPr>
          <p:cNvPr id="8" name="!!Circle3">
            <a:extLst>
              <a:ext uri="{FF2B5EF4-FFF2-40B4-BE49-F238E27FC236}">
                <a16:creationId xmlns:a16="http://schemas.microsoft.com/office/drawing/2014/main" id="{A6265AEC-837E-45FF-94CF-32E9ABA998E8}"/>
              </a:ext>
            </a:extLst>
          </p:cNvPr>
          <p:cNvSpPr/>
          <p:nvPr/>
        </p:nvSpPr>
        <p:spPr>
          <a:xfrm>
            <a:off x="11261557" y="5293895"/>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2024</a:t>
            </a:r>
          </a:p>
        </p:txBody>
      </p:sp>
      <p:sp>
        <p:nvSpPr>
          <p:cNvPr id="9" name="!!Circle2">
            <a:extLst>
              <a:ext uri="{FF2B5EF4-FFF2-40B4-BE49-F238E27FC236}">
                <a16:creationId xmlns:a16="http://schemas.microsoft.com/office/drawing/2014/main" id="{7D52CDB3-0F4A-4B13-A46D-901C929318A5}"/>
              </a:ext>
            </a:extLst>
          </p:cNvPr>
          <p:cNvSpPr/>
          <p:nvPr/>
        </p:nvSpPr>
        <p:spPr>
          <a:xfrm>
            <a:off x="9402277" y="5293895"/>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2014</a:t>
            </a:r>
          </a:p>
        </p:txBody>
      </p:sp>
      <p:sp>
        <p:nvSpPr>
          <p:cNvPr id="10" name="!!Circle1">
            <a:extLst>
              <a:ext uri="{FF2B5EF4-FFF2-40B4-BE49-F238E27FC236}">
                <a16:creationId xmlns:a16="http://schemas.microsoft.com/office/drawing/2014/main" id="{28F301D7-66FD-4E49-B344-F876089219FD}"/>
              </a:ext>
            </a:extLst>
          </p:cNvPr>
          <p:cNvSpPr/>
          <p:nvPr/>
        </p:nvSpPr>
        <p:spPr>
          <a:xfrm>
            <a:off x="7542997" y="530592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1950s</a:t>
            </a:r>
          </a:p>
        </p:txBody>
      </p:sp>
      <p:sp>
        <p:nvSpPr>
          <p:cNvPr id="11" name="TextBox 10">
            <a:extLst>
              <a:ext uri="{FF2B5EF4-FFF2-40B4-BE49-F238E27FC236}">
                <a16:creationId xmlns:a16="http://schemas.microsoft.com/office/drawing/2014/main" id="{0C555BFB-4022-4B0A-BF54-A232342CA581}"/>
              </a:ext>
            </a:extLst>
          </p:cNvPr>
          <p:cNvSpPr txBox="1"/>
          <p:nvPr/>
        </p:nvSpPr>
        <p:spPr>
          <a:xfrm>
            <a:off x="1542047" y="3540114"/>
            <a:ext cx="9107905" cy="1200329"/>
          </a:xfrm>
          <a:prstGeom prst="rect">
            <a:avLst/>
          </a:prstGeom>
          <a:noFill/>
        </p:spPr>
        <p:txBody>
          <a:bodyPr wrap="square" rtlCol="0">
            <a:spAutoFit/>
          </a:bodyPr>
          <a:lstStyle/>
          <a:p>
            <a:pPr algn="ctr"/>
            <a:r>
              <a:rPr lang="en-US" sz="2400" b="1" dirty="0"/>
              <a:t>President Roosevelt signed into law the Fair Labor Standards Act (FLSA), which established minimum wage, overtime pay, and child labor regulations in the United States.</a:t>
            </a:r>
          </a:p>
        </p:txBody>
      </p:sp>
    </p:spTree>
    <p:extLst>
      <p:ext uri="{BB962C8B-B14F-4D97-AF65-F5344CB8AC3E}">
        <p14:creationId xmlns:p14="http://schemas.microsoft.com/office/powerpoint/2010/main" val="1698512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676b742181_0_17"/>
          <p:cNvSpPr txBox="1">
            <a:spLocks noGrp="1"/>
          </p:cNvSpPr>
          <p:nvPr>
            <p:ph type="title"/>
          </p:nvPr>
        </p:nvSpPr>
        <p:spPr>
          <a:xfrm>
            <a:off x="1024125" y="585230"/>
            <a:ext cx="9720000" cy="2384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200"/>
              <a:t>Thank you for this opportunity!</a:t>
            </a:r>
            <a:endParaRPr sz="5200"/>
          </a:p>
        </p:txBody>
      </p:sp>
      <p:sp>
        <p:nvSpPr>
          <p:cNvPr id="165" name="Google Shape;165;g2676b742181_0_17"/>
          <p:cNvSpPr txBox="1">
            <a:spLocks noGrp="1"/>
          </p:cNvSpPr>
          <p:nvPr>
            <p:ph type="body" idx="1"/>
          </p:nvPr>
        </p:nvSpPr>
        <p:spPr>
          <a:xfrm>
            <a:off x="1024125" y="3316725"/>
            <a:ext cx="9720000" cy="2992500"/>
          </a:xfrm>
          <a:prstGeom prst="rect">
            <a:avLst/>
          </a:prstGeom>
        </p:spPr>
        <p:txBody>
          <a:bodyPr spcFirstLastPara="1" wrap="square" lIns="45700" tIns="45700" rIns="45700" bIns="45700" anchor="t" anchorCtr="0">
            <a:normAutofit/>
          </a:bodyPr>
          <a:lstStyle/>
          <a:p>
            <a:pPr marL="0" lvl="0" indent="0" algn="ctr" rtl="0">
              <a:spcBef>
                <a:spcPts val="1200"/>
              </a:spcBef>
              <a:spcAft>
                <a:spcPts val="0"/>
              </a:spcAft>
              <a:buNone/>
            </a:pPr>
            <a:r>
              <a:rPr lang="en-US"/>
              <a:t>Kelli Hugo</a:t>
            </a:r>
            <a:endParaRPr/>
          </a:p>
          <a:p>
            <a:pPr marL="0" lvl="0" indent="0" algn="ctr" rtl="0">
              <a:spcBef>
                <a:spcPts val="1200"/>
              </a:spcBef>
              <a:spcAft>
                <a:spcPts val="0"/>
              </a:spcAft>
              <a:buNone/>
            </a:pPr>
            <a:r>
              <a:rPr lang="en-US"/>
              <a:t>IVRS Assistive Technology Counselor Specialist MA CRC ACTCP</a:t>
            </a:r>
            <a:endParaRPr/>
          </a:p>
          <a:p>
            <a:pPr marL="0" lvl="0" indent="0" algn="ctr" rtl="0">
              <a:spcBef>
                <a:spcPts val="1200"/>
              </a:spcBef>
              <a:spcAft>
                <a:spcPts val="0"/>
              </a:spcAft>
              <a:buNone/>
            </a:pPr>
            <a:r>
              <a:rPr lang="en-US" u="sng">
                <a:solidFill>
                  <a:schemeClr val="hlink"/>
                </a:solidFill>
                <a:hlinkClick r:id="rId3"/>
              </a:rPr>
              <a:t>kelli.hugo@iowa.gov</a:t>
            </a:r>
            <a:r>
              <a:rPr lang="en-US"/>
              <a:t> or (641) 954-0357</a:t>
            </a:r>
            <a:endParaRPr/>
          </a:p>
          <a:p>
            <a:pPr marL="0" lvl="0" indent="0" algn="ctr" rtl="0">
              <a:spcBef>
                <a:spcPts val="120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55992-89F9-4C5F-844A-7F7E04F36960}"/>
              </a:ext>
            </a:extLst>
          </p:cNvPr>
          <p:cNvPicPr>
            <a:picLocks noChangeAspect="1"/>
          </p:cNvPicPr>
          <p:nvPr/>
        </p:nvPicPr>
        <p:blipFill>
          <a:blip r:embed="rId2"/>
          <a:stretch>
            <a:fillRect/>
          </a:stretch>
        </p:blipFill>
        <p:spPr>
          <a:xfrm>
            <a:off x="546258" y="663866"/>
            <a:ext cx="11099483" cy="5004461"/>
          </a:xfrm>
          <a:prstGeom prst="rect">
            <a:avLst/>
          </a:prstGeom>
          <a:effectLst>
            <a:glow rad="228600">
              <a:schemeClr val="accent5">
                <a:satMod val="175000"/>
                <a:alpha val="40000"/>
              </a:schemeClr>
            </a:glow>
          </a:effectLst>
        </p:spPr>
      </p:pic>
      <p:sp>
        <p:nvSpPr>
          <p:cNvPr id="3" name="Rectangle 2">
            <a:extLst>
              <a:ext uri="{FF2B5EF4-FFF2-40B4-BE49-F238E27FC236}">
                <a16:creationId xmlns:a16="http://schemas.microsoft.com/office/drawing/2014/main" id="{DA91BC30-4E49-4AF6-B123-56509464EB5C}"/>
              </a:ext>
            </a:extLst>
          </p:cNvPr>
          <p:cNvSpPr/>
          <p:nvPr/>
        </p:nvSpPr>
        <p:spPr>
          <a:xfrm>
            <a:off x="5030041" y="5813228"/>
            <a:ext cx="346280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hlinkClick r:id="rId3"/>
              </a:rPr>
              <a:t>The Hiring Chain</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849673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5EE05-82BE-49D6-9CEE-EC1933AF6A42}"/>
              </a:ext>
            </a:extLst>
          </p:cNvPr>
          <p:cNvPicPr>
            <a:picLocks noChangeAspect="1"/>
          </p:cNvPicPr>
          <p:nvPr/>
        </p:nvPicPr>
        <p:blipFill>
          <a:blip r:embed="rId2"/>
          <a:stretch>
            <a:fillRect/>
          </a:stretch>
        </p:blipFill>
        <p:spPr>
          <a:xfrm>
            <a:off x="638855" y="459997"/>
            <a:ext cx="11099483" cy="4793098"/>
          </a:xfrm>
          <a:prstGeom prst="rect">
            <a:avLst/>
          </a:prstGeom>
          <a:effectLst>
            <a:glow rad="228600">
              <a:schemeClr val="accent5">
                <a:satMod val="175000"/>
                <a:alpha val="40000"/>
              </a:schemeClr>
            </a:glow>
          </a:effectLst>
        </p:spPr>
      </p:pic>
      <p:sp>
        <p:nvSpPr>
          <p:cNvPr id="5" name="Rectangle 4">
            <a:hlinkClick r:id="rId3"/>
            <a:extLst>
              <a:ext uri="{FF2B5EF4-FFF2-40B4-BE49-F238E27FC236}">
                <a16:creationId xmlns:a16="http://schemas.microsoft.com/office/drawing/2014/main" id="{4E935A56-F006-410D-B948-C863321094E1}"/>
              </a:ext>
            </a:extLst>
          </p:cNvPr>
          <p:cNvSpPr/>
          <p:nvPr/>
        </p:nvSpPr>
        <p:spPr>
          <a:xfrm>
            <a:off x="5030041" y="5813228"/>
            <a:ext cx="1800493"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hlinkClick r:id="rId3"/>
              </a:rPr>
              <a:t>Let It Be</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56569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CFA63-CBDA-5D4C-8227-EBAE23CB790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7893"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CDCFA63-CBDA-5D4C-8227-EBAE23CB790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DFF31F38-029C-4041-8558-81F000B46D69}"/>
              </a:ext>
            </a:extLst>
          </p:cNvPr>
          <p:cNvSpPr>
            <a:spLocks noGrp="1"/>
          </p:cNvSpPr>
          <p:nvPr>
            <p:ph type="ctrTitle"/>
          </p:nvPr>
        </p:nvSpPr>
        <p:spPr/>
        <p:txBody>
          <a:bodyPr/>
          <a:lstStyle/>
          <a:p>
            <a:r>
              <a:rPr kumimoji="0" lang="en-US" sz="5200" b="0" i="0" u="none" strike="noStrike" kern="1200" cap="none" spc="0" normalizeH="0" baseline="0" noProof="0" dirty="0">
                <a:ln>
                  <a:noFill/>
                </a:ln>
                <a:solidFill>
                  <a:srgbClr val="1A3673"/>
                </a:solidFill>
                <a:effectLst/>
                <a:uLnTx/>
                <a:uFillTx/>
                <a:latin typeface="Elevance Sans Medium"/>
                <a:ea typeface="+mj-ea"/>
                <a:cs typeface="+mj-cs"/>
              </a:rPr>
              <a:t>John McCalley</a:t>
            </a:r>
            <a:br>
              <a:rPr kumimoji="0" lang="en-US" sz="5200" b="0" i="0" u="none" strike="noStrike" kern="1200" cap="none" spc="0" normalizeH="0" baseline="0" noProof="0" dirty="0">
                <a:ln>
                  <a:noFill/>
                </a:ln>
                <a:solidFill>
                  <a:srgbClr val="1A3673"/>
                </a:solidFill>
                <a:effectLst/>
                <a:uLnTx/>
                <a:uFillTx/>
                <a:latin typeface="Elevance Sans Medium"/>
                <a:ea typeface="+mj-ea"/>
                <a:cs typeface="+mj-cs"/>
              </a:rPr>
            </a:br>
            <a:r>
              <a:rPr lang="en-US" sz="2400" dirty="0">
                <a:solidFill>
                  <a:srgbClr val="1A3673"/>
                </a:solidFill>
                <a:latin typeface="Elevance Sans Medium"/>
              </a:rPr>
              <a:t>Whole Health and Equity Director</a:t>
            </a:r>
            <a:r>
              <a:rPr kumimoji="0" lang="en-US" sz="2400" b="0" i="0" u="none" strike="noStrike" kern="1200" cap="none" spc="0" normalizeH="0" baseline="0" noProof="0" dirty="0">
                <a:ln>
                  <a:noFill/>
                </a:ln>
                <a:solidFill>
                  <a:srgbClr val="1A3673"/>
                </a:solidFill>
                <a:effectLst/>
                <a:uLnTx/>
                <a:uFillTx/>
                <a:latin typeface="Elevance Sans Medium"/>
                <a:ea typeface="+mj-ea"/>
                <a:cs typeface="+mj-cs"/>
              </a:rPr>
              <a:t> </a:t>
            </a:r>
            <a:br>
              <a:rPr kumimoji="0" lang="en-US" sz="2400" b="0" i="0" u="none" strike="noStrike" kern="1200" cap="none" spc="0" normalizeH="0" baseline="0" noProof="0" dirty="0">
                <a:ln>
                  <a:noFill/>
                </a:ln>
                <a:solidFill>
                  <a:srgbClr val="1A3673"/>
                </a:solidFill>
                <a:effectLst/>
                <a:uLnTx/>
                <a:uFillTx/>
                <a:latin typeface="Elevance Sans Medium"/>
                <a:ea typeface="+mj-ea"/>
                <a:cs typeface="+mj-cs"/>
              </a:rPr>
            </a:br>
            <a:endParaRPr lang="en-US" dirty="0"/>
          </a:p>
        </p:txBody>
      </p:sp>
      <p:sp>
        <p:nvSpPr>
          <p:cNvPr id="6" name="Subtitle 5">
            <a:extLst>
              <a:ext uri="{FF2B5EF4-FFF2-40B4-BE49-F238E27FC236}">
                <a16:creationId xmlns:a16="http://schemas.microsoft.com/office/drawing/2014/main" id="{14644CE4-D51D-B34B-8665-D5FDAEC27221}"/>
              </a:ext>
            </a:extLst>
          </p:cNvPr>
          <p:cNvSpPr>
            <a:spLocks noGrp="1"/>
          </p:cNvSpPr>
          <p:nvPr>
            <p:ph type="subTitle" idx="1"/>
          </p:nvPr>
        </p:nvSpPr>
        <p:spPr/>
        <p:txBody>
          <a:bodyPr/>
          <a:lstStyle/>
          <a:p>
            <a:r>
              <a:rPr lang="en-US" dirty="0"/>
              <a:t>December 2024</a:t>
            </a:r>
          </a:p>
        </p:txBody>
      </p:sp>
    </p:spTree>
    <p:extLst>
      <p:ext uri="{BB962C8B-B14F-4D97-AF65-F5344CB8AC3E}">
        <p14:creationId xmlns:p14="http://schemas.microsoft.com/office/powerpoint/2010/main" val="1374357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E05E91-495F-0649-B34F-C91F53CED061}"/>
              </a:ext>
            </a:extLst>
          </p:cNvPr>
          <p:cNvSpPr>
            <a:spLocks noGrp="1"/>
          </p:cNvSpPr>
          <p:nvPr>
            <p:ph type="title"/>
          </p:nvPr>
        </p:nvSpPr>
        <p:spPr/>
        <p:txBody>
          <a:bodyPr vert="horz"/>
          <a:lstStyle/>
          <a:p>
            <a:r>
              <a:rPr lang="en-US" dirty="0"/>
              <a:t>Why Employment 1st is important to Wellpoint</a:t>
            </a:r>
            <a:endParaRPr lang="en-US" sz="4000" dirty="0"/>
          </a:p>
        </p:txBody>
      </p:sp>
      <p:graphicFrame>
        <p:nvGraphicFramePr>
          <p:cNvPr id="3" name="Object 2" hidden="1">
            <a:extLst>
              <a:ext uri="{FF2B5EF4-FFF2-40B4-BE49-F238E27FC236}">
                <a16:creationId xmlns:a16="http://schemas.microsoft.com/office/drawing/2014/main" id="{261844AE-D007-624A-85B9-7F711A2DB486}"/>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891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261844AE-D007-624A-85B9-7F711A2DB48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866146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7FEA66D-FF9A-CE49-87D9-8C27B178B7D8}"/>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9941"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E7FEA66D-FF9A-CE49-87D9-8C27B178B7D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21E085E-D615-7748-8BF3-1B92A944AE02}"/>
              </a:ext>
            </a:extLst>
          </p:cNvPr>
          <p:cNvSpPr>
            <a:spLocks noGrp="1"/>
          </p:cNvSpPr>
          <p:nvPr>
            <p:ph type="title"/>
          </p:nvPr>
        </p:nvSpPr>
        <p:spPr>
          <a:xfrm>
            <a:off x="457200" y="742950"/>
            <a:ext cx="11274552" cy="461518"/>
          </a:xfrm>
        </p:spPr>
        <p:txBody>
          <a:bodyPr/>
          <a:lstStyle/>
          <a:p>
            <a:pPr>
              <a:lnSpc>
                <a:spcPct val="100000"/>
              </a:lnSpc>
              <a:spcBef>
                <a:spcPts val="2000"/>
              </a:spcBef>
              <a:defRPr/>
            </a:pPr>
            <a:r>
              <a:rPr kumimoji="0" lang="en-US" b="0" i="0" u="none" strike="noStrike" kern="1200" cap="none" spc="0" normalizeH="0" baseline="0" noProof="0" dirty="0">
                <a:ln>
                  <a:noFill/>
                </a:ln>
                <a:solidFill>
                  <a:srgbClr val="231E33"/>
                </a:solidFill>
                <a:effectLst/>
                <a:uLnTx/>
                <a:uFillTx/>
                <a:latin typeface="Elevance Sans Medium"/>
                <a:ea typeface="+mn-ea"/>
                <a:cs typeface="+mn-cs"/>
              </a:rPr>
              <a:t>How Wellpoint supports and encourages</a:t>
            </a:r>
            <a:r>
              <a:rPr lang="en-US" dirty="0">
                <a:solidFill>
                  <a:srgbClr val="231E33"/>
                </a:solidFill>
                <a:latin typeface="Elevance Sans Medium"/>
                <a:ea typeface="+mn-ea"/>
                <a:cs typeface="+mn-cs"/>
              </a:rPr>
              <a:t> </a:t>
            </a:r>
            <a:r>
              <a:rPr kumimoji="0" lang="en-US" b="0" i="0" u="none" strike="noStrike" kern="1200" cap="none" spc="0" normalizeH="0" baseline="0" noProof="0" dirty="0">
                <a:ln>
                  <a:noFill/>
                </a:ln>
                <a:solidFill>
                  <a:srgbClr val="231E33"/>
                </a:solidFill>
                <a:effectLst/>
                <a:uLnTx/>
                <a:uFillTx/>
                <a:latin typeface="Elevance Sans Medium"/>
                <a:ea typeface="+mn-ea"/>
                <a:cs typeface="+mn-cs"/>
              </a:rPr>
              <a:t>Employment 1st</a:t>
            </a:r>
            <a:r>
              <a:rPr kumimoji="0" lang="en-US" b="0" i="0" u="none" strike="noStrike" kern="1200" cap="none" spc="0" normalizeH="0" baseline="30000" noProof="0" dirty="0">
                <a:ln>
                  <a:noFill/>
                </a:ln>
                <a:solidFill>
                  <a:srgbClr val="231E33"/>
                </a:solidFill>
                <a:effectLst/>
                <a:uLnTx/>
                <a:uFillTx/>
                <a:latin typeface="Elevance Sans Medium"/>
                <a:ea typeface="+mn-ea"/>
                <a:cs typeface="+mn-cs"/>
              </a:rPr>
              <a:t>  </a:t>
            </a:r>
            <a:r>
              <a:rPr kumimoji="0" lang="en-US" b="0" i="0" u="none" strike="noStrike" kern="1200" cap="none" spc="0" normalizeH="0" baseline="0" noProof="0" dirty="0">
                <a:ln>
                  <a:noFill/>
                </a:ln>
                <a:solidFill>
                  <a:srgbClr val="231E33"/>
                </a:solidFill>
                <a:effectLst/>
                <a:uLnTx/>
                <a:uFillTx/>
                <a:latin typeface="Elevance Sans Medium"/>
                <a:ea typeface="+mn-ea"/>
                <a:cs typeface="+mn-cs"/>
              </a:rPr>
              <a:t>in Iowa</a:t>
            </a:r>
            <a:br>
              <a:rPr kumimoji="0" lang="en-US" b="0" i="0" u="none" strike="noStrike" kern="1200" cap="none" spc="0" normalizeH="0" baseline="0" noProof="0" dirty="0">
                <a:ln>
                  <a:noFill/>
                </a:ln>
                <a:solidFill>
                  <a:srgbClr val="231E33"/>
                </a:solidFill>
                <a:effectLst/>
                <a:uLnTx/>
                <a:uFillTx/>
                <a:latin typeface="Elevance Sans Medium"/>
                <a:ea typeface="+mn-ea"/>
                <a:cs typeface="+mn-cs"/>
              </a:rPr>
            </a:br>
            <a:endParaRPr lang="en-US" dirty="0"/>
          </a:p>
        </p:txBody>
      </p:sp>
      <p:sp>
        <p:nvSpPr>
          <p:cNvPr id="6" name="Content Placeholder 5">
            <a:extLst>
              <a:ext uri="{FF2B5EF4-FFF2-40B4-BE49-F238E27FC236}">
                <a16:creationId xmlns:a16="http://schemas.microsoft.com/office/drawing/2014/main" id="{C39A75AC-F151-CA43-9AFE-1A8B7FA7F20E}"/>
              </a:ext>
            </a:extLst>
          </p:cNvPr>
          <p:cNvSpPr>
            <a:spLocks noGrp="1"/>
          </p:cNvSpPr>
          <p:nvPr>
            <p:ph idx="10"/>
          </p:nvPr>
        </p:nvSpPr>
        <p:spPr>
          <a:xfrm>
            <a:off x="391885" y="1557208"/>
            <a:ext cx="11280775" cy="4313052"/>
          </a:xfrm>
        </p:spPr>
        <p:txBody>
          <a:bodyPr/>
          <a:lstStyle/>
          <a:p>
            <a:pPr marL="342900" indent="-342900">
              <a:buFont typeface="Arial" panose="020B0604020202020204" pitchFamily="34" charset="0"/>
              <a:buChar char="•"/>
            </a:pPr>
            <a:r>
              <a:rPr lang="en-US" sz="2000" dirty="0"/>
              <a:t>Internal community-based case manager (CBCM) training</a:t>
            </a:r>
          </a:p>
          <a:p>
            <a:pPr marL="342900" indent="-342900">
              <a:buFont typeface="Arial" panose="020B0604020202020204" pitchFamily="34" charset="0"/>
              <a:buChar char="•"/>
            </a:pPr>
            <a:r>
              <a:rPr lang="en-US" sz="2000" dirty="0"/>
              <a:t>Provider supports</a:t>
            </a:r>
          </a:p>
          <a:p>
            <a:pPr marL="342900" indent="-342900">
              <a:buFont typeface="Arial" panose="020B0604020202020204" pitchFamily="34" charset="0"/>
              <a:buChar char="•"/>
            </a:pPr>
            <a:r>
              <a:rPr lang="en-US" sz="2000" dirty="0"/>
              <a:t>Surveying CBCM on obstacles</a:t>
            </a:r>
          </a:p>
          <a:p>
            <a:pPr marL="342900" indent="-342900">
              <a:buFont typeface="Arial" panose="020B0604020202020204" pitchFamily="34" charset="0"/>
              <a:buChar char="•"/>
            </a:pPr>
            <a:r>
              <a:rPr lang="en-US" sz="2000" dirty="0"/>
              <a:t>Providing assistance on which supported employment (SE) providers are looking for referrals </a:t>
            </a:r>
          </a:p>
          <a:p>
            <a:pPr marL="342900" indent="-342900">
              <a:buFont typeface="Arial" panose="020B0604020202020204" pitchFamily="34" charset="0"/>
              <a:buChar char="•"/>
            </a:pPr>
            <a:r>
              <a:rPr lang="en-US" sz="2000" dirty="0"/>
              <a:t>Lunch and Learns on topics such as self employment, benefits counseling, role of </a:t>
            </a:r>
            <a:r>
              <a:rPr lang="en-US" dirty="0"/>
              <a:t>I</a:t>
            </a:r>
            <a:r>
              <a:rPr lang="en-US" sz="2000" dirty="0"/>
              <a:t>owa Vocational Rehabilitation Service (IVRS),  supported employment, parental view of advantages of employment, and member views of advantages of employment </a:t>
            </a:r>
          </a:p>
        </p:txBody>
      </p:sp>
    </p:spTree>
    <p:extLst>
      <p:ext uri="{BB962C8B-B14F-4D97-AF65-F5344CB8AC3E}">
        <p14:creationId xmlns:p14="http://schemas.microsoft.com/office/powerpoint/2010/main" val="1665639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73B0BF-7EBE-A745-929C-DDC26BB05FA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0965"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C973B0BF-7EBE-A745-929C-DDC26BB05FA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6A2AA4-6889-7446-ABF8-918B46E21A01}"/>
              </a:ext>
            </a:extLst>
          </p:cNvPr>
          <p:cNvSpPr>
            <a:spLocks noGrp="1"/>
          </p:cNvSpPr>
          <p:nvPr>
            <p:ph type="title"/>
          </p:nvPr>
        </p:nvSpPr>
        <p:spPr/>
        <p:txBody>
          <a:bodyPr/>
          <a:lstStyle/>
          <a:p>
            <a:r>
              <a:rPr lang="en-US" dirty="0"/>
              <a:t>Contact information </a:t>
            </a:r>
            <a:br>
              <a:rPr lang="en-US" dirty="0"/>
            </a:br>
            <a:r>
              <a:rPr lang="en-US" sz="2400" dirty="0"/>
              <a:t>John McCalley</a:t>
            </a:r>
            <a:br>
              <a:rPr lang="en-US" sz="2400" dirty="0"/>
            </a:br>
            <a:r>
              <a:rPr lang="en-US" sz="2400" dirty="0"/>
              <a:t>Whole Health and Equity Director</a:t>
            </a:r>
            <a:br>
              <a:rPr lang="en-US" sz="2400" dirty="0"/>
            </a:br>
            <a:r>
              <a:rPr lang="en-US" sz="2400" dirty="0"/>
              <a:t>Email:  john.mccalley@wellpoint.com</a:t>
            </a:r>
            <a:br>
              <a:rPr lang="en-US" sz="2400" dirty="0"/>
            </a:br>
            <a:r>
              <a:rPr lang="en-US" sz="2400" dirty="0"/>
              <a:t>Phone: 515-705-8350</a:t>
            </a:r>
            <a:br>
              <a:rPr lang="en-US" sz="4000" dirty="0"/>
            </a:br>
            <a:endParaRPr lang="en-US" sz="4000" dirty="0"/>
          </a:p>
        </p:txBody>
      </p:sp>
    </p:spTree>
    <p:extLst>
      <p:ext uri="{BB962C8B-B14F-4D97-AF65-F5344CB8AC3E}">
        <p14:creationId xmlns:p14="http://schemas.microsoft.com/office/powerpoint/2010/main" val="12146943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69B48-44E3-A56E-FB39-ABE471C8DFBB}"/>
              </a:ext>
            </a:extLst>
          </p:cNvPr>
          <p:cNvSpPr/>
          <p:nvPr/>
        </p:nvSpPr>
        <p:spPr>
          <a:xfrm>
            <a:off x="8078992" y="6260951"/>
            <a:ext cx="3655807" cy="279550"/>
          </a:xfrm>
          <a:prstGeom prst="rect">
            <a:avLst/>
          </a:prstGeom>
        </p:spPr>
        <p:txBody>
          <a:bodyPr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1136313" algn="r"/>
              </a:tabLst>
              <a:defRPr/>
            </a:pPr>
            <a:r>
              <a:rPr kumimoji="0" lang="en-US" sz="1200" b="0" i="0" u="none" strike="noStrike" kern="1200" cap="none" spc="0" normalizeH="0" baseline="0" noProof="0" dirty="0">
                <a:ln>
                  <a:noFill/>
                </a:ln>
                <a:solidFill>
                  <a:srgbClr val="000000"/>
                </a:solidFill>
                <a:effectLst/>
                <a:uLnTx/>
                <a:uFillTx/>
                <a:latin typeface="Elevance Sans Condensed" pitchFamily="2" charset="77"/>
                <a:ea typeface="+mn-ea"/>
                <a:cs typeface="Arial Narrow" panose="020B0604020202020204" pitchFamily="34" charset="0"/>
              </a:rPr>
              <a:t>	 IAWP-CD-062740-24 </a:t>
            </a:r>
            <a:r>
              <a:rPr kumimoji="0" lang="en-US" sz="1200" b="0" i="0" u="none" strike="noStrike" kern="1200" cap="none" spc="0" normalizeH="0" baseline="0" noProof="0">
                <a:ln>
                  <a:noFill/>
                </a:ln>
                <a:solidFill>
                  <a:srgbClr val="000000"/>
                </a:solidFill>
                <a:effectLst/>
                <a:uLnTx/>
                <a:uFillTx/>
                <a:latin typeface="Elevance Sans Condensed" pitchFamily="2" charset="77"/>
                <a:ea typeface="+mn-ea"/>
                <a:cs typeface="Arial Narrow" panose="020B0604020202020204" pitchFamily="34" charset="0"/>
              </a:rPr>
              <a:t>| July 2024</a:t>
            </a:r>
            <a:endParaRPr kumimoji="0" lang="en-US" sz="1200" b="0" i="0" u="none" strike="noStrike" kern="1200" cap="none" spc="0" normalizeH="0" baseline="0" noProof="0" dirty="0">
              <a:ln>
                <a:noFill/>
              </a:ln>
              <a:solidFill>
                <a:srgbClr val="000000"/>
              </a:solidFill>
              <a:effectLst/>
              <a:uLnTx/>
              <a:uFillTx/>
              <a:latin typeface="Elevance Sans Condensed" pitchFamily="2" charset="77"/>
              <a:ea typeface="+mn-ea"/>
              <a:cs typeface="Arial Narrow" panose="020B0604020202020204" pitchFamily="34" charset="0"/>
            </a:endParaRPr>
          </a:p>
        </p:txBody>
      </p:sp>
    </p:spTree>
    <p:extLst>
      <p:ext uri="{BB962C8B-B14F-4D97-AF65-F5344CB8AC3E}">
        <p14:creationId xmlns:p14="http://schemas.microsoft.com/office/powerpoint/2010/main" val="153234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Confidential and Proprietary Information</a:t>
            </a:r>
          </a:p>
        </p:txBody>
      </p:sp>
      <p:sp>
        <p:nvSpPr>
          <p:cNvPr id="2" name="Title 1"/>
          <p:cNvSpPr>
            <a:spLocks noGrp="1"/>
          </p:cNvSpPr>
          <p:nvPr>
            <p:ph type="title"/>
          </p:nvPr>
        </p:nvSpPr>
        <p:spPr>
          <a:xfrm>
            <a:off x="752474" y="2243138"/>
            <a:ext cx="7835714" cy="1185862"/>
          </a:xfrm>
        </p:spPr>
        <p:txBody>
          <a:bodyPr>
            <a:normAutofit/>
          </a:bodyPr>
          <a:lstStyle/>
          <a:p>
            <a:r>
              <a:rPr lang="en-US" dirty="0">
                <a:solidFill>
                  <a:srgbClr val="008000"/>
                </a:solidFill>
              </a:rPr>
              <a:t>Employment First</a:t>
            </a:r>
          </a:p>
        </p:txBody>
      </p:sp>
      <p:sp>
        <p:nvSpPr>
          <p:cNvPr id="3" name="Text Placeholder 2"/>
          <p:cNvSpPr>
            <a:spLocks noGrp="1"/>
          </p:cNvSpPr>
          <p:nvPr>
            <p:ph type="body" idx="1"/>
          </p:nvPr>
        </p:nvSpPr>
        <p:spPr>
          <a:xfrm>
            <a:off x="752475" y="3598202"/>
            <a:ext cx="6013450" cy="1500187"/>
          </a:xfrm>
        </p:spPr>
        <p:txBody>
          <a:bodyPr/>
          <a:lstStyle/>
          <a:p>
            <a:r>
              <a:rPr lang="en-US" dirty="0">
                <a:solidFill>
                  <a:schemeClr val="tx2"/>
                </a:solidFill>
              </a:rPr>
              <a:t>2024</a:t>
            </a:r>
          </a:p>
        </p:txBody>
      </p:sp>
    </p:spTree>
    <p:extLst>
      <p:ext uri="{BB962C8B-B14F-4D97-AF65-F5344CB8AC3E}">
        <p14:creationId xmlns:p14="http://schemas.microsoft.com/office/powerpoint/2010/main" val="14433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90" y="453188"/>
            <a:ext cx="10978219" cy="1007311"/>
          </a:xfrm>
        </p:spPr>
        <p:txBody>
          <a:bodyPr/>
          <a:lstStyle/>
          <a:p>
            <a:r>
              <a:rPr lang="en-US" dirty="0">
                <a:solidFill>
                  <a:srgbClr val="217A2E"/>
                </a:solidFill>
              </a:rPr>
              <a:t>Current Initiatives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C6EF8-7239-44B8-A009-F3DF16CC696E}" type="slidenum">
              <a:rPr kumimoji="0" lang="en-US" sz="900" b="0" i="0" u="none" strike="noStrike" kern="1200" cap="none" spc="0" normalizeH="0" baseline="0" noProof="0" smtClean="0">
                <a:ln>
                  <a:noFill/>
                </a:ln>
                <a:solidFill>
                  <a:srgbClr val="3333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501589C7-5BA0-5E2E-D21F-B37F36685740}"/>
              </a:ext>
            </a:extLst>
          </p:cNvPr>
          <p:cNvSpPr>
            <a:spLocks noGrp="1"/>
          </p:cNvSpPr>
          <p:nvPr>
            <p:ph type="ftr" sz="quarter" idx="11"/>
          </p:nvPr>
        </p:nvSpPr>
        <p:spPr>
          <a:xfrm>
            <a:off x="4335109" y="6529120"/>
            <a:ext cx="2024374" cy="2267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Calibri" panose="020F0502020204030204"/>
                <a:ea typeface="+mn-ea"/>
                <a:cs typeface="+mn-cs"/>
              </a:rPr>
              <a:t>Confidential and Proprietary Information</a:t>
            </a:r>
          </a:p>
        </p:txBody>
      </p:sp>
      <p:sp>
        <p:nvSpPr>
          <p:cNvPr id="7" name="Content Placeholder 2">
            <a:extLst>
              <a:ext uri="{FF2B5EF4-FFF2-40B4-BE49-F238E27FC236}">
                <a16:creationId xmlns:a16="http://schemas.microsoft.com/office/drawing/2014/main" id="{24CA5A83-5397-0793-5276-DDFBBA8DC345}"/>
              </a:ext>
            </a:extLst>
          </p:cNvPr>
          <p:cNvSpPr txBox="1">
            <a:spLocks/>
          </p:cNvSpPr>
          <p:nvPr/>
        </p:nvSpPr>
        <p:spPr>
          <a:xfrm>
            <a:off x="544428" y="949111"/>
            <a:ext cx="10978219" cy="5362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Community-based case managers and Integrated Health Home care coordinators completed a survey about employment to assess training needs.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All Iowa Total Care long-term services and supports (LTSS) memberships receive quarterly conversations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regarding employment.</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Encourage Community Choice Options as an option when providers are limited for members who receive Brain Injury and Intellectual Disability Waiver.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Present quarterly employment updates to our community-based case managers.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Iowa Total Care partnered with Des Moines Area Community College to offer scholarships for Direct Support Professional training.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 a pay-for-performance incentive program for providers who support members that obtain employment.</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Employment reporting available to track / review trends.</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Employment Resource Guide – for a quick reference guide, visit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Iowa Total Care’s </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hlinkClick r:id="rId2"/>
              </a:rPr>
              <a:t>Job Resources webpage</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(iowatotalcare.com/members/</a:t>
            </a:r>
            <a:r>
              <a:rPr kumimoji="0" lang="en-US"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medicaid</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/resources/job-resources.html)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or scan the QR codes.</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4D1F11-31F1-5B3B-FC14-463CBF180B07}"/>
              </a:ext>
            </a:extLst>
          </p:cNvPr>
          <p:cNvSpPr txBox="1"/>
          <p:nvPr/>
        </p:nvSpPr>
        <p:spPr>
          <a:xfrm>
            <a:off x="8528398" y="4755032"/>
            <a:ext cx="56197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7A2E"/>
                </a:solidFill>
                <a:effectLst/>
                <a:uLnTx/>
                <a:uFillTx/>
                <a:latin typeface="Calibri" panose="020F0502020204030204"/>
                <a:ea typeface="+mn-ea"/>
                <a:cs typeface="Arial" panose="020B0604020202020204" pitchFamily="34" charset="0"/>
              </a:rPr>
              <a:t>English</a:t>
            </a:r>
          </a:p>
        </p:txBody>
      </p:sp>
      <p:sp>
        <p:nvSpPr>
          <p:cNvPr id="10" name="TextBox 9">
            <a:extLst>
              <a:ext uri="{FF2B5EF4-FFF2-40B4-BE49-F238E27FC236}">
                <a16:creationId xmlns:a16="http://schemas.microsoft.com/office/drawing/2014/main" id="{E7AD5C54-8A6B-9E92-90FA-1C266CC5E8F2}"/>
              </a:ext>
            </a:extLst>
          </p:cNvPr>
          <p:cNvSpPr txBox="1"/>
          <p:nvPr/>
        </p:nvSpPr>
        <p:spPr>
          <a:xfrm>
            <a:off x="10074889" y="4762396"/>
            <a:ext cx="67627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7A2E"/>
                </a:solidFill>
                <a:effectLst/>
                <a:uLnTx/>
                <a:uFillTx/>
                <a:latin typeface="Calibri" panose="020F0502020204030204"/>
                <a:ea typeface="+mn-ea"/>
                <a:cs typeface="Arial" panose="020B0604020202020204" pitchFamily="34" charset="0"/>
              </a:rPr>
              <a:t>Spanish</a:t>
            </a:r>
          </a:p>
        </p:txBody>
      </p:sp>
      <p:pic>
        <p:nvPicPr>
          <p:cNvPr id="12" name="Picture 11">
            <a:extLst>
              <a:ext uri="{FF2B5EF4-FFF2-40B4-BE49-F238E27FC236}">
                <a16:creationId xmlns:a16="http://schemas.microsoft.com/office/drawing/2014/main" id="{DD65ACFD-902C-0EF6-A9B2-CC1A7FFBA848}"/>
              </a:ext>
            </a:extLst>
          </p:cNvPr>
          <p:cNvPicPr>
            <a:picLocks noChangeAspect="1"/>
          </p:cNvPicPr>
          <p:nvPr/>
        </p:nvPicPr>
        <p:blipFill>
          <a:blip r:embed="rId3"/>
          <a:stretch>
            <a:fillRect/>
          </a:stretch>
        </p:blipFill>
        <p:spPr>
          <a:xfrm>
            <a:off x="8190261" y="4970476"/>
            <a:ext cx="1238250" cy="1238250"/>
          </a:xfrm>
          <a:prstGeom prst="rect">
            <a:avLst/>
          </a:prstGeom>
        </p:spPr>
      </p:pic>
      <p:pic>
        <p:nvPicPr>
          <p:cNvPr id="14" name="Picture 13">
            <a:extLst>
              <a:ext uri="{FF2B5EF4-FFF2-40B4-BE49-F238E27FC236}">
                <a16:creationId xmlns:a16="http://schemas.microsoft.com/office/drawing/2014/main" id="{5AB6D4CB-2CD2-D1CE-B97B-C3A0B3CF1665}"/>
              </a:ext>
            </a:extLst>
          </p:cNvPr>
          <p:cNvPicPr>
            <a:picLocks noChangeAspect="1"/>
          </p:cNvPicPr>
          <p:nvPr/>
        </p:nvPicPr>
        <p:blipFill>
          <a:blip r:embed="rId4"/>
          <a:stretch>
            <a:fillRect/>
          </a:stretch>
        </p:blipFill>
        <p:spPr>
          <a:xfrm>
            <a:off x="9793901" y="4970476"/>
            <a:ext cx="1238250" cy="1238250"/>
          </a:xfrm>
          <a:prstGeom prst="rect">
            <a:avLst/>
          </a:prstGeom>
        </p:spPr>
      </p:pic>
      <p:sp>
        <p:nvSpPr>
          <p:cNvPr id="8" name="Rectangle 7">
            <a:extLst>
              <a:ext uri="{FF2B5EF4-FFF2-40B4-BE49-F238E27FC236}">
                <a16:creationId xmlns:a16="http://schemas.microsoft.com/office/drawing/2014/main" id="{9CB26072-D527-3F5E-599A-A876A35AB99A}"/>
              </a:ext>
            </a:extLst>
          </p:cNvPr>
          <p:cNvSpPr/>
          <p:nvPr/>
        </p:nvSpPr>
        <p:spPr>
          <a:xfrm>
            <a:off x="8020050" y="4626642"/>
            <a:ext cx="3133725" cy="1628115"/>
          </a:xfrm>
          <a:prstGeom prst="rect">
            <a:avLst/>
          </a:prstGeom>
          <a:noFill/>
          <a:ln w="38100">
            <a:solidFill>
              <a:srgbClr val="217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5C09B-1007-43FE-B844-40E7498FB08F}"/>
              </a:ext>
            </a:extLst>
          </p:cNvPr>
          <p:cNvPicPr>
            <a:picLocks noChangeAspect="1"/>
          </p:cNvPicPr>
          <p:nvPr/>
        </p:nvPicPr>
        <p:blipFill rotWithShape="1">
          <a:blip r:embed="rId3"/>
          <a:srcRect r="584"/>
          <a:stretch/>
        </p:blipFill>
        <p:spPr>
          <a:xfrm>
            <a:off x="0" y="3"/>
            <a:ext cx="12192000" cy="3428997"/>
          </a:xfrm>
          <a:prstGeom prst="rect">
            <a:avLst/>
          </a:prstGeom>
        </p:spPr>
      </p:pic>
      <p:cxnSp>
        <p:nvCxnSpPr>
          <p:cNvPr id="6" name="Straight Connector 5">
            <a:extLst>
              <a:ext uri="{FF2B5EF4-FFF2-40B4-BE49-F238E27FC236}">
                <a16:creationId xmlns:a16="http://schemas.microsoft.com/office/drawing/2014/main" id="{5C14394C-3BC1-4410-BB42-B5208DCCBC4C}"/>
              </a:ext>
            </a:extLst>
          </p:cNvPr>
          <p:cNvCxnSpPr>
            <a:cxnSpLocks/>
          </p:cNvCxnSpPr>
          <p:nvPr/>
        </p:nvCxnSpPr>
        <p:spPr>
          <a:xfrm>
            <a:off x="4212255" y="5660860"/>
            <a:ext cx="5577840"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Circle4">
            <a:extLst>
              <a:ext uri="{FF2B5EF4-FFF2-40B4-BE49-F238E27FC236}">
                <a16:creationId xmlns:a16="http://schemas.microsoft.com/office/drawing/2014/main" id="{93240BA8-1053-4F7C-A61D-59079D0DC2E5}"/>
              </a:ext>
            </a:extLst>
          </p:cNvPr>
          <p:cNvSpPr/>
          <p:nvPr/>
        </p:nvSpPr>
        <p:spPr>
          <a:xfrm>
            <a:off x="3824036" y="5263818"/>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1938</a:t>
            </a:r>
          </a:p>
        </p:txBody>
      </p:sp>
      <p:sp>
        <p:nvSpPr>
          <p:cNvPr id="8" name="!!Circle3">
            <a:extLst>
              <a:ext uri="{FF2B5EF4-FFF2-40B4-BE49-F238E27FC236}">
                <a16:creationId xmlns:a16="http://schemas.microsoft.com/office/drawing/2014/main" id="{A6265AEC-837E-45FF-94CF-32E9ABA998E8}"/>
              </a:ext>
            </a:extLst>
          </p:cNvPr>
          <p:cNvSpPr/>
          <p:nvPr/>
        </p:nvSpPr>
        <p:spPr>
          <a:xfrm>
            <a:off x="9401876" y="5263818"/>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2024</a:t>
            </a:r>
          </a:p>
        </p:txBody>
      </p:sp>
      <p:sp>
        <p:nvSpPr>
          <p:cNvPr id="9" name="!!Circle2">
            <a:extLst>
              <a:ext uri="{FF2B5EF4-FFF2-40B4-BE49-F238E27FC236}">
                <a16:creationId xmlns:a16="http://schemas.microsoft.com/office/drawing/2014/main" id="{7D52CDB3-0F4A-4B13-A46D-901C929318A5}"/>
              </a:ext>
            </a:extLst>
          </p:cNvPr>
          <p:cNvSpPr/>
          <p:nvPr/>
        </p:nvSpPr>
        <p:spPr>
          <a:xfrm>
            <a:off x="7542596" y="5263818"/>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2014</a:t>
            </a:r>
          </a:p>
        </p:txBody>
      </p:sp>
      <p:sp>
        <p:nvSpPr>
          <p:cNvPr id="10" name="!!Circle1">
            <a:extLst>
              <a:ext uri="{FF2B5EF4-FFF2-40B4-BE49-F238E27FC236}">
                <a16:creationId xmlns:a16="http://schemas.microsoft.com/office/drawing/2014/main" id="{28F301D7-66FD-4E49-B344-F876089219FD}"/>
              </a:ext>
            </a:extLst>
          </p:cNvPr>
          <p:cNvSpPr/>
          <p:nvPr/>
        </p:nvSpPr>
        <p:spPr>
          <a:xfrm>
            <a:off x="5185612" y="4836694"/>
            <a:ext cx="1804736" cy="1804737"/>
          </a:xfrm>
          <a:prstGeom prst="flowChartConnector">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l="-350529" t="-349156" r="-353704" b="-31857"/>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1950s</a:t>
            </a:r>
          </a:p>
        </p:txBody>
      </p:sp>
      <p:sp>
        <p:nvSpPr>
          <p:cNvPr id="17" name="TextBox 16">
            <a:extLst>
              <a:ext uri="{FF2B5EF4-FFF2-40B4-BE49-F238E27FC236}">
                <a16:creationId xmlns:a16="http://schemas.microsoft.com/office/drawing/2014/main" id="{7E730F1B-D1A7-4503-925B-E7C6BBBCD108}"/>
              </a:ext>
            </a:extLst>
          </p:cNvPr>
          <p:cNvSpPr txBox="1"/>
          <p:nvPr/>
        </p:nvSpPr>
        <p:spPr>
          <a:xfrm>
            <a:off x="1542047" y="3540114"/>
            <a:ext cx="9107905" cy="830997"/>
          </a:xfrm>
          <a:prstGeom prst="rect">
            <a:avLst/>
          </a:prstGeom>
          <a:noFill/>
        </p:spPr>
        <p:txBody>
          <a:bodyPr wrap="square" rtlCol="0">
            <a:spAutoFit/>
          </a:bodyPr>
          <a:lstStyle/>
          <a:p>
            <a:pPr algn="ctr"/>
            <a:r>
              <a:rPr lang="en-US" sz="2400" b="1" dirty="0"/>
              <a:t>Sheltered workshops were widely used to prevent institutionalization of children with disabilities.</a:t>
            </a:r>
          </a:p>
        </p:txBody>
      </p:sp>
    </p:spTree>
    <p:extLst>
      <p:ext uri="{BB962C8B-B14F-4D97-AF65-F5344CB8AC3E}">
        <p14:creationId xmlns:p14="http://schemas.microsoft.com/office/powerpoint/2010/main" val="240787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C6EF8-7239-44B8-A009-F3DF16CC696E}" type="slidenum">
              <a:rPr kumimoji="0" lang="en-US" sz="900" b="0" i="0" u="none" strike="noStrike" kern="1200" cap="none" spc="0" normalizeH="0" baseline="0" noProof="0" smtClean="0">
                <a:ln>
                  <a:noFill/>
                </a:ln>
                <a:solidFill>
                  <a:srgbClr val="3333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501589C7-5BA0-5E2E-D21F-B37F36685740}"/>
              </a:ext>
            </a:extLst>
          </p:cNvPr>
          <p:cNvSpPr>
            <a:spLocks noGrp="1"/>
          </p:cNvSpPr>
          <p:nvPr>
            <p:ph type="ftr" sz="quarter" idx="11"/>
          </p:nvPr>
        </p:nvSpPr>
        <p:spPr>
          <a:xfrm>
            <a:off x="4335109" y="6525946"/>
            <a:ext cx="2024374" cy="2267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Calibri" panose="020F0502020204030204"/>
                <a:ea typeface="+mn-ea"/>
                <a:cs typeface="+mn-cs"/>
              </a:rPr>
              <a:t>Confidential and Proprietary Information</a:t>
            </a:r>
          </a:p>
        </p:txBody>
      </p:sp>
      <p:sp>
        <p:nvSpPr>
          <p:cNvPr id="16" name="Title 1">
            <a:extLst>
              <a:ext uri="{FF2B5EF4-FFF2-40B4-BE49-F238E27FC236}">
                <a16:creationId xmlns:a16="http://schemas.microsoft.com/office/drawing/2014/main" id="{346FA30C-53FE-2EF8-1BC2-0C6933919EF3}"/>
              </a:ext>
            </a:extLst>
          </p:cNvPr>
          <p:cNvSpPr>
            <a:spLocks noGrp="1"/>
          </p:cNvSpPr>
          <p:nvPr>
            <p:ph type="title"/>
          </p:nvPr>
        </p:nvSpPr>
        <p:spPr>
          <a:xfrm>
            <a:off x="601578" y="529389"/>
            <a:ext cx="10978219" cy="1007311"/>
          </a:xfrm>
        </p:spPr>
        <p:txBody>
          <a:bodyPr/>
          <a:lstStyle/>
          <a:p>
            <a:r>
              <a:rPr lang="en-US" dirty="0">
                <a:solidFill>
                  <a:srgbClr val="217A2E"/>
                </a:solidFill>
              </a:rPr>
              <a:t>Future Initiatives</a:t>
            </a:r>
          </a:p>
        </p:txBody>
      </p:sp>
      <p:sp>
        <p:nvSpPr>
          <p:cNvPr id="17" name="Content Placeholder 2">
            <a:extLst>
              <a:ext uri="{FF2B5EF4-FFF2-40B4-BE49-F238E27FC236}">
                <a16:creationId xmlns:a16="http://schemas.microsoft.com/office/drawing/2014/main" id="{DB10EF8F-FAB2-801A-6DBE-7A5310A9D8BE}"/>
              </a:ext>
            </a:extLst>
          </p:cNvPr>
          <p:cNvSpPr>
            <a:spLocks noGrp="1"/>
          </p:cNvSpPr>
          <p:nvPr>
            <p:ph idx="1"/>
          </p:nvPr>
        </p:nvSpPr>
        <p:spPr>
          <a:xfrm>
            <a:off x="645356" y="1278588"/>
            <a:ext cx="10839909" cy="4189921"/>
          </a:xfrm>
        </p:spPr>
        <p:txBody>
          <a:bodyPr>
            <a:noAutofit/>
          </a:bodyPr>
          <a:lstStyle/>
          <a:p>
            <a:pPr marL="342900" indent="-342900">
              <a:lnSpc>
                <a:spcPct val="100000"/>
              </a:lnSpc>
              <a:spcBef>
                <a:spcPts val="1200"/>
              </a:spcBef>
              <a:buFont typeface="Arial" panose="020B0604020202020204" pitchFamily="34" charset="0"/>
              <a:buChar char="•"/>
            </a:pPr>
            <a:r>
              <a:rPr lang="en-US" dirty="0"/>
              <a:t>Create regional employment specialists within case management teams.</a:t>
            </a:r>
          </a:p>
          <a:p>
            <a:pPr marL="342900" indent="-342900">
              <a:lnSpc>
                <a:spcPct val="100000"/>
              </a:lnSpc>
              <a:spcBef>
                <a:spcPts val="1200"/>
              </a:spcBef>
              <a:buFont typeface="Arial" panose="020B0604020202020204" pitchFamily="34" charset="0"/>
              <a:buChar char="•"/>
            </a:pPr>
            <a:r>
              <a:rPr lang="en-US" dirty="0"/>
              <a:t>Discuss employment success stories and provide education on the importance to work on the LTSS Member Stakeholder Advisory Board.</a:t>
            </a:r>
          </a:p>
          <a:p>
            <a:pPr marL="342900" indent="-342900">
              <a:lnSpc>
                <a:spcPct val="100000"/>
              </a:lnSpc>
              <a:spcBef>
                <a:spcPts val="1200"/>
              </a:spcBef>
              <a:buFont typeface="Arial" panose="020B0604020202020204" pitchFamily="34" charset="0"/>
              <a:buChar char="•"/>
            </a:pPr>
            <a:r>
              <a:rPr lang="en-US" dirty="0"/>
              <a:t>Continue to collaborate with the state and other agencies on employment first initiatives.</a:t>
            </a:r>
          </a:p>
          <a:p>
            <a:pPr marL="342900" indent="-342900">
              <a:lnSpc>
                <a:spcPct val="100000"/>
              </a:lnSpc>
              <a:spcBef>
                <a:spcPts val="1200"/>
              </a:spcBef>
              <a:buFont typeface="Arial" panose="020B0604020202020204" pitchFamily="34" charset="0"/>
              <a:buChar char="•"/>
            </a:pPr>
            <a:r>
              <a:rPr lang="en-US" dirty="0"/>
              <a:t>Add flyers to our community booths.</a:t>
            </a:r>
          </a:p>
          <a:p>
            <a:pPr marL="342900" indent="-342900">
              <a:lnSpc>
                <a:spcPct val="100000"/>
              </a:lnSpc>
              <a:spcBef>
                <a:spcPts val="1200"/>
              </a:spcBef>
              <a:buFont typeface="Arial" panose="020B0604020202020204" pitchFamily="34" charset="0"/>
              <a:buChar char="•"/>
            </a:pPr>
            <a:r>
              <a:rPr lang="en-US" dirty="0"/>
              <a:t>Meet with providers to encourage growth in career exploration and </a:t>
            </a:r>
            <a:br>
              <a:rPr lang="en-US" dirty="0"/>
            </a:br>
            <a:r>
              <a:rPr lang="en-US" dirty="0"/>
              <a:t>supported employment services.</a:t>
            </a:r>
          </a:p>
          <a:p>
            <a:pPr>
              <a:lnSpc>
                <a:spcPct val="100000"/>
              </a:lnSpc>
              <a:spcBef>
                <a:spcPts val="1200"/>
              </a:spcBef>
            </a:pPr>
            <a:endParaRPr lang="en-US" dirty="0"/>
          </a:p>
        </p:txBody>
      </p:sp>
    </p:spTree>
    <p:extLst>
      <p:ext uri="{BB962C8B-B14F-4D97-AF65-F5344CB8AC3E}">
        <p14:creationId xmlns:p14="http://schemas.microsoft.com/office/powerpoint/2010/main" val="161565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C6EF8-7239-44B8-A009-F3DF16CC696E}" type="slidenum">
              <a:rPr kumimoji="0" lang="en-US" sz="900" b="0" i="0" u="none" strike="noStrike" kern="1200" cap="none" spc="0" normalizeH="0" baseline="0" noProof="0" smtClean="0">
                <a:ln>
                  <a:noFill/>
                </a:ln>
                <a:solidFill>
                  <a:srgbClr val="3333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501589C7-5BA0-5E2E-D21F-B37F36685740}"/>
              </a:ext>
            </a:extLst>
          </p:cNvPr>
          <p:cNvSpPr>
            <a:spLocks noGrp="1"/>
          </p:cNvSpPr>
          <p:nvPr>
            <p:ph type="ftr" sz="quarter" idx="11"/>
          </p:nvPr>
        </p:nvSpPr>
        <p:spPr>
          <a:xfrm>
            <a:off x="4335109" y="6525946"/>
            <a:ext cx="2024374" cy="2267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Calibri" panose="020F0502020204030204"/>
                <a:ea typeface="+mn-ea"/>
                <a:cs typeface="+mn-cs"/>
              </a:rPr>
              <a:t>Confidential and Proprietary Information</a:t>
            </a:r>
          </a:p>
        </p:txBody>
      </p:sp>
      <p:sp>
        <p:nvSpPr>
          <p:cNvPr id="8" name="Title 1">
            <a:extLst>
              <a:ext uri="{FF2B5EF4-FFF2-40B4-BE49-F238E27FC236}">
                <a16:creationId xmlns:a16="http://schemas.microsoft.com/office/drawing/2014/main" id="{A263CE89-0D11-D31C-9775-CD3D32632CAA}"/>
              </a:ext>
            </a:extLst>
          </p:cNvPr>
          <p:cNvSpPr>
            <a:spLocks noGrp="1"/>
          </p:cNvSpPr>
          <p:nvPr>
            <p:ph type="title"/>
          </p:nvPr>
        </p:nvSpPr>
        <p:spPr>
          <a:xfrm>
            <a:off x="601578" y="529389"/>
            <a:ext cx="10978219" cy="1007311"/>
          </a:xfrm>
        </p:spPr>
        <p:txBody>
          <a:bodyPr/>
          <a:lstStyle/>
          <a:p>
            <a:r>
              <a:rPr lang="en-US" dirty="0">
                <a:solidFill>
                  <a:srgbClr val="217A2E"/>
                </a:solidFill>
              </a:rPr>
              <a:t>Contacts</a:t>
            </a:r>
          </a:p>
        </p:txBody>
      </p:sp>
      <p:sp>
        <p:nvSpPr>
          <p:cNvPr id="9" name="Content Placeholder 2">
            <a:extLst>
              <a:ext uri="{FF2B5EF4-FFF2-40B4-BE49-F238E27FC236}">
                <a16:creationId xmlns:a16="http://schemas.microsoft.com/office/drawing/2014/main" id="{1E30F759-E735-849C-2A7F-A732EC355DC3}"/>
              </a:ext>
            </a:extLst>
          </p:cNvPr>
          <p:cNvSpPr>
            <a:spLocks noGrp="1"/>
          </p:cNvSpPr>
          <p:nvPr>
            <p:ph idx="1"/>
          </p:nvPr>
        </p:nvSpPr>
        <p:spPr>
          <a:xfrm>
            <a:off x="601576" y="1424020"/>
            <a:ext cx="10978220" cy="2594602"/>
          </a:xfrm>
        </p:spPr>
        <p:txBody>
          <a:bodyPr>
            <a:noAutofit/>
          </a:bodyPr>
          <a:lstStyle/>
          <a:p>
            <a:pPr marL="342900" indent="-342900">
              <a:buFont typeface="Arial" panose="020B0604020202020204" pitchFamily="34" charset="0"/>
              <a:buChar char="•"/>
            </a:pPr>
            <a:r>
              <a:rPr lang="en-US" sz="2400" dirty="0"/>
              <a:t>Cathy Helmke – supported employment specialist: </a:t>
            </a:r>
            <a:r>
              <a:rPr lang="en-US" sz="2400" dirty="0">
                <a:hlinkClick r:id="rId2" tooltip="mailto:catherine.helmke@iowatotalcare.com"/>
              </a:rPr>
              <a:t>catherine.helmke@iowatotalcare.com</a:t>
            </a:r>
            <a:endParaRPr lang="en-US" sz="2400" dirty="0"/>
          </a:p>
          <a:p>
            <a:pPr lvl="1"/>
            <a:endParaRPr lang="en-US" sz="2400" dirty="0"/>
          </a:p>
          <a:p>
            <a:pPr marL="342900" indent="-342900">
              <a:buFont typeface="Arial" panose="020B0604020202020204" pitchFamily="34" charset="0"/>
              <a:buChar char="•"/>
            </a:pPr>
            <a:r>
              <a:rPr lang="en-US" sz="2400" dirty="0"/>
              <a:t>Tori Reicherts – senior manager: </a:t>
            </a:r>
            <a:r>
              <a:rPr lang="en-US" sz="2400" dirty="0">
                <a:hlinkClick r:id="rId3"/>
              </a:rPr>
              <a:t>Tori.Reicherts@iowatotalcare.com</a:t>
            </a:r>
            <a:endParaRPr lang="en-US" sz="2400" dirty="0"/>
          </a:p>
          <a:p>
            <a:pPr marL="800100" lvl="1" indent="-342900"/>
            <a:endParaRPr lang="en-US" sz="2400" dirty="0"/>
          </a:p>
          <a:p>
            <a:pPr marL="342900" indent="-342900">
              <a:buFont typeface="Arial" panose="020B0604020202020204" pitchFamily="34" charset="0"/>
              <a:buChar char="•"/>
            </a:pPr>
            <a:r>
              <a:rPr lang="en-US" sz="2400" dirty="0"/>
              <a:t>Tonya Heiman – manager of LTSS: </a:t>
            </a:r>
            <a:r>
              <a:rPr lang="en-US" sz="2400" dirty="0">
                <a:hlinkClick r:id="rId4"/>
              </a:rPr>
              <a:t>Tonya.S.Heiman@iowatotalcare.com</a:t>
            </a:r>
            <a:endParaRPr lang="en-US" sz="2400" dirty="0"/>
          </a:p>
        </p:txBody>
      </p:sp>
      <p:pic>
        <p:nvPicPr>
          <p:cNvPr id="13" name="Picture 12">
            <a:extLst>
              <a:ext uri="{FF2B5EF4-FFF2-40B4-BE49-F238E27FC236}">
                <a16:creationId xmlns:a16="http://schemas.microsoft.com/office/drawing/2014/main" id="{7B5F6CCC-7781-E7D7-CCFC-05F300AA20EE}"/>
              </a:ext>
            </a:extLst>
          </p:cNvPr>
          <p:cNvPicPr>
            <a:picLocks noChangeAspect="1"/>
          </p:cNvPicPr>
          <p:nvPr/>
        </p:nvPicPr>
        <p:blipFill>
          <a:blip r:embed="rId5"/>
          <a:stretch>
            <a:fillRect/>
          </a:stretch>
        </p:blipFill>
        <p:spPr>
          <a:xfrm>
            <a:off x="9101666" y="4435892"/>
            <a:ext cx="1464733" cy="1464733"/>
          </a:xfrm>
          <a:prstGeom prst="rect">
            <a:avLst/>
          </a:prstGeom>
        </p:spPr>
      </p:pic>
      <p:sp>
        <p:nvSpPr>
          <p:cNvPr id="7" name="TextBox 6">
            <a:extLst>
              <a:ext uri="{FF2B5EF4-FFF2-40B4-BE49-F238E27FC236}">
                <a16:creationId xmlns:a16="http://schemas.microsoft.com/office/drawing/2014/main" id="{362D4596-2E94-AE87-F06C-2DEF0A9AA818}"/>
              </a:ext>
            </a:extLst>
          </p:cNvPr>
          <p:cNvSpPr txBox="1"/>
          <p:nvPr/>
        </p:nvSpPr>
        <p:spPr>
          <a:xfrm>
            <a:off x="1119143" y="4649038"/>
            <a:ext cx="7982523" cy="108952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For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a:t>
            </a: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Community-Based Case Management: Manager Regions map, visit Iowa Total Care’s </a:t>
            </a: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hlinkClick r:id="rId6"/>
              </a:rPr>
              <a:t>Territory Maps webpage </a:t>
            </a: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(iowatotalcare.com/territory-maps.html) or scan the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QR code. </a:t>
            </a:r>
            <a:endPar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7C3D7C4-90EE-0ADB-9385-AD987EFAB570}"/>
              </a:ext>
            </a:extLst>
          </p:cNvPr>
          <p:cNvSpPr/>
          <p:nvPr/>
        </p:nvSpPr>
        <p:spPr>
          <a:xfrm>
            <a:off x="973667" y="4370457"/>
            <a:ext cx="9711266" cy="1595604"/>
          </a:xfrm>
          <a:prstGeom prst="rect">
            <a:avLst/>
          </a:prstGeom>
          <a:noFill/>
          <a:ln w="38100">
            <a:solidFill>
              <a:srgbClr val="217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2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18531" y="862869"/>
            <a:ext cx="7294410" cy="2338126"/>
          </a:xfrm>
        </p:spPr>
        <p:txBody>
          <a:bodyPr/>
          <a:lstStyle/>
          <a:p>
            <a:r>
              <a:rPr lang="en-US" dirty="0"/>
              <a:t>Molina Healthcare Iowa Inc.</a:t>
            </a:r>
          </a:p>
        </p:txBody>
      </p:sp>
      <p:cxnSp>
        <p:nvCxnSpPr>
          <p:cNvPr id="5" name="Straight Connector 4">
            <a:extLst>
              <a:ext uri="{FF2B5EF4-FFF2-40B4-BE49-F238E27FC236}">
                <a16:creationId xmlns:a16="http://schemas.microsoft.com/office/drawing/2014/main" id="{D5660F8A-3D69-2F42-83F5-DCA57BDE7D13}"/>
              </a:ext>
            </a:extLst>
          </p:cNvPr>
          <p:cNvCxnSpPr/>
          <p:nvPr/>
        </p:nvCxnSpPr>
        <p:spPr>
          <a:xfrm>
            <a:off x="2235428" y="3311306"/>
            <a:ext cx="38344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64496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6950" y="1473670"/>
            <a:ext cx="6679776" cy="3588319"/>
          </a:xfrm>
        </p:spPr>
        <p:txBody>
          <a:bodyPr anchor="b">
            <a:noAutofit/>
          </a:bodyPr>
          <a:lstStyle/>
          <a:p>
            <a:r>
              <a:rPr lang="en-US" sz="2471" dirty="0">
                <a:latin typeface="Calibri"/>
                <a:ea typeface="Calibri"/>
                <a:cs typeface="Calibri"/>
              </a:rPr>
              <a:t>Introduction</a:t>
            </a:r>
            <a:br>
              <a:rPr lang="en-US" sz="2471" dirty="0"/>
            </a:br>
            <a:br>
              <a:rPr lang="en-US" sz="2471" dirty="0"/>
            </a:br>
            <a:br>
              <a:rPr lang="en-US" sz="2471" dirty="0"/>
            </a:br>
            <a:br>
              <a:rPr lang="en-US" sz="2471" dirty="0"/>
            </a:br>
            <a:r>
              <a:rPr lang="en-US" sz="2471" dirty="0">
                <a:latin typeface="Calibri"/>
                <a:ea typeface="Calibri"/>
                <a:cs typeface="Calibri"/>
              </a:rPr>
              <a:t>At Molina Healthcare the Employment Specialist engages directly with enrolled members, assisting them with connections to new employment opportunities. The Employment Specialist collaborates with community rehabilitation providers and workforce development programs to establish relationships to identify employment options.</a:t>
            </a:r>
            <a:br>
              <a:rPr lang="en-US" sz="2471" dirty="0"/>
            </a:br>
            <a:endParaRPr lang="en-US" sz="2471" dirty="0"/>
          </a:p>
        </p:txBody>
      </p:sp>
    </p:spTree>
    <p:extLst>
      <p:ext uri="{BB962C8B-B14F-4D97-AF65-F5344CB8AC3E}">
        <p14:creationId xmlns:p14="http://schemas.microsoft.com/office/powerpoint/2010/main" val="109674993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929329-96B4-2366-924D-18EC92B83167}"/>
              </a:ext>
            </a:extLst>
          </p:cNvPr>
          <p:cNvSpPr>
            <a:spLocks noGrp="1"/>
          </p:cNvSpPr>
          <p:nvPr>
            <p:ph type="title"/>
          </p:nvPr>
        </p:nvSpPr>
        <p:spPr>
          <a:xfrm>
            <a:off x="2423139" y="226227"/>
            <a:ext cx="7342634" cy="6791614"/>
          </a:xfrm>
        </p:spPr>
        <p:txBody>
          <a:bodyPr/>
          <a:lstStyle/>
          <a:p>
            <a:pPr algn="ctr"/>
            <a:r>
              <a:rPr lang="en-US" sz="3177" dirty="0"/>
              <a:t>Common barriers to employment </a:t>
            </a:r>
            <a:br>
              <a:rPr lang="en-US" dirty="0"/>
            </a:br>
            <a:br>
              <a:rPr lang="en-US" dirty="0"/>
            </a:br>
            <a:r>
              <a:rPr lang="en-US" sz="2471" dirty="0"/>
              <a:t>Age</a:t>
            </a:r>
            <a:br>
              <a:rPr lang="en-US" sz="2471" dirty="0"/>
            </a:br>
            <a:r>
              <a:rPr lang="en-US" sz="2471" dirty="0"/>
              <a:t>Gender</a:t>
            </a:r>
            <a:br>
              <a:rPr lang="en-US" sz="2471" dirty="0"/>
            </a:br>
            <a:r>
              <a:rPr lang="en-US" sz="2471" dirty="0"/>
              <a:t>Race</a:t>
            </a:r>
            <a:br>
              <a:rPr lang="en-US" sz="2471" dirty="0"/>
            </a:br>
            <a:r>
              <a:rPr lang="en-US" sz="2471" dirty="0"/>
              <a:t>Lack of affordable housing and utilities</a:t>
            </a:r>
            <a:br>
              <a:rPr lang="en-US" sz="2471" dirty="0"/>
            </a:br>
            <a:r>
              <a:rPr lang="en-US" sz="2471" dirty="0"/>
              <a:t>Food insecurities</a:t>
            </a:r>
            <a:br>
              <a:rPr lang="en-US" sz="2471" dirty="0"/>
            </a:br>
            <a:r>
              <a:rPr lang="en-US" sz="2471" dirty="0"/>
              <a:t>Lack of experience / education / employment gaps</a:t>
            </a:r>
            <a:br>
              <a:rPr lang="en-US" sz="2471" dirty="0"/>
            </a:br>
            <a:r>
              <a:rPr lang="en-US" sz="2471" dirty="0"/>
              <a:t>Substance abuse and mental health</a:t>
            </a:r>
            <a:br>
              <a:rPr lang="en-US" sz="2471" dirty="0"/>
            </a:br>
            <a:r>
              <a:rPr lang="en-US" sz="2471" dirty="0"/>
              <a:t>Adverse workplace conditions</a:t>
            </a:r>
            <a:br>
              <a:rPr lang="en-US" sz="2471" dirty="0"/>
            </a:br>
            <a:r>
              <a:rPr lang="en-US" sz="2471" dirty="0"/>
              <a:t>Criminal history</a:t>
            </a:r>
            <a:br>
              <a:rPr lang="en-US" sz="2471" dirty="0"/>
            </a:br>
            <a:r>
              <a:rPr lang="en-US" sz="2471" dirty="0"/>
              <a:t>Chronic and acute health issues</a:t>
            </a:r>
            <a:br>
              <a:rPr lang="en-US" sz="2471" dirty="0"/>
            </a:br>
            <a:r>
              <a:rPr lang="en-US" sz="2471" dirty="0"/>
              <a:t>Lack of transportation</a:t>
            </a:r>
            <a:br>
              <a:rPr lang="en-US" sz="2471" dirty="0"/>
            </a:br>
            <a:r>
              <a:rPr lang="en-US" sz="2471" dirty="0"/>
              <a:t>Disability</a:t>
            </a:r>
            <a:br>
              <a:rPr lang="en-US" sz="2471" dirty="0"/>
            </a:br>
            <a:r>
              <a:rPr lang="en-US" sz="2471" dirty="0"/>
              <a:t>Childcare</a:t>
            </a:r>
            <a:br>
              <a:rPr lang="en-US" sz="2471" dirty="0"/>
            </a:br>
            <a:r>
              <a:rPr lang="en-US" sz="2471" dirty="0"/>
              <a:t>Language barriers</a:t>
            </a:r>
            <a:br>
              <a:rPr lang="en-US" sz="2471" dirty="0"/>
            </a:br>
            <a:r>
              <a:rPr lang="en-US" sz="2471" dirty="0"/>
              <a:t>Limited internet access</a:t>
            </a:r>
            <a:br>
              <a:rPr lang="en-US" sz="2471" dirty="0"/>
            </a:br>
            <a:br>
              <a:rPr lang="en-US" sz="1588" dirty="0"/>
            </a:br>
            <a:endParaRPr lang="en-US" dirty="0"/>
          </a:p>
        </p:txBody>
      </p:sp>
    </p:spTree>
    <p:extLst>
      <p:ext uri="{BB962C8B-B14F-4D97-AF65-F5344CB8AC3E}">
        <p14:creationId xmlns:p14="http://schemas.microsoft.com/office/powerpoint/2010/main" val="182703199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B39A97-45B4-5663-8676-B48D80FD64C8}"/>
              </a:ext>
            </a:extLst>
          </p:cNvPr>
          <p:cNvSpPr>
            <a:spLocks noGrp="1"/>
          </p:cNvSpPr>
          <p:nvPr>
            <p:ph type="sldNum" sz="quarter" idx="12"/>
          </p:nvPr>
        </p:nvSpPr>
        <p:spPr/>
        <p:txBody>
          <a:bodyPr/>
          <a:lstStyle/>
          <a:p>
            <a:pPr marL="0" marR="0" lvl="0" indent="0" algn="l" defTabSz="899010" rtl="0" eaLnBrk="1" fontAlgn="auto" latinLnBrk="0" hangingPunct="1">
              <a:lnSpc>
                <a:spcPct val="100000"/>
              </a:lnSpc>
              <a:spcBef>
                <a:spcPts val="0"/>
              </a:spcBef>
              <a:spcAft>
                <a:spcPts val="0"/>
              </a:spcAft>
              <a:buClrTx/>
              <a:buSzTx/>
              <a:buFontTx/>
              <a:buNone/>
              <a:tabLst/>
              <a:defRPr/>
            </a:pPr>
            <a:fld id="{BC8AEE7E-FAD4-4EE3-9D98-D5CFF485C706}" type="slidenum">
              <a:rPr kumimoji="0" lang="en-US" sz="971" b="0" i="0" u="none" strike="noStrike" kern="1200" cap="none" spc="0" normalizeH="0" baseline="0" noProof="0">
                <a:ln>
                  <a:noFill/>
                </a:ln>
                <a:solidFill>
                  <a:srgbClr val="000000"/>
                </a:solidFill>
                <a:effectLst/>
                <a:uLnTx/>
                <a:uFillTx/>
                <a:latin typeface="Calibri"/>
                <a:ea typeface="+mn-ea"/>
                <a:cs typeface="+mn-cs"/>
              </a:rPr>
              <a:pPr marL="0" marR="0" lvl="0" indent="0" algn="l" defTabSz="899010" rtl="0" eaLnBrk="1" fontAlgn="auto" latinLnBrk="0" hangingPunct="1">
                <a:lnSpc>
                  <a:spcPct val="100000"/>
                </a:lnSpc>
                <a:spcBef>
                  <a:spcPts val="0"/>
                </a:spcBef>
                <a:spcAft>
                  <a:spcPts val="0"/>
                </a:spcAft>
                <a:buClrTx/>
                <a:buSzTx/>
                <a:buFontTx/>
                <a:buNone/>
                <a:tabLst/>
                <a:defRPr/>
              </a:pPr>
              <a:t>85</a:t>
            </a:fld>
            <a:endParaRPr kumimoji="0" lang="en-US" sz="971" b="0" i="0" u="none" strike="noStrike" kern="1200" cap="none" spc="0" normalizeH="0" baseline="0" noProof="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45FB0F24-61B5-E820-790D-6CC6670E934D}"/>
              </a:ext>
            </a:extLst>
          </p:cNvPr>
          <p:cNvSpPr txBox="1"/>
          <p:nvPr/>
        </p:nvSpPr>
        <p:spPr>
          <a:xfrm>
            <a:off x="1853474" y="238348"/>
            <a:ext cx="4437529" cy="472565"/>
          </a:xfrm>
          <a:prstGeom prst="rect">
            <a:avLst/>
          </a:prstGeom>
          <a:noFill/>
        </p:spPr>
        <p:txBody>
          <a:bodyPr wrap="square">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2471" b="1" i="0" u="none" strike="noStrike" kern="1200" cap="none" spc="0" normalizeH="0" baseline="0" noProof="0" dirty="0">
                <a:ln>
                  <a:noFill/>
                </a:ln>
                <a:solidFill>
                  <a:srgbClr val="00A0AF"/>
                </a:solidFill>
                <a:effectLst/>
                <a:uLnTx/>
                <a:uFillTx/>
                <a:latin typeface="Calibri"/>
                <a:ea typeface="+mn-ea"/>
                <a:cs typeface="+mn-cs"/>
              </a:rPr>
              <a:t>Transportation</a:t>
            </a:r>
            <a:endParaRPr kumimoji="0" lang="en-US" sz="2471"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A2387EBF-DC33-70F9-19B2-FD1A3397A6D3}"/>
              </a:ext>
            </a:extLst>
          </p:cNvPr>
          <p:cNvSpPr txBox="1"/>
          <p:nvPr/>
        </p:nvSpPr>
        <p:spPr>
          <a:xfrm>
            <a:off x="1853474" y="645699"/>
            <a:ext cx="8485052" cy="635559"/>
          </a:xfrm>
          <a:prstGeom prst="rect">
            <a:avLst/>
          </a:prstGeom>
          <a:noFill/>
        </p:spPr>
        <p:txBody>
          <a:bodyPr wrap="square">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636466"/>
                </a:solidFill>
                <a:effectLst/>
                <a:uLnTx/>
                <a:uFillTx/>
                <a:latin typeface="Calibri"/>
                <a:ea typeface="+mn-ea"/>
                <a:cs typeface="+mn-cs"/>
              </a:rPr>
              <a:t>Get 4 one-way rides to foodbanks, grocery stores, farmers markets, Women, Infants, and Children (WIC) appointments, job training and interviews.</a:t>
            </a:r>
            <a:endParaRPr kumimoji="0" lang="en-US" sz="177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1">
            <a:extLst>
              <a:ext uri="{FF2B5EF4-FFF2-40B4-BE49-F238E27FC236}">
                <a16:creationId xmlns:a16="http://schemas.microsoft.com/office/drawing/2014/main" id="{1E436666-0267-34F9-EE31-3AD3A80ABC56}"/>
              </a:ext>
            </a:extLst>
          </p:cNvPr>
          <p:cNvSpPr txBox="1"/>
          <p:nvPr/>
        </p:nvSpPr>
        <p:spPr>
          <a:xfrm>
            <a:off x="2049012" y="2259243"/>
            <a:ext cx="3681131" cy="1222167"/>
          </a:xfrm>
          <a:prstGeom prst="rect">
            <a:avLst/>
          </a:prstGeom>
          <a:effectLst>
            <a:outerShdw blurRad="50800" dist="50800" dir="5400000" algn="ctr" rotWithShape="0">
              <a:schemeClr val="tx2"/>
            </a:outerShdw>
          </a:effectLst>
        </p:spPr>
        <p:style>
          <a:lnRef idx="3">
            <a:schemeClr val="lt1"/>
          </a:lnRef>
          <a:fillRef idx="1">
            <a:schemeClr val="accent6"/>
          </a:fillRef>
          <a:effectRef idx="1">
            <a:schemeClr val="accent6"/>
          </a:effectRef>
          <a:fontRef idx="minor">
            <a:schemeClr val="lt1"/>
          </a:fontRef>
        </p:style>
        <p:txBody>
          <a:bodyPr wrap="square" lIns="80682" tIns="40341" rIns="80682" bIns="40341" rtlCol="0" anchor="t">
            <a:spAutoFit/>
          </a:bodyP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marL="0" marR="0" lvl="0" indent="0" algn="ctr" defTabSz="899010" rtl="0" eaLnBrk="1" fontAlgn="auto" latinLnBrk="0" hangingPunct="1">
              <a:lnSpc>
                <a:spcPct val="100000"/>
              </a:lnSpc>
              <a:spcBef>
                <a:spcPts val="0"/>
              </a:spcBef>
              <a:spcAft>
                <a:spcPts val="0"/>
              </a:spcAft>
              <a:buClrTx/>
              <a:buSzTx/>
              <a:buFontTx/>
              <a:buNone/>
              <a:tabLst/>
              <a:defRPr/>
            </a:pPr>
            <a:r>
              <a:rPr kumimoji="0" lang="en-US" sz="2471" b="0" i="0" u="none" strike="noStrike" kern="1200" cap="none" spc="0" normalizeH="0" baseline="0" noProof="0" dirty="0">
                <a:ln>
                  <a:noFill/>
                </a:ln>
                <a:solidFill>
                  <a:srgbClr val="FFFFFF"/>
                </a:solidFill>
                <a:effectLst/>
                <a:uLnTx/>
                <a:uFillTx/>
                <a:latin typeface="Campton SemiBold"/>
                <a:ea typeface="+mn-ea"/>
                <a:cs typeface="+mn-cs"/>
              </a:rPr>
              <a:t>Call Access2Care at </a:t>
            </a:r>
            <a:endParaRPr kumimoji="0" lang="en-US" sz="2471" b="0" i="0" u="none" strike="noStrike" kern="1200" cap="none" spc="0" normalizeH="0" baseline="0" noProof="0" dirty="0">
              <a:ln>
                <a:noFill/>
              </a:ln>
              <a:solidFill>
                <a:srgbClr val="FFFFFF"/>
              </a:solidFill>
              <a:effectLst/>
              <a:uLnTx/>
              <a:uFillTx/>
              <a:latin typeface="Campton SemiBold"/>
              <a:ea typeface="+mn-ea"/>
              <a:cs typeface="Calibri"/>
            </a:endParaRPr>
          </a:p>
          <a:p>
            <a:pPr marL="0" marR="0" lvl="0" indent="0" algn="ctr" defTabSz="899010" rtl="0" eaLnBrk="1" fontAlgn="auto" latinLnBrk="0" hangingPunct="1">
              <a:lnSpc>
                <a:spcPct val="100000"/>
              </a:lnSpc>
              <a:spcBef>
                <a:spcPts val="0"/>
              </a:spcBef>
              <a:spcAft>
                <a:spcPts val="0"/>
              </a:spcAft>
              <a:buClrTx/>
              <a:buSzTx/>
              <a:buFontTx/>
              <a:buNone/>
              <a:tabLst/>
              <a:defRPr/>
            </a:pPr>
            <a:r>
              <a:rPr kumimoji="0" lang="en-US" sz="2471" b="0" i="0" u="none" strike="noStrike" kern="1200" cap="none" spc="0" normalizeH="0" baseline="0" noProof="0" dirty="0">
                <a:ln>
                  <a:noFill/>
                </a:ln>
                <a:solidFill>
                  <a:srgbClr val="FFFFFF"/>
                </a:solidFill>
                <a:effectLst/>
                <a:uLnTx/>
                <a:uFillTx/>
                <a:latin typeface="Campton SemiBold"/>
                <a:ea typeface="+mn-ea"/>
                <a:cs typeface="+mn-cs"/>
              </a:rPr>
              <a:t>(866) 849-2062</a:t>
            </a:r>
            <a:endParaRPr kumimoji="0" lang="en-US" sz="2471" b="0" i="0" u="none" strike="noStrike" kern="1200" cap="none" spc="0" normalizeH="0" baseline="0" noProof="0" dirty="0">
              <a:ln>
                <a:noFill/>
              </a:ln>
              <a:solidFill>
                <a:srgbClr val="FFFFFF"/>
              </a:solidFill>
              <a:effectLst/>
              <a:uLnTx/>
              <a:uFillTx/>
              <a:latin typeface="Campton SemiBold"/>
              <a:ea typeface="+mn-ea"/>
              <a:cs typeface="Calibri"/>
            </a:endParaRPr>
          </a:p>
          <a:p>
            <a:pPr marL="0" marR="0" lvl="0" indent="0" algn="ctr" defTabSz="899010" rtl="0" eaLnBrk="1" fontAlgn="auto" latinLnBrk="0" hangingPunct="1">
              <a:lnSpc>
                <a:spcPct val="100000"/>
              </a:lnSpc>
              <a:spcBef>
                <a:spcPts val="0"/>
              </a:spcBef>
              <a:spcAft>
                <a:spcPts val="0"/>
              </a:spcAft>
              <a:buClrTx/>
              <a:buSzTx/>
              <a:buFontTx/>
              <a:buNone/>
              <a:tabLst/>
              <a:defRPr/>
            </a:pPr>
            <a:r>
              <a:rPr kumimoji="0" lang="en-US" sz="2471" b="0" i="0" u="none" strike="noStrike" kern="1200" cap="none" spc="0" normalizeH="0" baseline="0" noProof="0" dirty="0">
                <a:ln>
                  <a:noFill/>
                </a:ln>
                <a:solidFill>
                  <a:srgbClr val="FFFFFF"/>
                </a:solidFill>
                <a:effectLst/>
                <a:uLnTx/>
                <a:uFillTx/>
                <a:latin typeface="Campton SemiBold"/>
                <a:ea typeface="+mn-ea"/>
                <a:cs typeface="+mn-cs"/>
              </a:rPr>
              <a:t>to schedule a ride.</a:t>
            </a:r>
            <a:endParaRPr kumimoji="0" lang="en-US" sz="2471" b="0" i="0" u="none" strike="noStrike" kern="1200" cap="none" spc="0" normalizeH="0" baseline="0" noProof="0" dirty="0">
              <a:ln>
                <a:noFill/>
              </a:ln>
              <a:solidFill>
                <a:srgbClr val="FFFFFF"/>
              </a:solidFill>
              <a:effectLst/>
              <a:uLnTx/>
              <a:uFillTx/>
              <a:latin typeface="Campton SemiBold"/>
              <a:ea typeface="+mn-ea"/>
              <a:cs typeface="Calibri"/>
            </a:endParaRPr>
          </a:p>
        </p:txBody>
      </p:sp>
      <p:pic>
        <p:nvPicPr>
          <p:cNvPr id="6146" name="Picture 2" descr="Two people in car">
            <a:extLst>
              <a:ext uri="{FF2B5EF4-FFF2-40B4-BE49-F238E27FC236}">
                <a16:creationId xmlns:a16="http://schemas.microsoft.com/office/drawing/2014/main" id="{1CE2B58F-2231-53C3-CEF7-CFDB5049D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048" y="1539398"/>
            <a:ext cx="3958478" cy="2790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a:extLst>
              <a:ext uri="{FF2B5EF4-FFF2-40B4-BE49-F238E27FC236}">
                <a16:creationId xmlns:a16="http://schemas.microsoft.com/office/drawing/2014/main" id="{53AD5EC9-E7A0-65C0-092B-4A746C1F9252}"/>
              </a:ext>
            </a:extLst>
          </p:cNvPr>
          <p:cNvSpPr txBox="1"/>
          <p:nvPr/>
        </p:nvSpPr>
        <p:spPr>
          <a:xfrm>
            <a:off x="2244550" y="4121788"/>
            <a:ext cx="7825050" cy="744178"/>
          </a:xfrm>
          <a:prstGeom prst="rect">
            <a:avLst/>
          </a:prstGeom>
          <a:noFill/>
        </p:spPr>
        <p:txBody>
          <a:bodyPr wrap="square">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srgbClr val="636466"/>
                </a:solidFill>
                <a:effectLst/>
                <a:uLnTx/>
                <a:uFillTx/>
                <a:latin typeface="Calibri"/>
                <a:ea typeface="+mn-ea"/>
                <a:cs typeface="+mn-cs"/>
              </a:rPr>
              <a:t>It is important to call </a:t>
            </a:r>
            <a:r>
              <a:rPr kumimoji="0" lang="en-US" sz="2118" b="1" i="0" u="none" strike="noStrike" kern="1200" cap="none" spc="0" normalizeH="0" baseline="0" noProof="0" dirty="0">
                <a:ln>
                  <a:noFill/>
                </a:ln>
                <a:solidFill>
                  <a:srgbClr val="636466"/>
                </a:solidFill>
                <a:effectLst/>
                <a:uLnTx/>
                <a:uFillTx/>
                <a:latin typeface="Calibri"/>
                <a:ea typeface="+mn-ea"/>
                <a:cs typeface="+mn-cs"/>
              </a:rPr>
              <a:t>2 business days </a:t>
            </a:r>
            <a:r>
              <a:rPr kumimoji="0" lang="en-US" sz="2118" b="0" i="0" u="none" strike="noStrike" kern="1200" cap="none" spc="0" normalizeH="0" baseline="0" noProof="0" dirty="0">
                <a:ln>
                  <a:noFill/>
                </a:ln>
                <a:solidFill>
                  <a:srgbClr val="636466"/>
                </a:solidFill>
                <a:effectLst/>
                <a:uLnTx/>
                <a:uFillTx/>
                <a:latin typeface="Calibri"/>
                <a:ea typeface="+mn-ea"/>
                <a:cs typeface="+mn-cs"/>
              </a:rPr>
              <a:t>in advance of an appointment to schedule a free ride.</a:t>
            </a:r>
            <a:endParaRPr kumimoji="0" lang="en-US" sz="177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C05EF51E-7BE8-CE02-BAE5-2AC075B36182}"/>
              </a:ext>
            </a:extLst>
          </p:cNvPr>
          <p:cNvSpPr txBox="1"/>
          <p:nvPr/>
        </p:nvSpPr>
        <p:spPr>
          <a:xfrm>
            <a:off x="2244550" y="4901405"/>
            <a:ext cx="7994072" cy="1070101"/>
          </a:xfrm>
          <a:prstGeom prst="rect">
            <a:avLst/>
          </a:prstGeom>
          <a:noFill/>
        </p:spPr>
        <p:txBody>
          <a:bodyPr wrap="square">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2118" b="1" i="0" u="none" strike="noStrike" kern="1200" cap="none" spc="0" normalizeH="0" baseline="0" noProof="0" dirty="0">
                <a:ln>
                  <a:noFill/>
                </a:ln>
                <a:solidFill>
                  <a:srgbClr val="00A0AF"/>
                </a:solidFill>
                <a:effectLst/>
                <a:uLnTx/>
                <a:uFillTx/>
                <a:latin typeface="Calibri"/>
                <a:ea typeface="Calibri"/>
                <a:cs typeface="Calibri"/>
              </a:rPr>
              <a:t>Caregiver Transportation</a:t>
            </a:r>
          </a:p>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srgbClr val="636466"/>
                </a:solidFill>
                <a:effectLst/>
                <a:uLnTx/>
                <a:uFillTx/>
                <a:latin typeface="Calibri"/>
                <a:ea typeface="Calibri"/>
                <a:cs typeface="Calibri"/>
              </a:rPr>
              <a:t>Family members and caregivers for our members can get no-cost rides to visit members in a facility setting.</a:t>
            </a:r>
          </a:p>
        </p:txBody>
      </p:sp>
      <p:pic>
        <p:nvPicPr>
          <p:cNvPr id="5" name="Graphic 4" descr="Car outline">
            <a:extLst>
              <a:ext uri="{FF2B5EF4-FFF2-40B4-BE49-F238E27FC236}">
                <a16:creationId xmlns:a16="http://schemas.microsoft.com/office/drawing/2014/main" id="{D9A13DE3-DE51-926B-CFE4-8320DA6813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2885" y="4901404"/>
            <a:ext cx="461665" cy="461665"/>
          </a:xfrm>
          <a:prstGeom prst="rect">
            <a:avLst/>
          </a:prstGeom>
        </p:spPr>
      </p:pic>
    </p:spTree>
    <p:extLst>
      <p:ext uri="{BB962C8B-B14F-4D97-AF65-F5344CB8AC3E}">
        <p14:creationId xmlns:p14="http://schemas.microsoft.com/office/powerpoint/2010/main" val="415122175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599DC4-D3A2-3AF8-EDC0-F7887059F6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5109" y="1613647"/>
            <a:ext cx="8045241" cy="3238346"/>
          </a:xfrm>
          <a:prstGeom prst="rect">
            <a:avLst/>
          </a:prstGeom>
          <a:solidFill>
            <a:srgbClr val="FFFFFF"/>
          </a:solidFill>
        </p:spPr>
      </p:pic>
      <p:sp>
        <p:nvSpPr>
          <p:cNvPr id="1031" name="Slide Number Placeholder 2">
            <a:extLst>
              <a:ext uri="{FF2B5EF4-FFF2-40B4-BE49-F238E27FC236}">
                <a16:creationId xmlns:a16="http://schemas.microsoft.com/office/drawing/2014/main" id="{39CE4340-F0A7-A87A-4948-7D3452A4E64A}"/>
              </a:ext>
            </a:extLst>
          </p:cNvPr>
          <p:cNvSpPr>
            <a:spLocks noGrp="1"/>
          </p:cNvSpPr>
          <p:nvPr>
            <p:ph type="sldNum" sz="quarter" idx="12"/>
          </p:nvPr>
        </p:nvSpPr>
        <p:spPr>
          <a:xfrm>
            <a:off x="1853474" y="6332782"/>
            <a:ext cx="391076" cy="286871"/>
          </a:xfrm>
        </p:spPr>
        <p:txBody>
          <a:bodyPr/>
          <a:lstStyle/>
          <a:p>
            <a:pPr marL="0" marR="0" lvl="0" indent="0" algn="l" defTabSz="899010" rtl="0" eaLnBrk="1" fontAlgn="auto" latinLnBrk="0" hangingPunct="1">
              <a:lnSpc>
                <a:spcPct val="100000"/>
              </a:lnSpc>
              <a:spcBef>
                <a:spcPts val="0"/>
              </a:spcBef>
              <a:spcAft>
                <a:spcPts val="529"/>
              </a:spcAft>
              <a:buClrTx/>
              <a:buSzTx/>
              <a:buFontTx/>
              <a:buNone/>
              <a:tabLst/>
              <a:defRPr/>
            </a:pPr>
            <a:fld id="{BC8AEE7E-FAD4-4EE3-9D98-D5CFF485C706}" type="slidenum">
              <a:rPr kumimoji="0" lang="en-US" sz="971" b="0" i="0" u="none" strike="noStrike" kern="1200" cap="none" spc="0" normalizeH="0" baseline="0" noProof="0">
                <a:ln>
                  <a:noFill/>
                </a:ln>
                <a:solidFill>
                  <a:srgbClr val="000000"/>
                </a:solidFill>
                <a:effectLst/>
                <a:uLnTx/>
                <a:uFillTx/>
                <a:latin typeface="Calibri"/>
                <a:ea typeface="+mn-ea"/>
                <a:cs typeface="+mn-cs"/>
              </a:rPr>
              <a:pPr marL="0" marR="0" lvl="0" indent="0" algn="l" defTabSz="899010" rtl="0" eaLnBrk="1" fontAlgn="auto" latinLnBrk="0" hangingPunct="1">
                <a:lnSpc>
                  <a:spcPct val="100000"/>
                </a:lnSpc>
                <a:spcBef>
                  <a:spcPts val="0"/>
                </a:spcBef>
                <a:spcAft>
                  <a:spcPts val="529"/>
                </a:spcAft>
                <a:buClrTx/>
                <a:buSzTx/>
                <a:buFontTx/>
                <a:buNone/>
                <a:tabLst/>
                <a:defRPr/>
              </a:pPr>
              <a:t>86</a:t>
            </a:fld>
            <a:endParaRPr kumimoji="0" lang="en-US" sz="971" b="0" i="0" u="none" strike="noStrike" kern="1200" cap="none" spc="0" normalizeH="0" baseline="0" noProof="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FE88212F-BA41-32AB-A9CC-8F86469DCA23}"/>
              </a:ext>
            </a:extLst>
          </p:cNvPr>
          <p:cNvSpPr txBox="1"/>
          <p:nvPr/>
        </p:nvSpPr>
        <p:spPr>
          <a:xfrm>
            <a:off x="1915110" y="585775"/>
            <a:ext cx="7159505" cy="526939"/>
          </a:xfrm>
          <a:prstGeom prst="rect">
            <a:avLst/>
          </a:prstGeom>
          <a:noFill/>
        </p:spPr>
        <p:txBody>
          <a:bodyPr wrap="square" rtlCol="0">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2824" b="1" i="0" u="none" strike="noStrike" kern="1200" cap="none" spc="0" normalizeH="0" baseline="0" noProof="0" dirty="0">
                <a:ln>
                  <a:noFill/>
                </a:ln>
                <a:solidFill>
                  <a:srgbClr val="00A0AF"/>
                </a:solidFill>
                <a:effectLst/>
                <a:uLnTx/>
                <a:uFillTx/>
                <a:latin typeface="Calibri"/>
                <a:ea typeface="+mn-ea"/>
                <a:cs typeface="+mn-cs"/>
              </a:rPr>
              <a:t>Value Added Benefit</a:t>
            </a:r>
          </a:p>
        </p:txBody>
      </p:sp>
    </p:spTree>
    <p:extLst>
      <p:ext uri="{BB962C8B-B14F-4D97-AF65-F5344CB8AC3E}">
        <p14:creationId xmlns:p14="http://schemas.microsoft.com/office/powerpoint/2010/main" val="362851506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3985-6F7A-4D5F-0174-8F52D304F181}"/>
              </a:ext>
            </a:extLst>
          </p:cNvPr>
          <p:cNvSpPr>
            <a:spLocks noGrp="1"/>
          </p:cNvSpPr>
          <p:nvPr>
            <p:ph type="ctrTitle"/>
          </p:nvPr>
        </p:nvSpPr>
        <p:spPr>
          <a:xfrm>
            <a:off x="2118531" y="887895"/>
            <a:ext cx="5663730" cy="769962"/>
          </a:xfrm>
        </p:spPr>
        <p:txBody>
          <a:bodyPr anchor="b">
            <a:normAutofit/>
          </a:bodyPr>
          <a:lstStyle/>
          <a:p>
            <a:r>
              <a:rPr lang="en-US" dirty="0"/>
              <a:t>Thank You </a:t>
            </a:r>
          </a:p>
        </p:txBody>
      </p:sp>
      <p:sp>
        <p:nvSpPr>
          <p:cNvPr id="8" name="Subtitle 2">
            <a:extLst>
              <a:ext uri="{FF2B5EF4-FFF2-40B4-BE49-F238E27FC236}">
                <a16:creationId xmlns:a16="http://schemas.microsoft.com/office/drawing/2014/main" id="{3915C74E-2C0E-F498-5112-B2A5F3EEE687}"/>
              </a:ext>
            </a:extLst>
          </p:cNvPr>
          <p:cNvSpPr>
            <a:spLocks noGrp="1"/>
          </p:cNvSpPr>
          <p:nvPr>
            <p:ph type="subTitle" idx="1"/>
          </p:nvPr>
        </p:nvSpPr>
        <p:spPr>
          <a:xfrm>
            <a:off x="2118534" y="2077847"/>
            <a:ext cx="7141213" cy="2982882"/>
          </a:xfrm>
        </p:spPr>
        <p:txBody>
          <a:bodyPr/>
          <a:lstStyle/>
          <a:p>
            <a:r>
              <a:rPr lang="en-US" sz="3530" dirty="0"/>
              <a:t>Employment Specialist </a:t>
            </a:r>
            <a:br>
              <a:rPr lang="en-US" sz="3530" dirty="0"/>
            </a:br>
            <a:r>
              <a:rPr lang="en-US" sz="3530" dirty="0"/>
              <a:t>Leah Tanner, MBA</a:t>
            </a:r>
            <a:br>
              <a:rPr lang="en-US" sz="3530" dirty="0"/>
            </a:br>
            <a:r>
              <a:rPr lang="en-US" sz="3530" dirty="0">
                <a:solidFill>
                  <a:schemeClr val="bg2"/>
                </a:solidFill>
              </a:rPr>
              <a:t>leah.martell@molinahealthcare.com</a:t>
            </a:r>
            <a:br>
              <a:rPr lang="en-US" sz="3530" dirty="0"/>
            </a:br>
            <a:r>
              <a:rPr lang="en-US" sz="3530" dirty="0"/>
              <a:t>Cell phone # 515-823-3907</a:t>
            </a:r>
          </a:p>
        </p:txBody>
      </p:sp>
    </p:spTree>
    <p:extLst>
      <p:ext uri="{BB962C8B-B14F-4D97-AF65-F5344CB8AC3E}">
        <p14:creationId xmlns:p14="http://schemas.microsoft.com/office/powerpoint/2010/main" val="258664527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5533FC-C1AD-44BF-9BE8-DEA49C614214}"/>
              </a:ext>
            </a:extLst>
          </p:cNvPr>
          <p:cNvPicPr>
            <a:picLocks noChangeAspect="1"/>
          </p:cNvPicPr>
          <p:nvPr/>
        </p:nvPicPr>
        <p:blipFill>
          <a:blip r:embed="rId3"/>
          <a:stretch>
            <a:fillRect/>
          </a:stretch>
        </p:blipFill>
        <p:spPr>
          <a:xfrm>
            <a:off x="2136875" y="509862"/>
            <a:ext cx="7918249" cy="5838275"/>
          </a:xfrm>
          <a:prstGeom prst="rect">
            <a:avLst/>
          </a:prstGeom>
          <a:effectLst>
            <a:glow rad="228600">
              <a:schemeClr val="accent5">
                <a:satMod val="175000"/>
                <a:alpha val="40000"/>
              </a:schemeClr>
            </a:glow>
          </a:effectLst>
        </p:spPr>
      </p:pic>
      <p:sp>
        <p:nvSpPr>
          <p:cNvPr id="2" name="Rectangle 1">
            <a:extLst>
              <a:ext uri="{FF2B5EF4-FFF2-40B4-BE49-F238E27FC236}">
                <a16:creationId xmlns:a16="http://schemas.microsoft.com/office/drawing/2014/main" id="{1162FDEF-8137-4E6F-8A9F-188EB9A4383A}"/>
              </a:ext>
            </a:extLst>
          </p:cNvPr>
          <p:cNvSpPr/>
          <p:nvPr/>
        </p:nvSpPr>
        <p:spPr>
          <a:xfrm>
            <a:off x="4629231" y="5486105"/>
            <a:ext cx="3111749"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hlinkClick r:id="rId4"/>
              </a:rPr>
              <a:t>Madison </a:t>
            </a:r>
            <a:r>
              <a:rPr kumimoji="0" lang="en-US" sz="3200" b="1" i="0" u="none" strike="noStrike" kern="1200" cap="none" spc="0" normalizeH="0" baseline="0" noProof="0" dirty="0" err="1">
                <a:ln>
                  <a:noFill/>
                </a:ln>
                <a:solidFill>
                  <a:srgbClr val="FFFFFF"/>
                </a:solidFill>
                <a:effectLst/>
                <a:uLnTx/>
                <a:uFillTx/>
                <a:latin typeface="Arial"/>
                <a:ea typeface="+mn-ea"/>
                <a:cs typeface="+mn-cs"/>
                <a:hlinkClick r:id="rId4"/>
              </a:rPr>
              <a:t>Tevlin</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147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80600" y="1676400"/>
            <a:ext cx="10830800" cy="2118000"/>
          </a:xfrm>
          <a:prstGeom prst="rect">
            <a:avLst/>
          </a:prstGeom>
        </p:spPr>
        <p:txBody>
          <a:bodyPr spcFirstLastPara="1" vert="horz" wrap="square" lIns="121900" tIns="121900" rIns="121900" bIns="121900" rtlCol="0" anchor="b" anchorCtr="0">
            <a:normAutofit/>
          </a:bodyPr>
          <a:lstStyle/>
          <a:p>
            <a:pPr algn="l">
              <a:spcBef>
                <a:spcPts val="0"/>
              </a:spcBef>
            </a:pPr>
            <a:r>
              <a:rPr lang="en" sz="6400"/>
              <a:t>IVRS Business Engagement Services</a:t>
            </a:r>
            <a:endParaRPr sz="6400"/>
          </a:p>
        </p:txBody>
      </p:sp>
      <p:sp>
        <p:nvSpPr>
          <p:cNvPr id="60" name="Google Shape;60;p13"/>
          <p:cNvSpPr txBox="1">
            <a:spLocks noGrp="1"/>
          </p:cNvSpPr>
          <p:nvPr>
            <p:ph type="subTitle" idx="1"/>
          </p:nvPr>
        </p:nvSpPr>
        <p:spPr>
          <a:xfrm>
            <a:off x="680600" y="4243084"/>
            <a:ext cx="10830800" cy="840000"/>
          </a:xfrm>
          <a:prstGeom prst="rect">
            <a:avLst/>
          </a:prstGeom>
        </p:spPr>
        <p:txBody>
          <a:bodyPr spcFirstLastPara="1" vert="horz" wrap="square" lIns="121900" tIns="121900" rIns="121900" bIns="121900" rtlCol="0" anchor="t" anchorCtr="0">
            <a:normAutofit/>
          </a:bodyPr>
          <a:lstStyle/>
          <a:p>
            <a:pPr algn="l">
              <a:spcBef>
                <a:spcPts val="0"/>
              </a:spcBef>
            </a:pPr>
            <a:r>
              <a:rPr lang="en" sz="2667" dirty="0">
                <a:solidFill>
                  <a:schemeClr val="bg1"/>
                </a:solidFill>
              </a:rPr>
              <a:t>Presented by Tyler Hansen</a:t>
            </a:r>
            <a:endParaRPr sz="2667"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5C09B-1007-43FE-B844-40E7498FB08F}"/>
              </a:ext>
            </a:extLst>
          </p:cNvPr>
          <p:cNvPicPr>
            <a:picLocks noChangeAspect="1"/>
          </p:cNvPicPr>
          <p:nvPr/>
        </p:nvPicPr>
        <p:blipFill rotWithShape="1">
          <a:blip r:embed="rId3"/>
          <a:srcRect r="584"/>
          <a:stretch/>
        </p:blipFill>
        <p:spPr>
          <a:xfrm>
            <a:off x="0" y="3"/>
            <a:ext cx="12192000" cy="3428997"/>
          </a:xfrm>
          <a:prstGeom prst="rect">
            <a:avLst/>
          </a:prstGeom>
        </p:spPr>
      </p:pic>
      <p:cxnSp>
        <p:nvCxnSpPr>
          <p:cNvPr id="6" name="Straight Connector 5">
            <a:extLst>
              <a:ext uri="{FF2B5EF4-FFF2-40B4-BE49-F238E27FC236}">
                <a16:creationId xmlns:a16="http://schemas.microsoft.com/office/drawing/2014/main" id="{5C14394C-3BC1-4410-BB42-B5208DCCBC4C}"/>
              </a:ext>
            </a:extLst>
          </p:cNvPr>
          <p:cNvCxnSpPr>
            <a:cxnSpLocks/>
          </p:cNvCxnSpPr>
          <p:nvPr/>
        </p:nvCxnSpPr>
        <p:spPr>
          <a:xfrm>
            <a:off x="2352975" y="5636798"/>
            <a:ext cx="5577840"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Circle4">
            <a:extLst>
              <a:ext uri="{FF2B5EF4-FFF2-40B4-BE49-F238E27FC236}">
                <a16:creationId xmlns:a16="http://schemas.microsoft.com/office/drawing/2014/main" id="{93240BA8-1053-4F7C-A61D-59079D0DC2E5}"/>
              </a:ext>
            </a:extLst>
          </p:cNvPr>
          <p:cNvSpPr/>
          <p:nvPr/>
        </p:nvSpPr>
        <p:spPr>
          <a:xfrm>
            <a:off x="1964756" y="523975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1938</a:t>
            </a:r>
          </a:p>
        </p:txBody>
      </p:sp>
      <p:sp>
        <p:nvSpPr>
          <p:cNvPr id="8" name="!!Circle3">
            <a:extLst>
              <a:ext uri="{FF2B5EF4-FFF2-40B4-BE49-F238E27FC236}">
                <a16:creationId xmlns:a16="http://schemas.microsoft.com/office/drawing/2014/main" id="{A6265AEC-837E-45FF-94CF-32E9ABA998E8}"/>
              </a:ext>
            </a:extLst>
          </p:cNvPr>
          <p:cNvSpPr/>
          <p:nvPr/>
        </p:nvSpPr>
        <p:spPr>
          <a:xfrm>
            <a:off x="7542596" y="5239756"/>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2024</a:t>
            </a:r>
          </a:p>
        </p:txBody>
      </p:sp>
      <p:sp>
        <p:nvSpPr>
          <p:cNvPr id="9" name="!!Circle2">
            <a:extLst>
              <a:ext uri="{FF2B5EF4-FFF2-40B4-BE49-F238E27FC236}">
                <a16:creationId xmlns:a16="http://schemas.microsoft.com/office/drawing/2014/main" id="{7D52CDB3-0F4A-4B13-A46D-901C929318A5}"/>
              </a:ext>
            </a:extLst>
          </p:cNvPr>
          <p:cNvSpPr/>
          <p:nvPr/>
        </p:nvSpPr>
        <p:spPr>
          <a:xfrm>
            <a:off x="5161547" y="4776537"/>
            <a:ext cx="1828799" cy="1888958"/>
          </a:xfrm>
          <a:prstGeom prst="flowChartConnector">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l="-350529" t="-349156" r="-353704" b="-31857"/>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2014</a:t>
            </a:r>
          </a:p>
        </p:txBody>
      </p:sp>
      <p:sp>
        <p:nvSpPr>
          <p:cNvPr id="10" name="!!Circle1">
            <a:extLst>
              <a:ext uri="{FF2B5EF4-FFF2-40B4-BE49-F238E27FC236}">
                <a16:creationId xmlns:a16="http://schemas.microsoft.com/office/drawing/2014/main" id="{28F301D7-66FD-4E49-B344-F876089219FD}"/>
              </a:ext>
            </a:extLst>
          </p:cNvPr>
          <p:cNvSpPr/>
          <p:nvPr/>
        </p:nvSpPr>
        <p:spPr>
          <a:xfrm>
            <a:off x="3824036" y="5251787"/>
            <a:ext cx="825367" cy="8361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1950s</a:t>
            </a:r>
          </a:p>
        </p:txBody>
      </p:sp>
      <p:sp>
        <p:nvSpPr>
          <p:cNvPr id="17" name="TextBox 16">
            <a:extLst>
              <a:ext uri="{FF2B5EF4-FFF2-40B4-BE49-F238E27FC236}">
                <a16:creationId xmlns:a16="http://schemas.microsoft.com/office/drawing/2014/main" id="{9132B88C-7FD0-4E71-83BA-09C8FB6F69CC}"/>
              </a:ext>
            </a:extLst>
          </p:cNvPr>
          <p:cNvSpPr txBox="1"/>
          <p:nvPr/>
        </p:nvSpPr>
        <p:spPr>
          <a:xfrm>
            <a:off x="1542047" y="3540114"/>
            <a:ext cx="9107905" cy="1200329"/>
          </a:xfrm>
          <a:prstGeom prst="rect">
            <a:avLst/>
          </a:prstGeom>
          <a:noFill/>
        </p:spPr>
        <p:txBody>
          <a:bodyPr wrap="square" rtlCol="0">
            <a:spAutoFit/>
          </a:bodyPr>
          <a:lstStyle/>
          <a:p>
            <a:pPr algn="ctr"/>
            <a:r>
              <a:rPr lang="en-US" sz="2400" b="1" dirty="0"/>
              <a:t>In 2014, the Workforce Innovation and Opportunity Act (WIOA) established Competitive Integrated Employment (CIE).</a:t>
            </a:r>
          </a:p>
        </p:txBody>
      </p:sp>
    </p:spTree>
    <p:extLst>
      <p:ext uri="{BB962C8B-B14F-4D97-AF65-F5344CB8AC3E}">
        <p14:creationId xmlns:p14="http://schemas.microsoft.com/office/powerpoint/2010/main" val="3845947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List of Services </a:t>
            </a:r>
            <a:endParaRPr/>
          </a:p>
        </p:txBody>
      </p:sp>
      <p:sp>
        <p:nvSpPr>
          <p:cNvPr id="66" name="Google Shape;66;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Disability Sensitivity Trainings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Consultation Services </a:t>
            </a:r>
            <a:endParaRPr sz="2667"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Americans with Disabilities Act </a:t>
            </a:r>
            <a:endParaRPr sz="2400"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Ergonomic Assessments </a:t>
            </a:r>
            <a:endParaRPr sz="2400"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Disability Friendly hiring practices </a:t>
            </a:r>
            <a:endParaRPr sz="2400"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ADA Guidance and Consultation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Reasonable Accommodation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Task and Job Analysis for Workplace Efficiencies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Pre-Screen Job Candidates </a:t>
            </a:r>
            <a:endParaRPr sz="2667"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List of Services</a:t>
            </a:r>
            <a:endParaRPr/>
          </a:p>
        </p:txBody>
      </p:sp>
      <p:sp>
        <p:nvSpPr>
          <p:cNvPr id="72" name="Google Shape;72;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Creating Work Based Learning Opportunities</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Information and Guidance on Tax Incentives</a:t>
            </a:r>
            <a:endParaRPr sz="2667"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Work Opportunity Tax Credit</a:t>
            </a:r>
            <a:endParaRPr sz="2400"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Barrier Removal Tax Credit </a:t>
            </a:r>
            <a:endParaRPr sz="2400" dirty="0">
              <a:solidFill>
                <a:schemeClr val="dk1"/>
              </a:solidFill>
              <a:latin typeface="Arial" panose="020B0604020202020204" pitchFamily="34" charset="0"/>
              <a:cs typeface="Arial" panose="020B0604020202020204" pitchFamily="34" charset="0"/>
            </a:endParaRPr>
          </a:p>
          <a:p>
            <a:pPr lvl="1" indent="-457189">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Disability Access Credit </a:t>
            </a:r>
            <a:endParaRPr sz="2400"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On the Job Trainings</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Externships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Job Retention Support </a:t>
            </a:r>
            <a:endParaRPr sz="2667" dirty="0">
              <a:solidFill>
                <a:schemeClr val="dk1"/>
              </a:solidFill>
              <a:latin typeface="Arial" panose="020B0604020202020204" pitchFamily="34" charset="0"/>
              <a:cs typeface="Arial" panose="020B0604020202020204" pitchFamily="34" charset="0"/>
            </a:endParaRPr>
          </a:p>
          <a:p>
            <a:pPr indent="-474121">
              <a:buClr>
                <a:schemeClr val="dk1"/>
              </a:buClr>
              <a:buSzPts val="2000"/>
              <a:buAutoNum type="arabicPeriod" startAt="7"/>
            </a:pPr>
            <a:r>
              <a:rPr lang="en" sz="2667" dirty="0">
                <a:solidFill>
                  <a:schemeClr val="dk1"/>
                </a:solidFill>
                <a:latin typeface="Arial" panose="020B0604020202020204" pitchFamily="34" charset="0"/>
                <a:cs typeface="Arial" panose="020B0604020202020204" pitchFamily="34" charset="0"/>
              </a:rPr>
              <a:t>Save a Job </a:t>
            </a:r>
            <a:endParaRPr sz="2667"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Tax Incentives for Business</a:t>
            </a:r>
            <a:endParaRPr/>
          </a:p>
        </p:txBody>
      </p:sp>
      <p:sp>
        <p:nvSpPr>
          <p:cNvPr id="78" name="Google Shape;78;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61422">
              <a:lnSpc>
                <a:spcPct val="150000"/>
              </a:lnSpc>
              <a:buClr>
                <a:schemeClr val="dk1"/>
              </a:buClr>
              <a:buSzPct val="100000"/>
            </a:pPr>
            <a:r>
              <a:rPr lang="en" sz="2400" b="1" dirty="0">
                <a:latin typeface="Arial" panose="020B0604020202020204" pitchFamily="34" charset="0"/>
                <a:cs typeface="Arial" panose="020B0604020202020204" pitchFamily="34" charset="0"/>
              </a:rPr>
              <a:t>Work Opportunity Tax Credit</a:t>
            </a:r>
            <a:endParaRPr sz="2400" b="1" dirty="0">
              <a:latin typeface="Arial" panose="020B0604020202020204" pitchFamily="34" charset="0"/>
              <a:cs typeface="Arial" panose="020B0604020202020204" pitchFamily="34" charset="0"/>
            </a:endParaRPr>
          </a:p>
          <a:p>
            <a:pPr lvl="1" indent="-445758">
              <a:lnSpc>
                <a:spcPct val="150000"/>
              </a:lnSpc>
              <a:buClr>
                <a:schemeClr val="dk1"/>
              </a:buClr>
              <a:buSzPct val="100000"/>
            </a:pPr>
            <a:r>
              <a:rPr lang="en" sz="2000" dirty="0">
                <a:latin typeface="Arial" panose="020B0604020202020204" pitchFamily="34" charset="0"/>
                <a:cs typeface="Arial" panose="020B0604020202020204" pitchFamily="34" charset="0"/>
              </a:rPr>
              <a:t>the maximum tax credit ranges from $1,200 to $9,600, depending on the employee hired and the length of employment</a:t>
            </a:r>
            <a:endParaRPr sz="2000" dirty="0">
              <a:latin typeface="Arial" panose="020B0604020202020204" pitchFamily="34" charset="0"/>
              <a:cs typeface="Arial" panose="020B0604020202020204" pitchFamily="34" charset="0"/>
            </a:endParaRPr>
          </a:p>
          <a:p>
            <a:pPr indent="-461422">
              <a:lnSpc>
                <a:spcPct val="150000"/>
              </a:lnSpc>
              <a:buClr>
                <a:schemeClr val="dk1"/>
              </a:buClr>
              <a:buSzPct val="100000"/>
            </a:pPr>
            <a:r>
              <a:rPr lang="en" sz="2400" b="1" dirty="0">
                <a:latin typeface="Arial" panose="020B0604020202020204" pitchFamily="34" charset="0"/>
                <a:cs typeface="Arial" panose="020B0604020202020204" pitchFamily="34" charset="0"/>
              </a:rPr>
              <a:t>Barrier Removal Tax Credit </a:t>
            </a:r>
            <a:endParaRPr sz="2400" b="1" dirty="0">
              <a:latin typeface="Arial" panose="020B0604020202020204" pitchFamily="34" charset="0"/>
              <a:cs typeface="Arial" panose="020B0604020202020204" pitchFamily="34" charset="0"/>
            </a:endParaRPr>
          </a:p>
          <a:p>
            <a:pPr lvl="1" indent="-445758">
              <a:lnSpc>
                <a:spcPct val="150000"/>
              </a:lnSpc>
              <a:buClr>
                <a:schemeClr val="dk1"/>
              </a:buClr>
              <a:buSzPct val="100000"/>
            </a:pPr>
            <a:r>
              <a:rPr lang="en" sz="2000" dirty="0">
                <a:latin typeface="Arial" panose="020B0604020202020204" pitchFamily="34" charset="0"/>
                <a:cs typeface="Arial" panose="020B0604020202020204" pitchFamily="34" charset="0"/>
              </a:rPr>
              <a:t>Businesses may claim a deduction of up to $15,000 a year</a:t>
            </a:r>
            <a:endParaRPr sz="2000" dirty="0">
              <a:latin typeface="Arial" panose="020B0604020202020204" pitchFamily="34" charset="0"/>
              <a:cs typeface="Arial" panose="020B0604020202020204" pitchFamily="34" charset="0"/>
            </a:endParaRPr>
          </a:p>
          <a:p>
            <a:pPr indent="-461422">
              <a:lnSpc>
                <a:spcPct val="150000"/>
              </a:lnSpc>
              <a:buClr>
                <a:schemeClr val="dk1"/>
              </a:buClr>
              <a:buSzPct val="100000"/>
            </a:pPr>
            <a:r>
              <a:rPr lang="en" sz="2400" b="1" dirty="0">
                <a:latin typeface="Arial" panose="020B0604020202020204" pitchFamily="34" charset="0"/>
                <a:cs typeface="Arial" panose="020B0604020202020204" pitchFamily="34" charset="0"/>
              </a:rPr>
              <a:t>Disability Access Credit </a:t>
            </a:r>
            <a:endParaRPr sz="2400" b="1" dirty="0">
              <a:latin typeface="Arial" panose="020B0604020202020204" pitchFamily="34" charset="0"/>
              <a:cs typeface="Arial" panose="020B0604020202020204" pitchFamily="34" charset="0"/>
            </a:endParaRPr>
          </a:p>
          <a:p>
            <a:pPr lvl="1" indent="-445758">
              <a:lnSpc>
                <a:spcPct val="150000"/>
              </a:lnSpc>
              <a:buClr>
                <a:schemeClr val="dk1"/>
              </a:buClr>
              <a:buSzPct val="100000"/>
            </a:pPr>
            <a:r>
              <a:rPr lang="en" sz="2000" dirty="0">
                <a:latin typeface="Arial" panose="020B0604020202020204" pitchFamily="34" charset="0"/>
                <a:cs typeface="Arial" panose="020B0604020202020204" pitchFamily="34" charset="0"/>
              </a:rPr>
              <a:t>non-refundable credit for small businesses that incur expenditures for the purpose of providing access to persons with disabilities maximum of $10,000</a:t>
            </a:r>
            <a:endParaRPr sz="2000" dirty="0">
              <a:latin typeface="Arial" panose="020B0604020202020204" pitchFamily="34"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Resources for Job Seekers </a:t>
            </a:r>
            <a:endParaRPr/>
          </a:p>
        </p:txBody>
      </p:sp>
      <p:sp>
        <p:nvSpPr>
          <p:cNvPr id="84" name="Google Shape;84;p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lnSpc>
                <a:spcPct val="150000"/>
              </a:lnSpc>
              <a:buClr>
                <a:schemeClr val="dk1"/>
              </a:buClr>
            </a:pPr>
            <a:r>
              <a:rPr lang="en" sz="2667" dirty="0">
                <a:solidFill>
                  <a:schemeClr val="dk1"/>
                </a:solidFill>
                <a:latin typeface="Arial" panose="020B0604020202020204" pitchFamily="34" charset="0"/>
                <a:cs typeface="Arial" panose="020B0604020202020204" pitchFamily="34" charset="0"/>
              </a:rPr>
              <a:t>Statewide Job Clubs </a:t>
            </a:r>
          </a:p>
          <a:p>
            <a:pPr>
              <a:lnSpc>
                <a:spcPct val="150000"/>
              </a:lnSpc>
              <a:buClr>
                <a:schemeClr val="dk1"/>
              </a:buClr>
            </a:pPr>
            <a:r>
              <a:rPr lang="en" sz="2667" dirty="0">
                <a:solidFill>
                  <a:schemeClr val="dk1"/>
                </a:solidFill>
                <a:latin typeface="Arial" panose="020B0604020202020204" pitchFamily="34" charset="0"/>
                <a:cs typeface="Arial" panose="020B0604020202020204" pitchFamily="34" charset="0"/>
              </a:rPr>
              <a:t>Coorprate Partnership</a:t>
            </a:r>
            <a:r>
              <a:rPr lang="en-US" sz="2667" dirty="0">
                <a:solidFill>
                  <a:schemeClr val="dk1"/>
                </a:solidFill>
                <a:latin typeface="Arial" panose="020B0604020202020204" pitchFamily="34" charset="0"/>
                <a:cs typeface="Arial" panose="020B0604020202020204" pitchFamily="34" charset="0"/>
              </a:rPr>
              <a:t>s</a:t>
            </a:r>
          </a:p>
          <a:p>
            <a:pPr lvl="1">
              <a:lnSpc>
                <a:spcPct val="150000"/>
              </a:lnSpc>
              <a:buClr>
                <a:schemeClr val="dk1"/>
              </a:buClr>
            </a:pPr>
            <a:r>
              <a:rPr lang="en-US" sz="2467" dirty="0">
                <a:solidFill>
                  <a:schemeClr val="dk1"/>
                </a:solidFill>
                <a:latin typeface="Arial" panose="020B0604020202020204" pitchFamily="34" charset="0"/>
                <a:cs typeface="Arial" panose="020B0604020202020204" pitchFamily="34" charset="0"/>
              </a:rPr>
              <a:t>CVS, Walgreens, Kwik Star</a:t>
            </a:r>
            <a:r>
              <a:rPr lang="en" sz="2467" dirty="0">
                <a:solidFill>
                  <a:schemeClr val="dk1"/>
                </a:solidFill>
                <a:latin typeface="Arial" panose="020B0604020202020204" pitchFamily="34" charset="0"/>
                <a:cs typeface="Arial" panose="020B0604020202020204" pitchFamily="34" charset="0"/>
              </a:rPr>
              <a:t>, Amazon, Microsoft </a:t>
            </a:r>
            <a:endParaRPr sz="2467" dirty="0">
              <a:solidFill>
                <a:schemeClr val="dk1"/>
              </a:solidFill>
              <a:latin typeface="Arial" panose="020B0604020202020204" pitchFamily="34" charset="0"/>
              <a:cs typeface="Arial" panose="020B0604020202020204" pitchFamily="34" charset="0"/>
            </a:endParaRPr>
          </a:p>
          <a:p>
            <a:pPr>
              <a:lnSpc>
                <a:spcPct val="150000"/>
              </a:lnSpc>
              <a:buClr>
                <a:schemeClr val="dk1"/>
              </a:buClr>
            </a:pPr>
            <a:r>
              <a:rPr lang="en-US" sz="2667" dirty="0">
                <a:solidFill>
                  <a:schemeClr val="dk1"/>
                </a:solidFill>
                <a:latin typeface="Arial" panose="020B0604020202020204" pitchFamily="34" charset="0"/>
                <a:cs typeface="Arial" panose="020B0604020202020204" pitchFamily="34" charset="0"/>
              </a:rPr>
              <a:t>Neurodiversity Program </a:t>
            </a:r>
          </a:p>
          <a:p>
            <a:pPr>
              <a:lnSpc>
                <a:spcPct val="150000"/>
              </a:lnSpc>
              <a:buClr>
                <a:schemeClr val="dk1"/>
              </a:buClr>
            </a:pPr>
            <a:r>
              <a:rPr lang="en-US" sz="2667" dirty="0">
                <a:solidFill>
                  <a:schemeClr val="dk1"/>
                </a:solidFill>
                <a:latin typeface="Arial" panose="020B0604020202020204" pitchFamily="34" charset="0"/>
                <a:cs typeface="Arial" panose="020B0604020202020204" pitchFamily="34" charset="0"/>
              </a:rPr>
              <a:t>A</a:t>
            </a:r>
            <a:r>
              <a:rPr lang="en" sz="2667" dirty="0">
                <a:solidFill>
                  <a:schemeClr val="dk1"/>
                </a:solidFill>
                <a:latin typeface="Arial" panose="020B0604020202020204" pitchFamily="34" charset="0"/>
                <a:cs typeface="Arial" panose="020B0604020202020204" pitchFamily="34" charset="0"/>
              </a:rPr>
              <a:t>ccomodation Implementation</a:t>
            </a:r>
            <a:endParaRPr sz="2667" dirty="0">
              <a:solidFill>
                <a:schemeClr val="dk1"/>
              </a:solidFill>
              <a:latin typeface="Arial" panose="020B0604020202020204" pitchFamily="34" charset="0"/>
              <a:cs typeface="Arial" panose="020B0604020202020204" pitchFamily="34" charset="0"/>
            </a:endParaRPr>
          </a:p>
          <a:p>
            <a:pPr>
              <a:lnSpc>
                <a:spcPct val="150000"/>
              </a:lnSpc>
              <a:buClr>
                <a:schemeClr val="dk1"/>
              </a:buClr>
            </a:pPr>
            <a:r>
              <a:rPr lang="en-US" sz="2667" dirty="0">
                <a:solidFill>
                  <a:schemeClr val="dk1"/>
                </a:solidFill>
                <a:latin typeface="Arial" panose="020B0604020202020204" pitchFamily="34" charset="0"/>
                <a:cs typeface="Arial" panose="020B0604020202020204" pitchFamily="34" charset="0"/>
              </a:rPr>
              <a:t>National Employment Team</a:t>
            </a:r>
            <a:endParaRPr sz="2667" dirty="0">
              <a:solidFill>
                <a:schemeClr val="dk1"/>
              </a:solidFill>
              <a:latin typeface="Arial" panose="020B0604020202020204" pitchFamily="34" charset="0"/>
              <a:cs typeface="Arial" panose="020B0604020202020204" pitchFamily="34" charset="0"/>
            </a:endParaRPr>
          </a:p>
          <a:p>
            <a:pPr marL="152396" indent="0">
              <a:lnSpc>
                <a:spcPct val="150000"/>
              </a:lnSpc>
              <a:buClr>
                <a:schemeClr val="dk1"/>
              </a:buClr>
              <a:buNone/>
            </a:pPr>
            <a:endParaRPr sz="2667" dirty="0">
              <a:solidFill>
                <a:schemeClr val="dk1"/>
              </a:solidFill>
              <a:latin typeface="Arial" panose="020B0604020202020204" pitchFamily="34" charset="0"/>
              <a:cs typeface="Arial" panose="020B0604020202020204" pitchFamily="34" charset="0"/>
            </a:endParaRPr>
          </a:p>
          <a:p>
            <a:pPr marL="0" indent="0">
              <a:spcBef>
                <a:spcPts val="1600"/>
              </a:spcBef>
              <a:buNone/>
            </a:pPr>
            <a:endParaRPr sz="3200" dirty="0">
              <a:solidFill>
                <a:schemeClr val="dk1"/>
              </a:solidFill>
            </a:endParaRPr>
          </a:p>
          <a:p>
            <a:pPr marL="0" indent="0">
              <a:spcBef>
                <a:spcPts val="1600"/>
              </a:spcBef>
              <a:spcAft>
                <a:spcPts val="1600"/>
              </a:spcAft>
              <a:buNone/>
            </a:pPr>
            <a:endParaRPr sz="3200" dirty="0">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dirty="0"/>
              <a:t>Community Provider Services </a:t>
            </a:r>
            <a:endParaRPr dirty="0"/>
          </a:p>
        </p:txBody>
      </p:sp>
      <p:sp>
        <p:nvSpPr>
          <p:cNvPr id="90" name="Google Shape;90;p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74121">
              <a:lnSpc>
                <a:spcPct val="150000"/>
              </a:lnSpc>
              <a:buClr>
                <a:schemeClr val="dk1"/>
              </a:buClr>
              <a:buSzPts val="2000"/>
            </a:pPr>
            <a:r>
              <a:rPr lang="en" sz="2667" dirty="0">
                <a:solidFill>
                  <a:schemeClr val="dk1"/>
                </a:solidFill>
                <a:latin typeface="Arial" panose="020B0604020202020204" pitchFamily="34" charset="0"/>
                <a:cs typeface="Arial" panose="020B0604020202020204" pitchFamily="34" charset="0"/>
              </a:rPr>
              <a:t>Business Engagement Specific Training </a:t>
            </a:r>
            <a:endParaRPr sz="2667" dirty="0">
              <a:solidFill>
                <a:schemeClr val="dk1"/>
              </a:solidFill>
              <a:latin typeface="Arial" panose="020B0604020202020204" pitchFamily="34" charset="0"/>
              <a:cs typeface="Arial" panose="020B0604020202020204" pitchFamily="34" charset="0"/>
            </a:endParaRPr>
          </a:p>
          <a:p>
            <a:pPr indent="-474121">
              <a:lnSpc>
                <a:spcPct val="150000"/>
              </a:lnSpc>
              <a:buClr>
                <a:schemeClr val="dk1"/>
              </a:buClr>
              <a:buSzPts val="2000"/>
            </a:pPr>
            <a:r>
              <a:rPr lang="en" sz="2667" dirty="0">
                <a:solidFill>
                  <a:schemeClr val="dk1"/>
                </a:solidFill>
                <a:latin typeface="Arial" panose="020B0604020202020204" pitchFamily="34" charset="0"/>
                <a:cs typeface="Arial" panose="020B0604020202020204" pitchFamily="34" charset="0"/>
              </a:rPr>
              <a:t>Direct collaboration with the CRP </a:t>
            </a:r>
            <a:endParaRPr sz="2667" dirty="0">
              <a:solidFill>
                <a:schemeClr val="dk1"/>
              </a:solidFill>
              <a:latin typeface="Arial" panose="020B0604020202020204" pitchFamily="34" charset="0"/>
              <a:cs typeface="Arial" panose="020B0604020202020204" pitchFamily="34" charset="0"/>
            </a:endParaRPr>
          </a:p>
          <a:p>
            <a:pPr lvl="1" indent="-457189">
              <a:lnSpc>
                <a:spcPct val="150000"/>
              </a:lnSpc>
              <a:buClr>
                <a:schemeClr val="dk1"/>
              </a:buClr>
              <a:buSzPts val="1800"/>
            </a:pPr>
            <a:r>
              <a:rPr lang="en" sz="2400" dirty="0">
                <a:solidFill>
                  <a:schemeClr val="dk1"/>
                </a:solidFill>
                <a:latin typeface="Arial" panose="020B0604020202020204" pitchFamily="34" charset="0"/>
                <a:cs typeface="Arial" panose="020B0604020202020204" pitchFamily="34" charset="0"/>
              </a:rPr>
              <a:t>Trainings to businesses partners </a:t>
            </a:r>
            <a:endParaRPr sz="2400" dirty="0">
              <a:solidFill>
                <a:schemeClr val="dk1"/>
              </a:solidFill>
              <a:latin typeface="Arial" panose="020B0604020202020204" pitchFamily="34" charset="0"/>
              <a:cs typeface="Arial" panose="020B0604020202020204" pitchFamily="34" charset="0"/>
            </a:endParaRPr>
          </a:p>
          <a:p>
            <a:pPr lvl="1" indent="-457189">
              <a:lnSpc>
                <a:spcPct val="150000"/>
              </a:lnSpc>
              <a:buClr>
                <a:schemeClr val="dk1"/>
              </a:buClr>
              <a:buSzPts val="1800"/>
            </a:pPr>
            <a:r>
              <a:rPr lang="en" sz="2400" dirty="0">
                <a:solidFill>
                  <a:schemeClr val="dk1"/>
                </a:solidFill>
                <a:latin typeface="Arial" panose="020B0604020202020204" pitchFamily="34" charset="0"/>
                <a:cs typeface="Arial" panose="020B0604020202020204" pitchFamily="34" charset="0"/>
              </a:rPr>
              <a:t>Regional Training and Support </a:t>
            </a:r>
          </a:p>
          <a:p>
            <a:pPr lvl="1" indent="-457189">
              <a:lnSpc>
                <a:spcPct val="150000"/>
              </a:lnSpc>
              <a:buClr>
                <a:schemeClr val="dk1"/>
              </a:buClr>
              <a:buSzPts val="1800"/>
            </a:pPr>
            <a:r>
              <a:rPr lang="en" sz="2400" dirty="0">
                <a:solidFill>
                  <a:schemeClr val="dk1"/>
                </a:solidFill>
                <a:latin typeface="Arial" panose="020B0604020202020204" pitchFamily="34" charset="0"/>
                <a:cs typeface="Arial" panose="020B0604020202020204" pitchFamily="34" charset="0"/>
              </a:rPr>
              <a:t>Technical Assistance for </a:t>
            </a:r>
            <a:r>
              <a:rPr lang="en-US" sz="2400" dirty="0">
                <a:solidFill>
                  <a:schemeClr val="dk1"/>
                </a:solidFill>
                <a:latin typeface="Arial" panose="020B0604020202020204" pitchFamily="34" charset="0"/>
                <a:cs typeface="Arial" panose="020B0604020202020204" pitchFamily="34" charset="0"/>
              </a:rPr>
              <a:t>Business Engagement</a:t>
            </a:r>
            <a:endParaRPr sz="2400" dirty="0">
              <a:solidFill>
                <a:schemeClr val="dk1"/>
              </a:solidFill>
              <a:latin typeface="Arial" panose="020B0604020202020204" pitchFamily="34" charset="0"/>
              <a:cs typeface="Arial" panose="020B0604020202020204" pitchFamily="34" charset="0"/>
            </a:endParaRPr>
          </a:p>
          <a:p>
            <a:pPr indent="-474121">
              <a:lnSpc>
                <a:spcPct val="150000"/>
              </a:lnSpc>
              <a:buClr>
                <a:schemeClr val="dk1"/>
              </a:buClr>
              <a:buSzPts val="2000"/>
            </a:pPr>
            <a:r>
              <a:rPr lang="en" sz="2667" dirty="0">
                <a:solidFill>
                  <a:schemeClr val="dk1"/>
                </a:solidFill>
                <a:latin typeface="Arial" panose="020B0604020202020204" pitchFamily="34" charset="0"/>
                <a:cs typeface="Arial" panose="020B0604020202020204" pitchFamily="34" charset="0"/>
              </a:rPr>
              <a:t>Understanding and using LMI </a:t>
            </a:r>
          </a:p>
          <a:p>
            <a:pPr indent="-474121">
              <a:lnSpc>
                <a:spcPct val="150000"/>
              </a:lnSpc>
              <a:buClr>
                <a:schemeClr val="dk1"/>
              </a:buClr>
              <a:buSzPts val="2000"/>
            </a:pPr>
            <a:endParaRPr sz="2667" dirty="0">
              <a:solidFill>
                <a:schemeClr val="dk1"/>
              </a:solidFill>
            </a:endParaRPr>
          </a:p>
          <a:p>
            <a:pPr marL="0" indent="0">
              <a:spcBef>
                <a:spcPts val="1600"/>
              </a:spcBef>
              <a:spcAft>
                <a:spcPts val="1600"/>
              </a:spcAft>
              <a:buNone/>
            </a:pP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Alignment</a:t>
            </a:r>
            <a:endParaRPr/>
          </a:p>
        </p:txBody>
      </p:sp>
      <p:sp>
        <p:nvSpPr>
          <p:cNvPr id="96" name="Google Shape;96;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ctr" anchorCtr="0">
            <a:normAutofit/>
          </a:bodyPr>
          <a:lstStyle/>
          <a:p>
            <a:pPr indent="-474121">
              <a:lnSpc>
                <a:spcPct val="150000"/>
              </a:lnSpc>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Consistent messaging and support statewide to businesses </a:t>
            </a:r>
            <a:endParaRPr sz="2667" dirty="0">
              <a:solidFill>
                <a:schemeClr val="dk1"/>
              </a:solidFill>
              <a:latin typeface="Arial" panose="020B0604020202020204" pitchFamily="34" charset="0"/>
              <a:cs typeface="Arial" panose="020B0604020202020204" pitchFamily="34" charset="0"/>
            </a:endParaRPr>
          </a:p>
          <a:p>
            <a:pPr indent="-474121">
              <a:lnSpc>
                <a:spcPct val="150000"/>
              </a:lnSpc>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Understanding resources available to Job Seekers, Businesses, and CRPs</a:t>
            </a:r>
            <a:endParaRPr sz="2667" dirty="0">
              <a:solidFill>
                <a:schemeClr val="dk1"/>
              </a:solidFill>
              <a:latin typeface="Arial" panose="020B0604020202020204" pitchFamily="34" charset="0"/>
              <a:cs typeface="Arial" panose="020B0604020202020204" pitchFamily="34" charset="0"/>
            </a:endParaRPr>
          </a:p>
          <a:p>
            <a:pPr indent="-474121">
              <a:lnSpc>
                <a:spcPct val="150000"/>
              </a:lnSpc>
              <a:buClr>
                <a:schemeClr val="dk1"/>
              </a:buClr>
              <a:buSzPts val="2000"/>
              <a:buAutoNum type="arabicPeriod"/>
            </a:pPr>
            <a:r>
              <a:rPr lang="en" sz="2667" dirty="0">
                <a:solidFill>
                  <a:schemeClr val="dk1"/>
                </a:solidFill>
                <a:latin typeface="Arial" panose="020B0604020202020204" pitchFamily="34" charset="0"/>
                <a:cs typeface="Arial" panose="020B0604020202020204" pitchFamily="34" charset="0"/>
              </a:rPr>
              <a:t>We work better together!</a:t>
            </a:r>
            <a:endParaRPr sz="2667"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Who is involved with the IVRS Business Engagement?</a:t>
            </a:r>
            <a:endParaRPr/>
          </a:p>
        </p:txBody>
      </p:sp>
      <p:sp>
        <p:nvSpPr>
          <p:cNvPr id="102" name="Google Shape;102;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91054">
              <a:lnSpc>
                <a:spcPct val="150000"/>
              </a:lnSpc>
              <a:buClr>
                <a:schemeClr val="dk1"/>
              </a:buClr>
              <a:buSzPts val="2200"/>
              <a:buAutoNum type="arabicPeriod"/>
            </a:pPr>
            <a:r>
              <a:rPr lang="en" sz="2933" dirty="0">
                <a:solidFill>
                  <a:schemeClr val="dk1"/>
                </a:solidFill>
                <a:latin typeface="Arial" panose="020B0604020202020204" pitchFamily="34" charset="0"/>
                <a:cs typeface="Arial" panose="020B0604020202020204" pitchFamily="34" charset="0"/>
              </a:rPr>
              <a:t>Business Engagement Manager </a:t>
            </a:r>
            <a:endParaRPr sz="2933" dirty="0">
              <a:solidFill>
                <a:schemeClr val="dk1"/>
              </a:solidFill>
              <a:latin typeface="Arial" panose="020B0604020202020204" pitchFamily="34" charset="0"/>
              <a:cs typeface="Arial" panose="020B0604020202020204" pitchFamily="34" charset="0"/>
            </a:endParaRPr>
          </a:p>
          <a:p>
            <a:pPr lvl="1" indent="-457189">
              <a:lnSpc>
                <a:spcPct val="150000"/>
              </a:lnSpc>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Statewide </a:t>
            </a:r>
            <a:endParaRPr sz="2400" dirty="0">
              <a:solidFill>
                <a:schemeClr val="dk1"/>
              </a:solidFill>
              <a:latin typeface="Arial" panose="020B0604020202020204" pitchFamily="34" charset="0"/>
              <a:cs typeface="Arial" panose="020B0604020202020204" pitchFamily="34" charset="0"/>
            </a:endParaRPr>
          </a:p>
          <a:p>
            <a:pPr indent="-491054">
              <a:lnSpc>
                <a:spcPct val="150000"/>
              </a:lnSpc>
              <a:buClr>
                <a:schemeClr val="dk1"/>
              </a:buClr>
              <a:buSzPts val="2200"/>
              <a:buAutoNum type="arabicPeriod"/>
            </a:pPr>
            <a:r>
              <a:rPr lang="en" sz="2933" dirty="0">
                <a:solidFill>
                  <a:schemeClr val="dk1"/>
                </a:solidFill>
                <a:latin typeface="Arial" panose="020B0604020202020204" pitchFamily="34" charset="0"/>
                <a:cs typeface="Arial" panose="020B0604020202020204" pitchFamily="34" charset="0"/>
              </a:rPr>
              <a:t>Disability Workforce Coordinators </a:t>
            </a:r>
            <a:endParaRPr sz="2933" dirty="0">
              <a:solidFill>
                <a:schemeClr val="dk1"/>
              </a:solidFill>
              <a:latin typeface="Arial" panose="020B0604020202020204" pitchFamily="34" charset="0"/>
              <a:cs typeface="Arial" panose="020B0604020202020204" pitchFamily="34" charset="0"/>
            </a:endParaRPr>
          </a:p>
          <a:p>
            <a:pPr lvl="1" indent="-457189">
              <a:lnSpc>
                <a:spcPct val="150000"/>
              </a:lnSpc>
              <a:buClr>
                <a:schemeClr val="dk1"/>
              </a:buClr>
              <a:buSzPts val="1800"/>
              <a:buAutoNum type="alphaLcPeriod"/>
            </a:pPr>
            <a:r>
              <a:rPr lang="en" sz="2400" dirty="0">
                <a:solidFill>
                  <a:schemeClr val="dk1"/>
                </a:solidFill>
                <a:latin typeface="Arial" panose="020B0604020202020204" pitchFamily="34" charset="0"/>
                <a:cs typeface="Arial" panose="020B0604020202020204" pitchFamily="34" charset="0"/>
              </a:rPr>
              <a:t>½ of the State </a:t>
            </a:r>
            <a:endParaRPr sz="2400" dirty="0">
              <a:solidFill>
                <a:schemeClr val="dk1"/>
              </a:solidFill>
              <a:latin typeface="Arial" panose="020B0604020202020204" pitchFamily="34" charset="0"/>
              <a:cs typeface="Arial" panose="020B0604020202020204" pitchFamily="34" charset="0"/>
            </a:endParaRPr>
          </a:p>
          <a:p>
            <a:pPr indent="-491054">
              <a:lnSpc>
                <a:spcPct val="150000"/>
              </a:lnSpc>
              <a:buClr>
                <a:schemeClr val="dk1"/>
              </a:buClr>
              <a:buSzPts val="2200"/>
              <a:buAutoNum type="arabicPeriod"/>
            </a:pPr>
            <a:r>
              <a:rPr lang="en" sz="2933" dirty="0">
                <a:solidFill>
                  <a:schemeClr val="dk1"/>
                </a:solidFill>
                <a:latin typeface="Arial" panose="020B0604020202020204" pitchFamily="34" charset="0"/>
                <a:cs typeface="Arial" panose="020B0604020202020204" pitchFamily="34" charset="0"/>
              </a:rPr>
              <a:t>Area Office Business Engagement Liaisons </a:t>
            </a:r>
            <a:endParaRPr sz="2933"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9A8E-037B-4FC8-8CA7-AA099FCA0C8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NDEAM Proclamation </a:t>
            </a:r>
          </a:p>
        </p:txBody>
      </p:sp>
      <p:sp>
        <p:nvSpPr>
          <p:cNvPr id="3" name="Text Placeholder 2">
            <a:extLst>
              <a:ext uri="{FF2B5EF4-FFF2-40B4-BE49-F238E27FC236}">
                <a16:creationId xmlns:a16="http://schemas.microsoft.com/office/drawing/2014/main" id="{68A5DA2C-0802-417D-96BA-AFBB8FD0BA5B}"/>
              </a:ext>
            </a:extLst>
          </p:cNvPr>
          <p:cNvSpPr>
            <a:spLocks noGrp="1"/>
          </p:cNvSpPr>
          <p:nvPr>
            <p:ph type="body" idx="1"/>
          </p:nvPr>
        </p:nvSpPr>
        <p:spPr>
          <a:xfrm>
            <a:off x="415600" y="1536633"/>
            <a:ext cx="5547106" cy="4555200"/>
          </a:xfrm>
        </p:spPr>
        <p:txBody>
          <a:bodyPr/>
          <a:lstStyle/>
          <a:p>
            <a:pPr marL="152396" indent="0">
              <a:lnSpc>
                <a:spcPct val="150000"/>
              </a:lnSpc>
              <a:buNone/>
            </a:pPr>
            <a:r>
              <a:rPr lang="en-US" dirty="0">
                <a:latin typeface="Arial" panose="020B0604020202020204" pitchFamily="34" charset="0"/>
                <a:cs typeface="Arial" panose="020B0604020202020204" pitchFamily="34" charset="0"/>
              </a:rPr>
              <a:t>WHEREAS, Iowa has also made it a focus to streamline services for Iowans with</a:t>
            </a:r>
          </a:p>
          <a:p>
            <a:pPr marL="152396" indent="0">
              <a:lnSpc>
                <a:spcPct val="150000"/>
              </a:lnSpc>
              <a:buNone/>
            </a:pPr>
            <a:r>
              <a:rPr lang="en-US" dirty="0">
                <a:latin typeface="Arial" panose="020B0604020202020204" pitchFamily="34" charset="0"/>
                <a:cs typeface="Arial" panose="020B0604020202020204" pitchFamily="34" charset="0"/>
              </a:rPr>
              <a:t>disabilities and connect a commitment to the Employment First philosophy, which states that all individuals with disabilities are capable of full participation in competitive integrated employment; and</a:t>
            </a:r>
          </a:p>
        </p:txBody>
      </p:sp>
      <p:pic>
        <p:nvPicPr>
          <p:cNvPr id="5" name="Picture 4">
            <a:extLst>
              <a:ext uri="{FF2B5EF4-FFF2-40B4-BE49-F238E27FC236}">
                <a16:creationId xmlns:a16="http://schemas.microsoft.com/office/drawing/2014/main" id="{1D6D3335-CE54-43BE-9E6A-040A2E621511}"/>
              </a:ext>
            </a:extLst>
          </p:cNvPr>
          <p:cNvPicPr>
            <a:picLocks noChangeAspect="1"/>
          </p:cNvPicPr>
          <p:nvPr/>
        </p:nvPicPr>
        <p:blipFill>
          <a:blip r:embed="rId2"/>
          <a:stretch>
            <a:fillRect/>
          </a:stretch>
        </p:blipFill>
        <p:spPr>
          <a:xfrm>
            <a:off x="6229295" y="1890183"/>
            <a:ext cx="4985535" cy="3848100"/>
          </a:xfrm>
          <a:prstGeom prst="rect">
            <a:avLst/>
          </a:prstGeom>
        </p:spPr>
      </p:pic>
    </p:spTree>
    <p:extLst>
      <p:ext uri="{BB962C8B-B14F-4D97-AF65-F5344CB8AC3E}">
        <p14:creationId xmlns:p14="http://schemas.microsoft.com/office/powerpoint/2010/main" val="1037653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Connect</a:t>
            </a:r>
            <a:endParaRPr/>
          </a:p>
        </p:txBody>
      </p:sp>
      <p:sp>
        <p:nvSpPr>
          <p:cNvPr id="108" name="Google Shape;108;p21"/>
          <p:cNvSpPr txBox="1">
            <a:spLocks noGrp="1"/>
          </p:cNvSpPr>
          <p:nvPr>
            <p:ph type="body" idx="1"/>
          </p:nvPr>
        </p:nvSpPr>
        <p:spPr>
          <a:xfrm>
            <a:off x="415600" y="1536633"/>
            <a:ext cx="7299650" cy="4555200"/>
          </a:xfrm>
          <a:prstGeom prst="rect">
            <a:avLst/>
          </a:prstGeom>
        </p:spPr>
        <p:txBody>
          <a:bodyPr spcFirstLastPara="1" vert="horz" wrap="square" lIns="121900" tIns="121900" rIns="121900" bIns="121900" rtlCol="0" anchor="t" anchorCtr="0">
            <a:normAutofit/>
          </a:bodyPr>
          <a:lstStyle/>
          <a:p>
            <a:pPr marL="0" indent="0">
              <a:buNone/>
            </a:pPr>
            <a:r>
              <a:rPr lang="en" sz="2800" dirty="0">
                <a:latin typeface="Arial" panose="020B0604020202020204" pitchFamily="34" charset="0"/>
                <a:cs typeface="Arial" panose="020B0604020202020204" pitchFamily="34" charset="0"/>
              </a:rPr>
              <a:t>Email: </a:t>
            </a:r>
            <a:r>
              <a:rPr lang="en" sz="2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tyler.hansen@iowa.gov</a:t>
            </a:r>
            <a:endParaRPr sz="2800" dirty="0">
              <a:latin typeface="Arial" panose="020B0604020202020204" pitchFamily="34" charset="0"/>
              <a:cs typeface="Arial" panose="020B0604020202020204" pitchFamily="34" charset="0"/>
            </a:endParaRPr>
          </a:p>
          <a:p>
            <a:pPr marL="0" indent="0">
              <a:spcBef>
                <a:spcPts val="1600"/>
              </a:spcBef>
              <a:buNone/>
            </a:pPr>
            <a:r>
              <a:rPr lang="en" sz="2800" dirty="0">
                <a:latin typeface="Arial" panose="020B0604020202020204" pitchFamily="34" charset="0"/>
                <a:cs typeface="Arial" panose="020B0604020202020204" pitchFamily="34" charset="0"/>
              </a:rPr>
              <a:t>Cell: 515-805-5597</a:t>
            </a:r>
            <a:endParaRPr sz="2800" dirty="0">
              <a:latin typeface="Arial" panose="020B0604020202020204" pitchFamily="34" charset="0"/>
              <a:cs typeface="Arial" panose="020B0604020202020204" pitchFamily="34" charset="0"/>
            </a:endParaRPr>
          </a:p>
          <a:p>
            <a:pPr marL="0" indent="0">
              <a:spcBef>
                <a:spcPts val="1600"/>
              </a:spcBef>
              <a:buNone/>
            </a:pPr>
            <a:r>
              <a:rPr lang="en" sz="2800" dirty="0">
                <a:latin typeface="Arial" panose="020B0604020202020204" pitchFamily="34" charset="0"/>
                <a:cs typeface="Arial" panose="020B0604020202020204" pitchFamily="34" charset="0"/>
              </a:rPr>
              <a:t>Address: 1000 East Grand Avenue Des Moines, IA 50319 </a:t>
            </a:r>
            <a:endParaRPr sz="2800" dirty="0">
              <a:latin typeface="Arial" panose="020B0604020202020204" pitchFamily="34" charset="0"/>
              <a:cs typeface="Arial" panose="020B0604020202020204" pitchFamily="34" charset="0"/>
            </a:endParaRPr>
          </a:p>
          <a:p>
            <a:pPr marL="0" indent="0">
              <a:spcBef>
                <a:spcPts val="1600"/>
              </a:spcBef>
              <a:spcAft>
                <a:spcPts val="1600"/>
              </a:spcAft>
              <a:buNone/>
            </a:pPr>
            <a:endParaRPr dirty="0"/>
          </a:p>
        </p:txBody>
      </p:sp>
      <p:pic>
        <p:nvPicPr>
          <p:cNvPr id="109" name="Google Shape;109;p21"/>
          <p:cNvPicPr preferRelativeResize="0"/>
          <p:nvPr/>
        </p:nvPicPr>
        <p:blipFill>
          <a:blip r:embed="rId4">
            <a:alphaModFix/>
          </a:blip>
          <a:stretch>
            <a:fillRect/>
          </a:stretch>
        </p:blipFill>
        <p:spPr>
          <a:xfrm>
            <a:off x="8923367" y="1724025"/>
            <a:ext cx="2392335" cy="2392335"/>
          </a:xfrm>
          <a:prstGeom prst="rect">
            <a:avLst/>
          </a:prstGeom>
          <a:noFill/>
          <a:ln>
            <a:noFill/>
          </a:ln>
        </p:spPr>
      </p:pic>
      <p:pic>
        <p:nvPicPr>
          <p:cNvPr id="110" name="Google Shape;110;p21" title="Updated VR Logo Color.png"/>
          <p:cNvPicPr preferRelativeResize="0"/>
          <p:nvPr/>
        </p:nvPicPr>
        <p:blipFill>
          <a:blip r:embed="rId5">
            <a:alphaModFix/>
          </a:blip>
          <a:stretch>
            <a:fillRect/>
          </a:stretch>
        </p:blipFill>
        <p:spPr>
          <a:xfrm>
            <a:off x="459151" y="4692599"/>
            <a:ext cx="11273699" cy="19407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mage.png"/>
          <p:cNvSpPr>
            <a:spLocks noChangeAspect="1" noChangeArrowheads="1"/>
          </p:cNvSpPr>
          <p:nvPr/>
        </p:nvSpPr>
        <p:spPr bwMode="auto">
          <a:xfrm>
            <a:off x="207433" y="-700617"/>
            <a:ext cx="6883400" cy="147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AutoShape 4" descr="image.png"/>
          <p:cNvSpPr>
            <a:spLocks noChangeAspect="1" noChangeArrowheads="1"/>
          </p:cNvSpPr>
          <p:nvPr/>
        </p:nvSpPr>
        <p:spPr bwMode="auto">
          <a:xfrm>
            <a:off x="1837759" y="2627423"/>
            <a:ext cx="9153944" cy="28920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p:cNvSpPr txBox="1"/>
          <p:nvPr/>
        </p:nvSpPr>
        <p:spPr>
          <a:xfrm>
            <a:off x="1950721" y="5791201"/>
            <a:ext cx="60959"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itle 1"/>
          <p:cNvSpPr txBox="1">
            <a:spLocks/>
          </p:cNvSpPr>
          <p:nvPr/>
        </p:nvSpPr>
        <p:spPr>
          <a:xfrm>
            <a:off x="506931" y="-24948"/>
            <a:ext cx="10160000" cy="1524000"/>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6133" b="0" i="0" u="none" strike="noStrike" kern="1200" cap="none" spc="-133" normalizeH="0" baseline="0" noProof="0" dirty="0">
                <a:ln>
                  <a:noFill/>
                </a:ln>
                <a:solidFill>
                  <a:srgbClr val="1F497D"/>
                </a:solidFill>
                <a:effectLst/>
                <a:uLnTx/>
                <a:uFillTx/>
                <a:latin typeface="Cambria"/>
                <a:ea typeface="+mj-ea"/>
                <a:cs typeface="+mj-cs"/>
                <a:sym typeface="Arial"/>
              </a:rPr>
              <a:t>IWD Overview		</a:t>
            </a:r>
          </a:p>
        </p:txBody>
      </p:sp>
      <p:sp>
        <p:nvSpPr>
          <p:cNvPr id="15" name="Content Placeholder 2"/>
          <p:cNvSpPr txBox="1">
            <a:spLocks/>
          </p:cNvSpPr>
          <p:nvPr/>
        </p:nvSpPr>
        <p:spPr>
          <a:xfrm>
            <a:off x="207434" y="1517584"/>
            <a:ext cx="11933799" cy="5130265"/>
          </a:xfrm>
          <a:prstGeom prst="rect">
            <a:avLst/>
          </a:prstGeom>
        </p:spPr>
        <p:txBody>
          <a:bodyPr vert="horz" lIns="121920" tIns="60960" rIns="121920" bIns="6096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American Job Centers (AJCs) also known as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IowaWorks</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hlinkClick r:id="rId3"/>
              </a:rPr>
              <a:t>https://workforce.iowa.gov/contact</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 </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3200" b="1" i="0" u="none" strike="noStrike" kern="1200" cap="none" spc="0" normalizeH="0" baseline="0" noProof="0" dirty="0">
                <a:ln>
                  <a:noFill/>
                </a:ln>
                <a:solidFill>
                  <a:srgbClr val="262828"/>
                </a:solidFill>
                <a:effectLst/>
                <a:uLnTx/>
                <a:uFillTx/>
                <a:latin typeface="Cambria" panose="02040503050406030204" pitchFamily="18" charset="0"/>
                <a:ea typeface="Cambria" panose="02040503050406030204" pitchFamily="18" charset="0"/>
                <a:cs typeface="+mn-cs"/>
                <a:sym typeface="Arial"/>
              </a:rPr>
              <a:t>VISION: </a:t>
            </a:r>
            <a:r>
              <a:rPr kumimoji="0" lang="en-US" sz="3200" b="0" i="0" u="none" strike="noStrike" kern="1200" cap="none" spc="0" normalizeH="0" baseline="0" noProof="0" dirty="0">
                <a:ln>
                  <a:noFill/>
                </a:ln>
                <a:solidFill>
                  <a:srgbClr val="262828"/>
                </a:solidFill>
                <a:effectLst/>
                <a:uLnTx/>
                <a:uFillTx/>
                <a:latin typeface="Cambria" panose="02040503050406030204" pitchFamily="18" charset="0"/>
                <a:ea typeface="Cambria" panose="02040503050406030204" pitchFamily="18" charset="0"/>
                <a:cs typeface="+mn-cs"/>
                <a:sym typeface="Arial"/>
              </a:rPr>
              <a:t>To create, enable and sustain the most future ready workforce in the nation.</a:t>
            </a:r>
          </a:p>
          <a:p>
            <a:pPr marL="853419" marR="0" lvl="1" indent="-304792" algn="l" defTabSz="1219170" rtl="0" eaLnBrk="1" fontAlgn="auto" latinLnBrk="0" hangingPunct="1">
              <a:lnSpc>
                <a:spcPct val="100000"/>
              </a:lnSpc>
              <a:spcBef>
                <a:spcPct val="20000"/>
              </a:spcBef>
              <a:spcAft>
                <a:spcPts val="0"/>
              </a:spcAft>
              <a:buClr>
                <a:srgbClr val="C0504D"/>
              </a:buClr>
              <a:buSzTx/>
              <a:buFont typeface="Arial" pitchFamily="34" charset="0"/>
              <a:buChar char="•"/>
              <a:tabLst/>
              <a:defRPr/>
            </a:pPr>
            <a:r>
              <a:rPr kumimoji="0" lang="en-US" sz="3200" b="1" i="0" u="none" strike="noStrike" kern="1200" cap="none" spc="0" normalizeH="0" baseline="0" noProof="0" dirty="0">
                <a:ln>
                  <a:noFill/>
                </a:ln>
                <a:solidFill>
                  <a:srgbClr val="262828"/>
                </a:solidFill>
                <a:effectLst/>
                <a:uLnTx/>
                <a:uFillTx/>
                <a:latin typeface="Cambria" panose="02040503050406030204" pitchFamily="18" charset="0"/>
                <a:ea typeface="Cambria" panose="02040503050406030204" pitchFamily="18" charset="0"/>
                <a:cs typeface="+mn-cs"/>
                <a:sym typeface="Arial"/>
              </a:rPr>
              <a:t>MISSION: </a:t>
            </a:r>
            <a:r>
              <a:rPr kumimoji="0" lang="en-US" sz="3200" b="0" i="0" u="none" strike="noStrike" kern="1200" cap="none" spc="0" normalizeH="0" baseline="0" noProof="0" dirty="0">
                <a:ln>
                  <a:noFill/>
                </a:ln>
                <a:solidFill>
                  <a:srgbClr val="262828"/>
                </a:solidFill>
                <a:effectLst/>
                <a:uLnTx/>
                <a:uFillTx/>
                <a:latin typeface="Cambria" panose="02040503050406030204" pitchFamily="18" charset="0"/>
                <a:ea typeface="Cambria" panose="02040503050406030204" pitchFamily="18" charset="0"/>
                <a:cs typeface="+mn-cs"/>
                <a:sym typeface="Arial"/>
              </a:rPr>
              <a:t>Serving Iowans. </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Iowa has 6 Local Workforce Development Areas (LWDAs)</a:t>
            </a:r>
          </a:p>
          <a:p>
            <a:pPr marL="853419" marR="0" lvl="1"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hlinkClick r:id="rId4"/>
              </a:rPr>
              <a:t>https://workforce.iowa.gov/employers/boards-and-partnerships/workforce-development-boards</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 </a:t>
            </a:r>
          </a:p>
          <a:p>
            <a:pPr marL="457189" marR="0" lvl="0" indent="-304792" algn="l" defTabSz="1219170" rtl="0" eaLnBrk="1" fontAlgn="auto" latinLnBrk="0" hangingPunct="1">
              <a:lnSpc>
                <a:spcPct val="100000"/>
              </a:lnSpc>
              <a:spcBef>
                <a:spcPct val="20000"/>
              </a:spcBef>
              <a:spcAft>
                <a:spcPts val="0"/>
              </a:spcAft>
              <a:buClr>
                <a:srgbClr val="4F81BD"/>
              </a:buClr>
              <a:buSzTx/>
              <a:buFont typeface="Arial" pitchFamily="34" charset="0"/>
              <a:buChar char="•"/>
              <a:tabLst/>
              <a:defRPr/>
            </a:pPr>
            <a:endParaRPr kumimoji="0" lang="en-US" sz="2933" b="0" i="0" u="none" strike="noStrike" kern="1200" cap="none" spc="0" normalizeH="0" baseline="0" noProof="0" dirty="0">
              <a:ln>
                <a:noFill/>
              </a:ln>
              <a:solidFill>
                <a:sysClr val="windowText" lastClr="000000"/>
              </a:solidFill>
              <a:effectLst/>
              <a:uLnTx/>
              <a:uFillTx/>
              <a:latin typeface="Cambria"/>
              <a:ea typeface="+mn-ea"/>
              <a:cs typeface="+mn-cs"/>
              <a:sym typeface="Arial"/>
            </a:endParaRPr>
          </a:p>
        </p:txBody>
      </p:sp>
    </p:spTree>
    <p:extLst>
      <p:ext uri="{BB962C8B-B14F-4D97-AF65-F5344CB8AC3E}">
        <p14:creationId xmlns:p14="http://schemas.microsoft.com/office/powerpoint/2010/main" val="1673159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0.xml><?xml version="1.0" encoding="utf-8"?>
<a:theme xmlns:a="http://schemas.openxmlformats.org/drawingml/2006/main" name="4_Office Theme">
  <a:themeElements>
    <a:clrScheme name="Custom 4">
      <a:dk1>
        <a:srgbClr val="000000"/>
      </a:dk1>
      <a:lt1>
        <a:srgbClr val="FFFFFF"/>
      </a:lt1>
      <a:dk2>
        <a:srgbClr val="636466"/>
      </a:dk2>
      <a:lt2>
        <a:srgbClr val="00A0AF"/>
      </a:lt2>
      <a:accent1>
        <a:srgbClr val="794969"/>
      </a:accent1>
      <a:accent2>
        <a:srgbClr val="78BE20"/>
      </a:accent2>
      <a:accent3>
        <a:srgbClr val="EDAA00"/>
      </a:accent3>
      <a:accent4>
        <a:srgbClr val="006341"/>
      </a:accent4>
      <a:accent5>
        <a:srgbClr val="E56954"/>
      </a:accent5>
      <a:accent6>
        <a:srgbClr val="2897A3"/>
      </a:accent6>
      <a:hlink>
        <a:srgbClr val="00A0AF"/>
      </a:hlink>
      <a:folHlink>
        <a:srgbClr val="7949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D5094E45-4FF2-6248-A09A-C3E37F986A28}" vid="{65B4729D-1CA1-434B-8709-6ED3006AECD1}"/>
    </a:ext>
  </a:extLst>
</a:theme>
</file>

<file path=ppt/theme/theme1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ENDING SLIDES">
  <a:themeElements>
    <a:clrScheme name="WP">
      <a:dk1>
        <a:srgbClr val="1A3673"/>
      </a:dk1>
      <a:lt1>
        <a:srgbClr val="FFFFFF"/>
      </a:lt1>
      <a:dk2>
        <a:srgbClr val="231E33"/>
      </a:dk2>
      <a:lt2>
        <a:srgbClr val="EDF5FF"/>
      </a:lt2>
      <a:accent1>
        <a:srgbClr val="1A3673"/>
      </a:accent1>
      <a:accent2>
        <a:srgbClr val="D91754"/>
      </a:accent2>
      <a:accent3>
        <a:srgbClr val="44B8F3"/>
      </a:accent3>
      <a:accent4>
        <a:srgbClr val="972461"/>
      </a:accent4>
      <a:accent5>
        <a:srgbClr val="5D0F38"/>
      </a:accent5>
      <a:accent6>
        <a:srgbClr val="F7F6F3"/>
      </a:accent6>
      <a:hlink>
        <a:srgbClr val="44B8F3"/>
      </a:hlink>
      <a:folHlink>
        <a:srgbClr val="1A3673"/>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extLst>
    <a:ext uri="{05A4C25C-085E-4340-85A3-A5531E510DB2}">
      <thm15:themeFamily xmlns:thm15="http://schemas.microsoft.com/office/thememl/2012/main" name="MD WP CD PPT_widescreen" id="{2E7F5200-8771-9644-854E-FB6A1EC4D942}" vid="{A41B7011-6C2D-CE4F-AFB2-A64594B4078C}"/>
    </a:ext>
  </a:extLst>
</a:theme>
</file>

<file path=ppt/theme/theme3.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ITLE/ENDING SLIDES">
  <a:themeElements>
    <a:clrScheme name="WP">
      <a:dk1>
        <a:srgbClr val="1A3673"/>
      </a:dk1>
      <a:lt1>
        <a:srgbClr val="FFFFFF"/>
      </a:lt1>
      <a:dk2>
        <a:srgbClr val="231E33"/>
      </a:dk2>
      <a:lt2>
        <a:srgbClr val="EDF5FF"/>
      </a:lt2>
      <a:accent1>
        <a:srgbClr val="1A3673"/>
      </a:accent1>
      <a:accent2>
        <a:srgbClr val="D91754"/>
      </a:accent2>
      <a:accent3>
        <a:srgbClr val="44B8F3"/>
      </a:accent3>
      <a:accent4>
        <a:srgbClr val="972461"/>
      </a:accent4>
      <a:accent5>
        <a:srgbClr val="5D0F38"/>
      </a:accent5>
      <a:accent6>
        <a:srgbClr val="F7F6F3"/>
      </a:accent6>
      <a:hlink>
        <a:srgbClr val="44B8F3"/>
      </a:hlink>
      <a:folHlink>
        <a:srgbClr val="1A3673"/>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extLst>
    <a:ext uri="{05A4C25C-085E-4340-85A3-A5531E510DB2}">
      <thm15:themeFamily xmlns:thm15="http://schemas.microsoft.com/office/thememl/2012/main" name="MD WP CD PPT_widescreen" id="{2E7F5200-8771-9644-854E-FB6A1EC4D942}" vid="{A41B7011-6C2D-CE4F-AFB2-A64594B4078C}"/>
    </a:ext>
  </a:extLst>
</a:theme>
</file>

<file path=ppt/theme/theme8.xml><?xml version="1.0" encoding="utf-8"?>
<a:theme xmlns:a="http://schemas.openxmlformats.org/drawingml/2006/main" name="1_Office Theme">
  <a:themeElements>
    <a:clrScheme name="Orange_HPO_2020">
      <a:dk1>
        <a:srgbClr val="F58220"/>
      </a:dk1>
      <a:lt1>
        <a:srgbClr val="FFFFFF"/>
      </a:lt1>
      <a:dk2>
        <a:srgbClr val="333333"/>
      </a:dk2>
      <a:lt2>
        <a:srgbClr val="DDDDDD"/>
      </a:lt2>
      <a:accent1>
        <a:srgbClr val="F58220"/>
      </a:accent1>
      <a:accent2>
        <a:srgbClr val="CB177D"/>
      </a:accent2>
      <a:accent3>
        <a:srgbClr val="AAC832"/>
      </a:accent3>
      <a:accent4>
        <a:srgbClr val="5C068C"/>
      </a:accent4>
      <a:accent5>
        <a:srgbClr val="FDB913"/>
      </a:accent5>
      <a:accent6>
        <a:srgbClr val="6E6E6E"/>
      </a:accent6>
      <a:hlink>
        <a:srgbClr val="00548C"/>
      </a:hlink>
      <a:folHlink>
        <a:srgbClr val="00AE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b="1" dirty="0" smtClean="0">
            <a:solidFill>
              <a:schemeClr val="bg1">
                <a:lumMod val="50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range_HPO_2020">
      <a:dk1>
        <a:srgbClr val="F58220"/>
      </a:dk1>
      <a:lt1>
        <a:srgbClr val="FFFFFF"/>
      </a:lt1>
      <a:dk2>
        <a:srgbClr val="333333"/>
      </a:dk2>
      <a:lt2>
        <a:srgbClr val="DDDDDD"/>
      </a:lt2>
      <a:accent1>
        <a:srgbClr val="F58220"/>
      </a:accent1>
      <a:accent2>
        <a:srgbClr val="CB177D"/>
      </a:accent2>
      <a:accent3>
        <a:srgbClr val="AAC832"/>
      </a:accent3>
      <a:accent4>
        <a:srgbClr val="5C068C"/>
      </a:accent4>
      <a:accent5>
        <a:srgbClr val="FDB913"/>
      </a:accent5>
      <a:accent6>
        <a:srgbClr val="6E6E6E"/>
      </a:accent6>
      <a:hlink>
        <a:srgbClr val="00548C"/>
      </a:hlink>
      <a:folHlink>
        <a:srgbClr val="00AE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b="1" dirty="0" smtClean="0">
            <a:solidFill>
              <a:schemeClr val="bg1">
                <a:lumMod val="50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7BD8DBEAB2624CADBE58D4D0144CA5" ma:contentTypeVersion="4" ma:contentTypeDescription="Create a new document." ma:contentTypeScope="" ma:versionID="c4810cdc8c023a2ea6abc7c3ba2a3e34">
  <xsd:schema xmlns:xsd="http://www.w3.org/2001/XMLSchema" xmlns:xs="http://www.w3.org/2001/XMLSchema" xmlns:p="http://schemas.microsoft.com/office/2006/metadata/properties" xmlns:ns3="e0e64201-4bf9-48e4-a73f-9a63e283b7db" targetNamespace="http://schemas.microsoft.com/office/2006/metadata/properties" ma:root="true" ma:fieldsID="4f401dade59df1fa588903e312eaec24" ns3:_="">
    <xsd:import namespace="e0e64201-4bf9-48e4-a73f-9a63e283b7d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e64201-4bf9-48e4-a73f-9a63e283b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F477C-132F-44F8-8C56-EBFF95FAF97B}">
  <ds:schemaRefs>
    <ds:schemaRef ds:uri="http://www.w3.org/XML/1998/namespace"/>
    <ds:schemaRef ds:uri="e0e64201-4bf9-48e4-a73f-9a63e283b7db"/>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826D8707-CEC6-488A-B7AB-1B96E68B80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e64201-4bf9-48e4-a73f-9a63e283b7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2853</TotalTime>
  <Words>7605</Words>
  <Application>Microsoft Office PowerPoint</Application>
  <PresentationFormat>Widescreen</PresentationFormat>
  <Paragraphs>816</Paragraphs>
  <Slides>108</Slides>
  <Notes>70</Notes>
  <HiddenSlides>0</HiddenSlides>
  <MMClips>0</MMClips>
  <ScaleCrop>false</ScaleCrop>
  <HeadingPairs>
    <vt:vector size="8" baseType="variant">
      <vt:variant>
        <vt:lpstr>Fonts Used</vt:lpstr>
      </vt:variant>
      <vt:variant>
        <vt:i4>32</vt:i4>
      </vt:variant>
      <vt:variant>
        <vt:lpstr>Theme</vt:lpstr>
      </vt:variant>
      <vt:variant>
        <vt:i4>11</vt:i4>
      </vt:variant>
      <vt:variant>
        <vt:lpstr>Embedded OLE Servers</vt:lpstr>
      </vt:variant>
      <vt:variant>
        <vt:i4>1</vt:i4>
      </vt:variant>
      <vt:variant>
        <vt:lpstr>Slide Titles</vt:lpstr>
      </vt:variant>
      <vt:variant>
        <vt:i4>108</vt:i4>
      </vt:variant>
    </vt:vector>
  </HeadingPairs>
  <TitlesOfParts>
    <vt:vector size="152" baseType="lpstr">
      <vt:lpstr>Aptos</vt:lpstr>
      <vt:lpstr>Arial</vt:lpstr>
      <vt:lpstr>Arial Narrow</vt:lpstr>
      <vt:lpstr>Arial Nova</vt:lpstr>
      <vt:lpstr>Arial,Sans-Serif</vt:lpstr>
      <vt:lpstr>Average</vt:lpstr>
      <vt:lpstr>Bahnschrift</vt:lpstr>
      <vt:lpstr>Barlow Light</vt:lpstr>
      <vt:lpstr>Calibri</vt:lpstr>
      <vt:lpstr>Cambria</vt:lpstr>
      <vt:lpstr>Campton SemiBold</vt:lpstr>
      <vt:lpstr>Courier New,monospace</vt:lpstr>
      <vt:lpstr>Elevance Sans</vt:lpstr>
      <vt:lpstr>Elevance Sans Condensed</vt:lpstr>
      <vt:lpstr>Elevance Sans Medium</vt:lpstr>
      <vt:lpstr>Elevance Sans Semibold</vt:lpstr>
      <vt:lpstr>Gill Sans MT</vt:lpstr>
      <vt:lpstr>League Spartan</vt:lpstr>
      <vt:lpstr>Meiryo</vt:lpstr>
      <vt:lpstr>Oswald</vt:lpstr>
      <vt:lpstr>Questrial</vt:lpstr>
      <vt:lpstr>Raleway SemiBold</vt:lpstr>
      <vt:lpstr>Roboto</vt:lpstr>
      <vt:lpstr>System Font Regular</vt:lpstr>
      <vt:lpstr>Times New Roman</vt:lpstr>
      <vt:lpstr>Trebuchet MS</vt:lpstr>
      <vt:lpstr>Tw Cen MT</vt:lpstr>
      <vt:lpstr>Twentieth Century</vt:lpstr>
      <vt:lpstr>Verdana</vt:lpstr>
      <vt:lpstr>Wingdings</vt:lpstr>
      <vt:lpstr>Wingdings 3</vt:lpstr>
      <vt:lpstr>Work Sans</vt:lpstr>
      <vt:lpstr>Parcel</vt:lpstr>
      <vt:lpstr>TITLE/ENDING SLIDES</vt:lpstr>
      <vt:lpstr>Office Theme</vt:lpstr>
      <vt:lpstr>3_Office Theme</vt:lpstr>
      <vt:lpstr>Facet</vt:lpstr>
      <vt:lpstr>Slate</vt:lpstr>
      <vt:lpstr>1_TITLE/ENDING SLIDES</vt:lpstr>
      <vt:lpstr>1_Office Theme</vt:lpstr>
      <vt:lpstr>2_Office Theme</vt:lpstr>
      <vt:lpstr>4_Office Theme</vt:lpstr>
      <vt:lpstr>Gaoler template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Michael</vt:lpstr>
      <vt:lpstr>PowerPoint Presentation</vt:lpstr>
      <vt:lpstr>   Overview of  Medicaid Home and Community Based Services (HCBS) and HCBS Funded  Employment Services Here</vt:lpstr>
      <vt:lpstr>Overview </vt:lpstr>
      <vt:lpstr>Iowa’s Employment Vision</vt:lpstr>
      <vt:lpstr>Why Focus On Employment? </vt:lpstr>
      <vt:lpstr>PowerPoint Presentation</vt:lpstr>
      <vt:lpstr>PowerPoint Presentation</vt:lpstr>
      <vt:lpstr>SE: Individual Supported Employment</vt:lpstr>
      <vt:lpstr>SE: Individual Supported Employment</vt:lpstr>
      <vt:lpstr>PowerPoint Presentation</vt:lpstr>
      <vt:lpstr>SE: Long Term Job Coaching </vt:lpstr>
      <vt:lpstr>PowerPoint Presentation</vt:lpstr>
      <vt:lpstr>SE: Small Group Supported Employment</vt:lpstr>
      <vt:lpstr>PowerPoint Presentation</vt:lpstr>
      <vt:lpstr>PowerPoint Presentation</vt:lpstr>
      <vt:lpstr>PowerPoint Presentation</vt:lpstr>
      <vt:lpstr>PowerPoint Presentation</vt:lpstr>
      <vt:lpstr>PowerPoint Presentation</vt:lpstr>
      <vt:lpstr>PowerPoint Presentation</vt:lpstr>
      <vt:lpstr>WHAT is  Individual Placement and Support?</vt:lpstr>
      <vt:lpstr>PowerPoint Presentation</vt:lpstr>
      <vt:lpstr>PowerPoint Presentation</vt:lpstr>
      <vt:lpstr>PowerPoint Presentation</vt:lpstr>
      <vt:lpstr>Eight principles of IPS</vt:lpstr>
      <vt:lpstr>3 Legged Stool</vt:lpstr>
      <vt:lpstr>PowerPoint Presentation</vt:lpstr>
      <vt:lpstr>Important Prevocational and SE Points to Remember.. </vt:lpstr>
      <vt:lpstr>Important Prevocational and SE Points to Remember.. </vt:lpstr>
      <vt:lpstr>PowerPoint Presentation</vt:lpstr>
      <vt:lpstr>PowerPoint Presentation</vt:lpstr>
      <vt:lpstr>PowerPoint Presentation</vt:lpstr>
      <vt:lpstr>PowerPoint Presentation</vt:lpstr>
      <vt:lpstr>PowerPoint Presentation</vt:lpstr>
      <vt:lpstr>PowerPoint Presentation</vt:lpstr>
      <vt:lpstr>Resources   Employment Matrix https://hhs.iowa.gov/media/11207/download?inline Employment First Guidebook   Employment First Guidebook https://hhs.iowa.gov/media/11208/download?inline  FAQ HCBS and Prevocational Services  https://hhs.iowa.gov/media/10677/download?inline=  IVRS &amp; IHHS MOA hpowerdms.com/IVRS/documents/1257380ttps://public.  IVRS and HHS Resource Sharing Guide https://public.powerdms.com/IVRS/documents/1248997</vt:lpstr>
      <vt:lpstr>PowerPoint Presentation</vt:lpstr>
      <vt:lpstr>Employment 1st Benefits Planning</vt:lpstr>
      <vt:lpstr>Three Myths</vt:lpstr>
      <vt:lpstr>How IVRS can assist</vt:lpstr>
      <vt:lpstr>What about after my IVRS file closes?</vt:lpstr>
      <vt:lpstr> Assistive Technology</vt:lpstr>
      <vt:lpstr>What is Assistive Technology?</vt:lpstr>
      <vt:lpstr>The Assistive Technology Continuum</vt:lpstr>
      <vt:lpstr>No-Tech Assistive Technology</vt:lpstr>
      <vt:lpstr>PowerPoint Presentation</vt:lpstr>
      <vt:lpstr>Mid-Tech Assistive Technology</vt:lpstr>
      <vt:lpstr>High-Tech Assistive Technology:</vt:lpstr>
      <vt:lpstr>IVRS Services and Assistive Technology</vt:lpstr>
      <vt:lpstr>Examples of Assistive Technology in action </vt:lpstr>
      <vt:lpstr>Assistive Technology Resources</vt:lpstr>
      <vt:lpstr>Thank you for this opportunity!</vt:lpstr>
      <vt:lpstr>PowerPoint Presentation</vt:lpstr>
      <vt:lpstr>PowerPoint Presentation</vt:lpstr>
      <vt:lpstr>John McCalley Whole Health and Equity Director  </vt:lpstr>
      <vt:lpstr>Why Employment 1st is important to Wellpoint</vt:lpstr>
      <vt:lpstr>How Wellpoint supports and encourages Employment 1st  in Iowa </vt:lpstr>
      <vt:lpstr>Contact information  John McCalley Whole Health and Equity Director Email:  john.mccalley@wellpoint.com Phone: 515-705-8350 </vt:lpstr>
      <vt:lpstr>PowerPoint Presentation</vt:lpstr>
      <vt:lpstr>Employment First</vt:lpstr>
      <vt:lpstr>Current Initiatives</vt:lpstr>
      <vt:lpstr>Future Initiatives</vt:lpstr>
      <vt:lpstr>Contacts</vt:lpstr>
      <vt:lpstr>Molina Healthcare Iowa Inc.</vt:lpstr>
      <vt:lpstr>Introduction    At Molina Healthcare the Employment Specialist engages directly with enrolled members, assisting them with connections to new employment opportunities. The Employment Specialist collaborates with community rehabilitation providers and workforce development programs to establish relationships to identify employment options. </vt:lpstr>
      <vt:lpstr>Common barriers to employment   Age Gender Race Lack of affordable housing and utilities Food insecurities Lack of experience / education / employment gaps Substance abuse and mental health Adverse workplace conditions Criminal history Chronic and acute health issues Lack of transportation Disability Childcare Language barriers Limited internet access  </vt:lpstr>
      <vt:lpstr>PowerPoint Presentation</vt:lpstr>
      <vt:lpstr>PowerPoint Presentation</vt:lpstr>
      <vt:lpstr>Thank You </vt:lpstr>
      <vt:lpstr>PowerPoint Presentation</vt:lpstr>
      <vt:lpstr>IVRS Business Engagement Services</vt:lpstr>
      <vt:lpstr>List of Services </vt:lpstr>
      <vt:lpstr>List of Services</vt:lpstr>
      <vt:lpstr>Tax Incentives for Business</vt:lpstr>
      <vt:lpstr>Resources for Job Seekers </vt:lpstr>
      <vt:lpstr>Community Provider Services </vt:lpstr>
      <vt:lpstr>Alignment</vt:lpstr>
      <vt:lpstr>Who is involved with the IVRS Business Engagement?</vt:lpstr>
      <vt:lpstr>NDEAM Proclamation </vt:lpstr>
      <vt:lpstr>Connect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ENGAGEMENT DIVISION</vt:lpstr>
      <vt:lpstr>Business Engagement consultants (BECs)</vt:lpstr>
      <vt:lpstr>DISABILITY BUSINESS ENGAGEMENT Bureau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Work Works!  Tools to help your students on their way: Individual Placement &amp; Support and Customized employment</dc:title>
  <dc:creator>Hatten, Amanda R</dc:creator>
  <cp:lastModifiedBy>Hoang, Vienna [DVRS]</cp:lastModifiedBy>
  <cp:revision>124</cp:revision>
  <dcterms:created xsi:type="dcterms:W3CDTF">2024-03-12T14:08:25Z</dcterms:created>
  <dcterms:modified xsi:type="dcterms:W3CDTF">2024-12-09T21:34:05Z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0x010100CA7BD8DBEAB2624CADBE58D4D0144CA5</vt:lpwstr>
  </property>
  <property fmtid="{D5CDD505-2E9C-101B-9397-08002B2CF9AE}" pid="3" name="MediaServiceImageTags">
    <vt:lpwstr/>
  </property>
</Properties>
</file>