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hlU71LBHEMbt26ubasx+uz/VcU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vienna.hoang@iowa.gov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Vienna Hoang, SES Resource Manager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vienna.hoang@iowa.gov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515-802-1460</a:t>
            </a:r>
            <a:endParaRPr/>
          </a:p>
        </p:txBody>
      </p:sp>
      <p:sp>
        <p:nvSpPr>
          <p:cNvPr id="223" name="Google Shape;22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May Numbers</a:t>
            </a:r>
            <a:endParaRPr/>
          </a:p>
        </p:txBody>
      </p:sp>
      <p:sp>
        <p:nvSpPr>
          <p:cNvPr id="267" name="Google Shape;26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1b75ab198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301b75ab198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1b75ab198_0_4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301b75ab198_0_4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1b75ab198_0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301b75ab198_0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301b75ab198_0_3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/>
          <p:nvPr>
            <p:ph idx="2" type="pic"/>
          </p:nvPr>
        </p:nvSpPr>
        <p:spPr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19"/>
          <p:cNvSpPr/>
          <p:nvPr/>
        </p:nvSpPr>
        <p:spPr>
          <a:xfrm>
            <a:off x="5680814" y="974442"/>
            <a:ext cx="5228191" cy="478421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19"/>
          <p:cNvSpPr txBox="1"/>
          <p:nvPr>
            <p:ph type="ctrTitle"/>
          </p:nvPr>
        </p:nvSpPr>
        <p:spPr>
          <a:xfrm>
            <a:off x="6096000" y="1106424"/>
            <a:ext cx="4446062" cy="9166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subTitle"/>
          </p:nvPr>
        </p:nvSpPr>
        <p:spPr>
          <a:xfrm>
            <a:off x="6096000" y="2075245"/>
            <a:ext cx="4446062" cy="329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20" name="Google Shape;20;p19"/>
          <p:cNvCxnSpPr/>
          <p:nvPr/>
        </p:nvCxnSpPr>
        <p:spPr>
          <a:xfrm>
            <a:off x="710823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" name="Google Shape;21;p19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/>
          <p:nvPr>
            <p:ph type="title"/>
          </p:nvPr>
        </p:nvSpPr>
        <p:spPr>
          <a:xfrm>
            <a:off x="1921764" y="2145265"/>
            <a:ext cx="8348472" cy="2363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wentieth Century"/>
              <a:buNone/>
              <a:defRPr sz="4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40"/>
          <p:cNvSpPr txBox="1"/>
          <p:nvPr/>
        </p:nvSpPr>
        <p:spPr>
          <a:xfrm>
            <a:off x="970130" y="1879594"/>
            <a:ext cx="1141699" cy="1220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069"/>
              </a:buClr>
              <a:buSzPts val="16600"/>
              <a:buFont typeface="Twentieth Century"/>
              <a:buNone/>
            </a:pPr>
            <a:r>
              <a:rPr b="0" i="0" lang="en-US" sz="16600" u="none" cap="none" strike="noStrike">
                <a:solidFill>
                  <a:srgbClr val="0060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0"/>
          <p:cNvSpPr txBox="1"/>
          <p:nvPr/>
        </p:nvSpPr>
        <p:spPr>
          <a:xfrm>
            <a:off x="10408852" y="4443180"/>
            <a:ext cx="1141699" cy="1220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069"/>
              </a:buClr>
              <a:buSzPts val="16600"/>
              <a:buFont typeface="Twentieth Century"/>
              <a:buNone/>
            </a:pPr>
            <a:r>
              <a:rPr b="0" i="0" lang="en-US" sz="16600" u="none" cap="none" strike="noStrike">
                <a:solidFill>
                  <a:srgbClr val="0060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0"/>
          <p:cNvSpPr txBox="1"/>
          <p:nvPr>
            <p:ph idx="1" type="body"/>
          </p:nvPr>
        </p:nvSpPr>
        <p:spPr>
          <a:xfrm>
            <a:off x="6662738" y="4526051"/>
            <a:ext cx="372745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 4">
  <p:cSld name="Meet the Team 4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7D7"/>
          </a:solidFill>
          <a:ln>
            <a:noFill/>
          </a:ln>
        </p:spPr>
      </p:sp>
      <p:sp>
        <p:nvSpPr>
          <p:cNvPr id="84" name="Google Shape;84;p41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1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41"/>
          <p:cNvSpPr/>
          <p:nvPr>
            <p:ph idx="3" type="pic"/>
          </p:nvPr>
        </p:nvSpPr>
        <p:spPr>
          <a:xfrm>
            <a:off x="1038044" y="2405063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41"/>
          <p:cNvSpPr txBox="1"/>
          <p:nvPr>
            <p:ph idx="1" type="body"/>
          </p:nvPr>
        </p:nvSpPr>
        <p:spPr>
          <a:xfrm>
            <a:off x="2200773" y="2498043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41"/>
          <p:cNvSpPr txBox="1"/>
          <p:nvPr>
            <p:ph idx="4" type="body"/>
          </p:nvPr>
        </p:nvSpPr>
        <p:spPr>
          <a:xfrm>
            <a:off x="2200773" y="2922586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41"/>
          <p:cNvSpPr/>
          <p:nvPr>
            <p:ph idx="5" type="pic"/>
          </p:nvPr>
        </p:nvSpPr>
        <p:spPr>
          <a:xfrm>
            <a:off x="1038044" y="4021592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41"/>
          <p:cNvSpPr txBox="1"/>
          <p:nvPr>
            <p:ph idx="6" type="body"/>
          </p:nvPr>
        </p:nvSpPr>
        <p:spPr>
          <a:xfrm>
            <a:off x="2200773" y="4114572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7" type="body"/>
          </p:nvPr>
        </p:nvSpPr>
        <p:spPr>
          <a:xfrm>
            <a:off x="2200773" y="4539115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1"/>
          <p:cNvSpPr/>
          <p:nvPr>
            <p:ph idx="8" type="pic"/>
          </p:nvPr>
        </p:nvSpPr>
        <p:spPr>
          <a:xfrm>
            <a:off x="5710265" y="2405063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41"/>
          <p:cNvSpPr txBox="1"/>
          <p:nvPr>
            <p:ph idx="9" type="body"/>
          </p:nvPr>
        </p:nvSpPr>
        <p:spPr>
          <a:xfrm>
            <a:off x="6872994" y="2498043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41"/>
          <p:cNvSpPr txBox="1"/>
          <p:nvPr>
            <p:ph idx="13" type="body"/>
          </p:nvPr>
        </p:nvSpPr>
        <p:spPr>
          <a:xfrm>
            <a:off x="6872994" y="2922586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1"/>
          <p:cNvSpPr/>
          <p:nvPr>
            <p:ph idx="14" type="pic"/>
          </p:nvPr>
        </p:nvSpPr>
        <p:spPr>
          <a:xfrm>
            <a:off x="5710265" y="4021592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41"/>
          <p:cNvSpPr txBox="1"/>
          <p:nvPr>
            <p:ph idx="15" type="body"/>
          </p:nvPr>
        </p:nvSpPr>
        <p:spPr>
          <a:xfrm>
            <a:off x="6872994" y="4114572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16" type="body"/>
          </p:nvPr>
        </p:nvSpPr>
        <p:spPr>
          <a:xfrm>
            <a:off x="6872994" y="4539115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type="ctrTitle"/>
          </p:nvPr>
        </p:nvSpPr>
        <p:spPr>
          <a:xfrm>
            <a:off x="916017" y="978408"/>
            <a:ext cx="8357616" cy="1088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 8">
  <p:cSld name="Meet the Team 8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7D7"/>
          </a:solidFill>
          <a:ln>
            <a:noFill/>
          </a:ln>
        </p:spPr>
      </p:sp>
      <p:sp>
        <p:nvSpPr>
          <p:cNvPr id="102" name="Google Shape;102;p42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2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42"/>
          <p:cNvSpPr/>
          <p:nvPr>
            <p:ph idx="3" type="pic"/>
          </p:nvPr>
        </p:nvSpPr>
        <p:spPr>
          <a:xfrm>
            <a:off x="1038044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2"/>
          <p:cNvSpPr txBox="1"/>
          <p:nvPr>
            <p:ph idx="1" type="body"/>
          </p:nvPr>
        </p:nvSpPr>
        <p:spPr>
          <a:xfrm>
            <a:off x="1038044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42"/>
          <p:cNvSpPr txBox="1"/>
          <p:nvPr>
            <p:ph idx="4" type="body"/>
          </p:nvPr>
        </p:nvSpPr>
        <p:spPr>
          <a:xfrm>
            <a:off x="1038044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42"/>
          <p:cNvSpPr/>
          <p:nvPr>
            <p:ph idx="5" type="pic"/>
          </p:nvPr>
        </p:nvSpPr>
        <p:spPr>
          <a:xfrm>
            <a:off x="3719251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42"/>
          <p:cNvSpPr txBox="1"/>
          <p:nvPr>
            <p:ph idx="6" type="body"/>
          </p:nvPr>
        </p:nvSpPr>
        <p:spPr>
          <a:xfrm>
            <a:off x="3719251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42"/>
          <p:cNvSpPr txBox="1"/>
          <p:nvPr>
            <p:ph idx="7" type="body"/>
          </p:nvPr>
        </p:nvSpPr>
        <p:spPr>
          <a:xfrm>
            <a:off x="3719251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2"/>
          <p:cNvSpPr/>
          <p:nvPr>
            <p:ph idx="8" type="pic"/>
          </p:nvPr>
        </p:nvSpPr>
        <p:spPr>
          <a:xfrm>
            <a:off x="6415955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42"/>
          <p:cNvSpPr txBox="1"/>
          <p:nvPr>
            <p:ph idx="9" type="body"/>
          </p:nvPr>
        </p:nvSpPr>
        <p:spPr>
          <a:xfrm>
            <a:off x="6415955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2"/>
          <p:cNvSpPr txBox="1"/>
          <p:nvPr>
            <p:ph idx="13" type="body"/>
          </p:nvPr>
        </p:nvSpPr>
        <p:spPr>
          <a:xfrm>
            <a:off x="6415955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2"/>
          <p:cNvSpPr/>
          <p:nvPr>
            <p:ph idx="14" type="pic"/>
          </p:nvPr>
        </p:nvSpPr>
        <p:spPr>
          <a:xfrm>
            <a:off x="9097162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42"/>
          <p:cNvSpPr txBox="1"/>
          <p:nvPr>
            <p:ph idx="15" type="body"/>
          </p:nvPr>
        </p:nvSpPr>
        <p:spPr>
          <a:xfrm>
            <a:off x="9097162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2"/>
          <p:cNvSpPr txBox="1"/>
          <p:nvPr>
            <p:ph idx="16" type="body"/>
          </p:nvPr>
        </p:nvSpPr>
        <p:spPr>
          <a:xfrm>
            <a:off x="9097162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42"/>
          <p:cNvSpPr/>
          <p:nvPr>
            <p:ph idx="17" type="pic"/>
          </p:nvPr>
        </p:nvSpPr>
        <p:spPr>
          <a:xfrm>
            <a:off x="1038044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42"/>
          <p:cNvSpPr txBox="1"/>
          <p:nvPr>
            <p:ph idx="18" type="body"/>
          </p:nvPr>
        </p:nvSpPr>
        <p:spPr>
          <a:xfrm>
            <a:off x="1038044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42"/>
          <p:cNvSpPr txBox="1"/>
          <p:nvPr>
            <p:ph idx="19" type="body"/>
          </p:nvPr>
        </p:nvSpPr>
        <p:spPr>
          <a:xfrm>
            <a:off x="1038044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2"/>
          <p:cNvSpPr/>
          <p:nvPr>
            <p:ph idx="20" type="pic"/>
          </p:nvPr>
        </p:nvSpPr>
        <p:spPr>
          <a:xfrm>
            <a:off x="3719251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42"/>
          <p:cNvSpPr txBox="1"/>
          <p:nvPr>
            <p:ph idx="21" type="body"/>
          </p:nvPr>
        </p:nvSpPr>
        <p:spPr>
          <a:xfrm>
            <a:off x="3719251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42"/>
          <p:cNvSpPr txBox="1"/>
          <p:nvPr>
            <p:ph idx="22" type="body"/>
          </p:nvPr>
        </p:nvSpPr>
        <p:spPr>
          <a:xfrm>
            <a:off x="3719251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42"/>
          <p:cNvSpPr/>
          <p:nvPr>
            <p:ph idx="23" type="pic"/>
          </p:nvPr>
        </p:nvSpPr>
        <p:spPr>
          <a:xfrm>
            <a:off x="6415955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42"/>
          <p:cNvSpPr txBox="1"/>
          <p:nvPr>
            <p:ph idx="24" type="body"/>
          </p:nvPr>
        </p:nvSpPr>
        <p:spPr>
          <a:xfrm>
            <a:off x="6415955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42"/>
          <p:cNvSpPr txBox="1"/>
          <p:nvPr>
            <p:ph idx="25" type="body"/>
          </p:nvPr>
        </p:nvSpPr>
        <p:spPr>
          <a:xfrm>
            <a:off x="6415955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2"/>
          <p:cNvSpPr/>
          <p:nvPr>
            <p:ph idx="26" type="pic"/>
          </p:nvPr>
        </p:nvSpPr>
        <p:spPr>
          <a:xfrm>
            <a:off x="9097162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42"/>
          <p:cNvSpPr txBox="1"/>
          <p:nvPr>
            <p:ph idx="27" type="body"/>
          </p:nvPr>
        </p:nvSpPr>
        <p:spPr>
          <a:xfrm>
            <a:off x="9097162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2"/>
          <p:cNvSpPr txBox="1"/>
          <p:nvPr>
            <p:ph idx="28" type="body"/>
          </p:nvPr>
        </p:nvSpPr>
        <p:spPr>
          <a:xfrm>
            <a:off x="9097162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42"/>
          <p:cNvSpPr txBox="1"/>
          <p:nvPr>
            <p:ph type="ctrTitle"/>
          </p:nvPr>
        </p:nvSpPr>
        <p:spPr>
          <a:xfrm>
            <a:off x="916017" y="1033272"/>
            <a:ext cx="8357616" cy="969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3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3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43"/>
          <p:cNvSpPr txBox="1"/>
          <p:nvPr>
            <p:ph type="title"/>
          </p:nvPr>
        </p:nvSpPr>
        <p:spPr>
          <a:xfrm>
            <a:off x="916016" y="983785"/>
            <a:ext cx="8447439" cy="1074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4"/>
          <p:cNvSpPr/>
          <p:nvPr/>
        </p:nvSpPr>
        <p:spPr>
          <a:xfrm>
            <a:off x="693682" y="2286000"/>
            <a:ext cx="11498318" cy="3416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" name="Google Shape;137;p44"/>
          <p:cNvSpPr/>
          <p:nvPr>
            <p:ph idx="2" type="pic"/>
          </p:nvPr>
        </p:nvSpPr>
        <p:spPr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44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4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44"/>
          <p:cNvSpPr txBox="1"/>
          <p:nvPr>
            <p:ph idx="1" type="body"/>
          </p:nvPr>
        </p:nvSpPr>
        <p:spPr>
          <a:xfrm>
            <a:off x="4661069" y="2654299"/>
            <a:ext cx="3165475" cy="2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44"/>
          <p:cNvSpPr txBox="1"/>
          <p:nvPr>
            <p:ph idx="3" type="body"/>
          </p:nvPr>
        </p:nvSpPr>
        <p:spPr>
          <a:xfrm>
            <a:off x="8115132" y="2654299"/>
            <a:ext cx="3165475" cy="2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44"/>
          <p:cNvSpPr txBox="1"/>
          <p:nvPr>
            <p:ph idx="4" type="body"/>
          </p:nvPr>
        </p:nvSpPr>
        <p:spPr>
          <a:xfrm>
            <a:off x="1219032" y="2654299"/>
            <a:ext cx="3165475" cy="2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4" name="Google Shape;144;p44"/>
          <p:cNvCxnSpPr/>
          <p:nvPr/>
        </p:nvCxnSpPr>
        <p:spPr>
          <a:xfrm>
            <a:off x="710823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44"/>
          <p:cNvSpPr txBox="1"/>
          <p:nvPr>
            <p:ph type="ctrTitle"/>
          </p:nvPr>
        </p:nvSpPr>
        <p:spPr>
          <a:xfrm>
            <a:off x="693684" y="879636"/>
            <a:ext cx="6294727" cy="1206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1" name="Google Shape;16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7" name="Google Shape;16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0" name="Google Shape;180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type="title"/>
          </p:nvPr>
        </p:nvSpPr>
        <p:spPr>
          <a:xfrm>
            <a:off x="916016" y="983785"/>
            <a:ext cx="8447439" cy="1074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20"/>
          <p:cNvCxnSpPr/>
          <p:nvPr/>
        </p:nvCxnSpPr>
        <p:spPr>
          <a:xfrm flipH="1">
            <a:off x="10658168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8" name="Google Shape;198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9" name="Google Shape;19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6" name="Google Shape;20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" name="Google Shape;38;p24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1" type="ftr"/>
          </p:nvPr>
        </p:nvSpPr>
        <p:spPr>
          <a:xfrm>
            <a:off x="4053114" y="6356350"/>
            <a:ext cx="21880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25"/>
          <p:cNvCxnSpPr/>
          <p:nvPr/>
        </p:nvCxnSpPr>
        <p:spPr>
          <a:xfrm flipH="1">
            <a:off x="633306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" name="Google Shape;46;p25"/>
          <p:cNvSpPr txBox="1"/>
          <p:nvPr>
            <p:ph type="ctrTitle"/>
          </p:nvPr>
        </p:nvSpPr>
        <p:spPr>
          <a:xfrm>
            <a:off x="693683" y="879636"/>
            <a:ext cx="6192892" cy="1198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subTitle"/>
          </p:nvPr>
        </p:nvSpPr>
        <p:spPr>
          <a:xfrm>
            <a:off x="916016" y="2551819"/>
            <a:ext cx="4413068" cy="353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25"/>
          <p:cNvSpPr/>
          <p:nvPr>
            <p:ph idx="2" type="pic"/>
          </p:nvPr>
        </p:nvSpPr>
        <p:spPr>
          <a:xfrm>
            <a:off x="6461342" y="0"/>
            <a:ext cx="573065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/>
          <p:nvPr>
            <p:ph idx="2" type="pic"/>
          </p:nvPr>
        </p:nvSpPr>
        <p:spPr>
          <a:xfrm>
            <a:off x="3686175" y="0"/>
            <a:ext cx="8505825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1" name="Google Shape;51;p36"/>
          <p:cNvCxnSpPr/>
          <p:nvPr/>
        </p:nvCxnSpPr>
        <p:spPr>
          <a:xfrm flipH="1">
            <a:off x="351011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rgbClr val="B9463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36"/>
          <p:cNvSpPr txBox="1"/>
          <p:nvPr>
            <p:ph type="title"/>
          </p:nvPr>
        </p:nvSpPr>
        <p:spPr>
          <a:xfrm>
            <a:off x="693683" y="879635"/>
            <a:ext cx="7659486" cy="1198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3200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" type="subTitle"/>
          </p:nvPr>
        </p:nvSpPr>
        <p:spPr>
          <a:xfrm>
            <a:off x="916016" y="2551819"/>
            <a:ext cx="2952599" cy="1781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/>
          <p:nvPr>
            <p:ph idx="2" type="pic"/>
          </p:nvPr>
        </p:nvSpPr>
        <p:spPr>
          <a:xfrm>
            <a:off x="3681047" y="0"/>
            <a:ext cx="8510952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" name="Google Shape;56;p37"/>
          <p:cNvCxnSpPr/>
          <p:nvPr/>
        </p:nvCxnSpPr>
        <p:spPr>
          <a:xfrm flipH="1">
            <a:off x="351011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37"/>
          <p:cNvSpPr txBox="1"/>
          <p:nvPr>
            <p:ph type="ctrTitle"/>
          </p:nvPr>
        </p:nvSpPr>
        <p:spPr>
          <a:xfrm>
            <a:off x="693683" y="879635"/>
            <a:ext cx="6192892" cy="1198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3200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7"/>
          <p:cNvSpPr txBox="1"/>
          <p:nvPr>
            <p:ph idx="1" type="subTitle"/>
          </p:nvPr>
        </p:nvSpPr>
        <p:spPr>
          <a:xfrm>
            <a:off x="916016" y="2551819"/>
            <a:ext cx="2952599" cy="353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37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7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/>
          <p:nvPr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" name="Google Shape;64;p3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8"/>
          <p:cNvSpPr txBox="1"/>
          <p:nvPr>
            <p:ph type="title"/>
          </p:nvPr>
        </p:nvSpPr>
        <p:spPr>
          <a:xfrm>
            <a:off x="2432050" y="2665037"/>
            <a:ext cx="7327900" cy="902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8"/>
          <p:cNvSpPr txBox="1"/>
          <p:nvPr>
            <p:ph idx="1" type="body"/>
          </p:nvPr>
        </p:nvSpPr>
        <p:spPr>
          <a:xfrm>
            <a:off x="3597462" y="3567953"/>
            <a:ext cx="4997076" cy="61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9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39"/>
          <p:cNvCxnSpPr/>
          <p:nvPr/>
        </p:nvCxnSpPr>
        <p:spPr>
          <a:xfrm flipH="1">
            <a:off x="9211669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39"/>
          <p:cNvSpPr txBox="1"/>
          <p:nvPr>
            <p:ph type="ctrTitle"/>
          </p:nvPr>
        </p:nvSpPr>
        <p:spPr>
          <a:xfrm>
            <a:off x="693683" y="879635"/>
            <a:ext cx="6192892" cy="1198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" type="body"/>
          </p:nvPr>
        </p:nvSpPr>
        <p:spPr>
          <a:xfrm>
            <a:off x="693738" y="2705425"/>
            <a:ext cx="10745787" cy="32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rTAqkpF0KNw&amp;t=2s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8541" y="1505527"/>
            <a:ext cx="5580526" cy="4085369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227" name="Google Shape;227;p1"/>
          <p:cNvSpPr/>
          <p:nvPr/>
        </p:nvSpPr>
        <p:spPr>
          <a:xfrm>
            <a:off x="13188" y="0"/>
            <a:ext cx="4959047" cy="6858000"/>
          </a:xfrm>
          <a:custGeom>
            <a:rect b="b" l="l" r="r" t="t"/>
            <a:pathLst>
              <a:path extrusionOk="0"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"/>
          <p:cNvSpPr txBox="1"/>
          <p:nvPr>
            <p:ph idx="12" type="sldNum"/>
          </p:nvPr>
        </p:nvSpPr>
        <p:spPr>
          <a:xfrm>
            <a:off x="10433762" y="64928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"/>
          <p:cNvSpPr txBox="1"/>
          <p:nvPr/>
        </p:nvSpPr>
        <p:spPr>
          <a:xfrm>
            <a:off x="4325599" y="6525533"/>
            <a:ext cx="21964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wentieth Century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1"/>
          <p:cNvSpPr/>
          <p:nvPr/>
        </p:nvSpPr>
        <p:spPr>
          <a:xfrm>
            <a:off x="230977" y="194691"/>
            <a:ext cx="8042460" cy="1171219"/>
          </a:xfrm>
          <a:custGeom>
            <a:rect b="b" l="l" r="r" t="t"/>
            <a:pathLst>
              <a:path extrusionOk="0" h="1198178" w="7659486">
                <a:moveTo>
                  <a:pt x="0" y="0"/>
                </a:moveTo>
                <a:lnTo>
                  <a:pt x="7659486" y="0"/>
                </a:lnTo>
                <a:lnTo>
                  <a:pt x="7355455" y="1198178"/>
                </a:lnTo>
                <a:lnTo>
                  <a:pt x="0" y="1198178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3200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Welcome…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"/>
          <p:cNvSpPr txBox="1"/>
          <p:nvPr>
            <p:ph type="ctrTitle"/>
          </p:nvPr>
        </p:nvSpPr>
        <p:spPr>
          <a:xfrm>
            <a:off x="182004" y="1505527"/>
            <a:ext cx="4766883" cy="22323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D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accent1"/>
                </a:solidFill>
              </a:rPr>
              <a:t>EXTERNSHIP</a:t>
            </a:r>
            <a:endParaRPr b="1" sz="3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D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accent3"/>
                </a:solidFill>
              </a:rPr>
              <a:t>CRP Menu of Services</a:t>
            </a:r>
            <a:br>
              <a:rPr b="1" lang="en-US" sz="3200">
                <a:solidFill>
                  <a:srgbClr val="00808D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200">
              <a:solidFill>
                <a:srgbClr val="0080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"/>
          <p:cNvSpPr txBox="1"/>
          <p:nvPr>
            <p:ph idx="1" type="subTitle"/>
          </p:nvPr>
        </p:nvSpPr>
        <p:spPr>
          <a:xfrm>
            <a:off x="307175" y="4755975"/>
            <a:ext cx="36171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09/27/2024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Vienna Hoang, SES Resource Manager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0540" y="5902771"/>
            <a:ext cx="4728527" cy="75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/>
          <p:nvPr/>
        </p:nvSpPr>
        <p:spPr>
          <a:xfrm>
            <a:off x="288219" y="145630"/>
            <a:ext cx="8066888" cy="1035263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7"/>
          <p:cNvSpPr txBox="1"/>
          <p:nvPr/>
        </p:nvSpPr>
        <p:spPr>
          <a:xfrm>
            <a:off x="655104" y="309325"/>
            <a:ext cx="5856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you!!!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4530" y="2660032"/>
            <a:ext cx="9686369" cy="153793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7"/>
          <p:cNvSpPr/>
          <p:nvPr/>
        </p:nvSpPr>
        <p:spPr>
          <a:xfrm>
            <a:off x="0" y="5078279"/>
            <a:ext cx="12192000" cy="1779600"/>
          </a:xfrm>
          <a:prstGeom prst="rect">
            <a:avLst/>
          </a:prstGeom>
          <a:solidFill>
            <a:srgbClr val="03617A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3617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334" name="Google Shape;334;p17"/>
          <p:cNvCxnSpPr/>
          <p:nvPr/>
        </p:nvCxnSpPr>
        <p:spPr>
          <a:xfrm rot="10800000">
            <a:off x="5896577" y="5380775"/>
            <a:ext cx="0" cy="1198500"/>
          </a:xfrm>
          <a:prstGeom prst="straightConnector1">
            <a:avLst/>
          </a:prstGeom>
          <a:noFill/>
          <a:ln cap="flat" cmpd="sng" w="57150">
            <a:solidFill>
              <a:srgbClr val="39413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Building with solid fill" id="335" name="Google Shape;3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319" y="5216294"/>
            <a:ext cx="646332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truction worker female with solid fill" id="336" name="Google Shape;33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1386" y="5283219"/>
            <a:ext cx="725372" cy="72537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7"/>
          <p:cNvSpPr txBox="1"/>
          <p:nvPr/>
        </p:nvSpPr>
        <p:spPr>
          <a:xfrm>
            <a:off x="6314365" y="5506375"/>
            <a:ext cx="566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Vienna Hoang, SES Resource Manager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vienna.hoang@iowa.gov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529425" y="5506375"/>
            <a:ext cx="519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(515)802-1460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1000 E Grand Avenue, Des Moines, IA 50319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ivrs.iowa.gov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" name="Google Shape;242;p2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D8D8D8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1121664" y="0"/>
            <a:ext cx="9948672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1340223" y="122318"/>
            <a:ext cx="9511553" cy="1580977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6" name="Google Shape;246;p2"/>
          <p:cNvSpPr txBox="1"/>
          <p:nvPr/>
        </p:nvSpPr>
        <p:spPr>
          <a:xfrm>
            <a:off x="1725681" y="410539"/>
            <a:ext cx="8833076" cy="1065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"/>
          <p:cNvSpPr txBox="1"/>
          <p:nvPr/>
        </p:nvSpPr>
        <p:spPr>
          <a:xfrm>
            <a:off x="1817075" y="2129700"/>
            <a:ext cx="8254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purpose of this </a:t>
            </a:r>
            <a:r>
              <a:rPr lang="en-US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session</a:t>
            </a:r>
            <a:r>
              <a:rPr b="0" i="0" lang="en-US" sz="4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is to introduce </a:t>
            </a:r>
            <a:r>
              <a:rPr lang="en-US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viewers</a:t>
            </a:r>
            <a:r>
              <a:rPr b="0" i="0" lang="en-US" sz="4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to the </a:t>
            </a:r>
            <a:r>
              <a:rPr lang="en-US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EXTERNSHIP Service from the IVRS</a:t>
            </a:r>
            <a:r>
              <a:rPr b="0" i="0" lang="en-US" sz="4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Menu of Services (MOS) and next steps for how to </a:t>
            </a:r>
            <a:r>
              <a:rPr lang="en-US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get </a:t>
            </a:r>
            <a:r>
              <a:rPr b="0" i="0" lang="en-US" sz="4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service</a:t>
            </a:r>
            <a:r>
              <a:rPr lang="en-US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going for a job candidate.</a:t>
            </a:r>
            <a:endParaRPr b="0" i="0" sz="4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/>
          <p:nvPr/>
        </p:nvSpPr>
        <p:spPr>
          <a:xfrm>
            <a:off x="386825" y="1584525"/>
            <a:ext cx="63996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individuals with disabilities in overcoming barriers to competitive integrated employment (CIE) through the use of an Externship service.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candidate (JC)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IVRS Staff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</a:rPr>
              <a:t>CRP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agencies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9011" y="2640657"/>
            <a:ext cx="4606185" cy="1932038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392"/>
              </a:srgbClr>
            </a:outerShdw>
          </a:effectLst>
        </p:spPr>
      </p:pic>
      <p:sp>
        <p:nvSpPr>
          <p:cNvPr id="254" name="Google Shape;254;p14"/>
          <p:cNvSpPr/>
          <p:nvPr/>
        </p:nvSpPr>
        <p:spPr>
          <a:xfrm>
            <a:off x="297183" y="206043"/>
            <a:ext cx="10824341" cy="1035263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629692" y="400508"/>
            <a:ext cx="1147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/>
          <p:nvPr/>
        </p:nvSpPr>
        <p:spPr>
          <a:xfrm>
            <a:off x="0" y="85036"/>
            <a:ext cx="9985450" cy="1035263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301108" y="3565"/>
            <a:ext cx="87414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FFFF"/>
                </a:solidFill>
              </a:rPr>
              <a:t>What are each partner’s role: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"/>
          <p:cNvSpPr txBox="1"/>
          <p:nvPr/>
        </p:nvSpPr>
        <p:spPr>
          <a:xfrm>
            <a:off x="241650" y="1201775"/>
            <a:ext cx="117087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rgbClr val="903B1F"/>
              </a:buClr>
              <a:buSzPts val="3300"/>
              <a:buFont typeface="Times New Roman"/>
              <a:buChar char="➔"/>
            </a:pPr>
            <a:r>
              <a:rPr lang="en-US" sz="33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candidate</a:t>
            </a:r>
            <a:r>
              <a:rPr lang="en-US" sz="3300">
                <a:solidFill>
                  <a:srgbClr val="2628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uses the service as a tool to assist in preparing themselves for employment in a competitive work environment</a:t>
            </a:r>
            <a:endParaRPr sz="3300">
              <a:solidFill>
                <a:srgbClr val="2628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rgbClr val="903B1F"/>
              </a:buClr>
              <a:buSzPts val="3300"/>
              <a:buFont typeface="Times New Roman"/>
              <a:buChar char="➔"/>
            </a:pPr>
            <a:r>
              <a:rPr lang="en-US" sz="33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Businesses</a:t>
            </a:r>
            <a:r>
              <a:rPr lang="en-US" sz="3300">
                <a:solidFill>
                  <a:srgbClr val="2628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 the service as a training program in which the business partner provides direct hands-on training to a candidate at the employer’s site, doing a job that would not displace another worker. This includes work experience, one on one training, work tryouts, etc.</a:t>
            </a:r>
            <a:endParaRPr sz="3300">
              <a:solidFill>
                <a:srgbClr val="2628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rgbClr val="903B1F"/>
              </a:buClr>
              <a:buSzPts val="3300"/>
              <a:buFont typeface="Times New Roman"/>
              <a:buChar char="➔"/>
            </a:pPr>
            <a:r>
              <a:rPr lang="en-US" sz="3300">
                <a:solidFill>
                  <a:srgbClr val="2628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CRP</a:t>
            </a:r>
            <a:r>
              <a:rPr lang="en-US" sz="3300">
                <a:solidFill>
                  <a:srgbClr val="2628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employer on record.</a:t>
            </a:r>
            <a:endParaRPr sz="3300">
              <a:solidFill>
                <a:srgbClr val="2628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rgbClr val="903B1F"/>
              </a:buClr>
              <a:buSzPts val="3300"/>
              <a:buFont typeface="Times New Roman"/>
              <a:buChar char="➔"/>
            </a:pPr>
            <a:r>
              <a:rPr lang="en-US" sz="3300">
                <a:solidFill>
                  <a:srgbClr val="00808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IVRS</a:t>
            </a:r>
            <a:r>
              <a:rPr lang="en-US" sz="3300">
                <a:solidFill>
                  <a:srgbClr val="2628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communicates with all parties, completes all paperwork, &amp; documents outcomes.</a:t>
            </a:r>
            <a:endParaRPr sz="3300">
              <a:solidFill>
                <a:srgbClr val="2628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4"/>
          <p:cNvPicPr preferRelativeResize="0"/>
          <p:nvPr/>
        </p:nvPicPr>
        <p:blipFill rotWithShape="1">
          <a:blip r:embed="rId3">
            <a:alphaModFix/>
          </a:blip>
          <a:srcRect b="0" l="0" r="-2" t="0"/>
          <a:stretch/>
        </p:blipFill>
        <p:spPr>
          <a:xfrm>
            <a:off x="4883025" y="10"/>
            <a:ext cx="7308975" cy="3364982"/>
          </a:xfrm>
          <a:custGeom>
            <a:rect b="b" l="l" r="r" t="t"/>
            <a:pathLst>
              <a:path extrusionOk="0" h="3364992" w="7308975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71" name="Google Shape;271;p4"/>
          <p:cNvSpPr/>
          <p:nvPr/>
        </p:nvSpPr>
        <p:spPr>
          <a:xfrm>
            <a:off x="0" y="0"/>
            <a:ext cx="6096001" cy="6858000"/>
          </a:xfrm>
          <a:custGeom>
            <a:rect b="b" l="l" r="r" t="t"/>
            <a:pathLst>
              <a:path extrusionOk="0" h="6858000" w="6096001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1" y="0"/>
            <a:ext cx="6087332" cy="6858000"/>
          </a:xfrm>
          <a:custGeom>
            <a:rect b="b" l="l" r="r" t="t"/>
            <a:pathLst>
              <a:path extrusionOk="0" h="6858000" w="6087332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"/>
          <p:cNvSpPr txBox="1"/>
          <p:nvPr/>
        </p:nvSpPr>
        <p:spPr>
          <a:xfrm>
            <a:off x="448056" y="859536"/>
            <a:ext cx="4832802" cy="1243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3400"/>
              <a:buFont typeface="Arial"/>
              <a:buNone/>
            </a:pPr>
            <a:r>
              <a:rPr b="1" lang="en-US" sz="3400">
                <a:solidFill>
                  <a:srgbClr val="03617A"/>
                </a:solidFill>
              </a:rPr>
              <a:t>Externship Usage Data over FFY2023</a:t>
            </a:r>
            <a:endParaRPr b="1" i="0" sz="3400" u="none" cap="none" strike="noStrike">
              <a:solidFill>
                <a:srgbClr val="0361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"/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B86125"/>
                </a:solidFill>
              </a:rPr>
              <a:t>4</a:t>
            </a:r>
            <a:b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dk1"/>
                </a:solidFill>
              </a:rPr>
              <a:t>Total CRPs providing Externship</a:t>
            </a:r>
            <a:endParaRPr b="0" i="1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1" sz="2200" u="none" cap="none" strike="noStrike">
              <a:solidFill>
                <a:srgbClr val="8C34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B86125"/>
                </a:solidFill>
              </a:rPr>
              <a:t>18</a:t>
            </a:r>
            <a:br>
              <a:rPr b="0" i="0" lang="en-US" sz="2200" u="none" cap="none" strike="noStrike">
                <a:solidFill>
                  <a:srgbClr val="8C341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</a:t>
            </a:r>
            <a:r>
              <a:rPr lang="en-US" sz="2200">
                <a:solidFill>
                  <a:schemeClr val="dk1"/>
                </a:solidFill>
              </a:rPr>
              <a:t>cases used Externship</a:t>
            </a:r>
            <a:endParaRPr b="0" i="1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3970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1" sz="2200" u="none" cap="none" strike="noStrike">
              <a:solidFill>
                <a:srgbClr val="8C34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B86125"/>
                </a:solidFill>
              </a:rPr>
              <a:t>$34,078.66</a:t>
            </a:r>
            <a:b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dk1"/>
                </a:solidFill>
              </a:rPr>
              <a:t>Total Reimbursed</a:t>
            </a:r>
            <a:endParaRPr b="0" i="1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"/>
          <p:cNvSpPr txBox="1"/>
          <p:nvPr/>
        </p:nvSpPr>
        <p:spPr>
          <a:xfrm>
            <a:off x="6176525" y="3669700"/>
            <a:ext cx="5837700" cy="29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B86125"/>
                </a:solidFill>
              </a:rPr>
              <a:t>By Providers:</a:t>
            </a:r>
            <a:endParaRPr b="1" i="0" sz="2200" u="none" cap="none" strike="noStrike">
              <a:solidFill>
                <a:srgbClr val="B861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</a:rPr>
              <a:t>4 statewide &amp; 1 serves specific counties only</a:t>
            </a:r>
            <a:endParaRPr sz="2100">
              <a:solidFill>
                <a:schemeClr val="dk1"/>
              </a:solidFill>
            </a:endParaRPr>
          </a:p>
          <a:p>
            <a:pPr indent="-30480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</a:rPr>
              <a:t>GWGP(4); EPI(1); GWNEI(7); &amp; Concerned(6)</a:t>
            </a:r>
            <a:endParaRPr sz="2100">
              <a:solidFill>
                <a:schemeClr val="dk1"/>
              </a:solidFill>
            </a:endParaRPr>
          </a:p>
          <a:p>
            <a:pPr indent="-30480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</a:rPr>
              <a:t>4 has 16 yo &amp; 1 requires 18 yo for age requ.</a:t>
            </a:r>
            <a:endParaRPr sz="21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</a:rPr>
              <a:t>Avg reimbursement is $3,000 per case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1b75ab198_0_164"/>
          <p:cNvSpPr/>
          <p:nvPr/>
        </p:nvSpPr>
        <p:spPr>
          <a:xfrm>
            <a:off x="0" y="5108757"/>
            <a:ext cx="12192000" cy="1749300"/>
          </a:xfrm>
          <a:prstGeom prst="rect">
            <a:avLst/>
          </a:prstGeom>
          <a:solidFill>
            <a:srgbClr val="03617A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" name="Google Shape;284;g301b75ab198_0_164"/>
          <p:cNvSpPr txBox="1"/>
          <p:nvPr/>
        </p:nvSpPr>
        <p:spPr>
          <a:xfrm>
            <a:off x="6374976" y="5099535"/>
            <a:ext cx="54936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5" name="Google Shape;285;g301b75ab198_0_164"/>
          <p:cNvCxnSpPr/>
          <p:nvPr/>
        </p:nvCxnSpPr>
        <p:spPr>
          <a:xfrm rot="10800000">
            <a:off x="4636597" y="5394189"/>
            <a:ext cx="0" cy="1176900"/>
          </a:xfrm>
          <a:prstGeom prst="straightConnector1">
            <a:avLst/>
          </a:prstGeom>
          <a:noFill/>
          <a:ln cap="flat" cmpd="sng" w="57150">
            <a:solidFill>
              <a:srgbClr val="39413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6" name="Google Shape;286;g301b75ab198_0_164"/>
          <p:cNvSpPr txBox="1"/>
          <p:nvPr/>
        </p:nvSpPr>
        <p:spPr>
          <a:xfrm>
            <a:off x="307883" y="213754"/>
            <a:ext cx="100584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Arial"/>
              <a:buNone/>
            </a:pPr>
            <a:r>
              <a:rPr b="1" lang="en-US" sz="4700">
                <a:solidFill>
                  <a:srgbClr val="3F3F3F"/>
                </a:solidFill>
              </a:rPr>
              <a:t>Payout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287" name="Google Shape;287;g301b75ab198_0_164"/>
          <p:cNvSpPr txBox="1"/>
          <p:nvPr/>
        </p:nvSpPr>
        <p:spPr>
          <a:xfrm>
            <a:off x="307875" y="807200"/>
            <a:ext cx="68388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941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39413D"/>
                </a:solidFill>
              </a:rPr>
              <a:t>Competency achieved or when 320 hours have been used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39413D"/>
                </a:solidFill>
              </a:rPr>
              <a:t>Training Wage:</a:t>
            </a:r>
            <a:endParaRPr sz="1900">
              <a:solidFill>
                <a:srgbClr val="39413D"/>
              </a:solidFill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1900"/>
              <a:buFont typeface="Arial"/>
              <a:buChar char="○"/>
            </a:pPr>
            <a:r>
              <a:rPr lang="en-US" sz="1900">
                <a:solidFill>
                  <a:srgbClr val="39413D"/>
                </a:solidFill>
              </a:rPr>
              <a:t>$7.80/hr paid to the JC</a:t>
            </a:r>
            <a:endParaRPr sz="1900">
              <a:solidFill>
                <a:srgbClr val="39413D"/>
              </a:solidFill>
            </a:endParaRPr>
          </a:p>
          <a:p>
            <a: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1900"/>
              <a:buFont typeface="Arial"/>
              <a:buChar char="■"/>
            </a:pPr>
            <a:r>
              <a:rPr lang="en-US" sz="1900">
                <a:solidFill>
                  <a:srgbClr val="39413D"/>
                </a:solidFill>
              </a:rPr>
              <a:t>reimbursed at $11.12/hr to the CRP</a:t>
            </a:r>
            <a:endParaRPr sz="1900">
              <a:solidFill>
                <a:srgbClr val="39413D"/>
              </a:solidFill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1900"/>
              <a:buChar char="○"/>
            </a:pPr>
            <a:r>
              <a:rPr lang="en-US" sz="1900">
                <a:solidFill>
                  <a:srgbClr val="39413D"/>
                </a:solidFill>
              </a:rPr>
              <a:t>Externship w/ State of IA, training wage is commensurate with the same or a similar job classification</a:t>
            </a:r>
            <a:endParaRPr sz="1900">
              <a:solidFill>
                <a:srgbClr val="39413D"/>
              </a:solidFill>
            </a:endParaRPr>
          </a:p>
          <a:p>
            <a: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1900"/>
              <a:buChar char="■"/>
            </a:pPr>
            <a:r>
              <a:rPr lang="en-US" sz="1900">
                <a:solidFill>
                  <a:srgbClr val="39413D"/>
                </a:solidFill>
              </a:rPr>
              <a:t>must be arranged by Disability Business Engagement RM</a:t>
            </a:r>
            <a:endParaRPr sz="1900">
              <a:solidFill>
                <a:srgbClr val="39413D"/>
              </a:solidFill>
            </a:endParaRPr>
          </a:p>
          <a:p>
            <a: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1900"/>
              <a:buChar char="■"/>
            </a:pPr>
            <a:r>
              <a:rPr lang="en-US" sz="1900">
                <a:solidFill>
                  <a:srgbClr val="39413D"/>
                </a:solidFill>
              </a:rPr>
              <a:t>requires Bureau Chief approval</a:t>
            </a:r>
            <a:endParaRPr sz="1900">
              <a:solidFill>
                <a:srgbClr val="39413D"/>
              </a:solidFill>
            </a:endParaRPr>
          </a:p>
          <a:p>
            <a: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1900"/>
              <a:buChar char="■"/>
            </a:pPr>
            <a:r>
              <a:rPr lang="en-US" sz="1900">
                <a:solidFill>
                  <a:srgbClr val="39413D"/>
                </a:solidFill>
              </a:rPr>
              <a:t>reimbursed at 143% of the training hourly wage</a:t>
            </a:r>
            <a:endParaRPr sz="1900">
              <a:solidFill>
                <a:srgbClr val="39413D"/>
              </a:solidFill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941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01b75ab198_0_164"/>
          <p:cNvSpPr txBox="1"/>
          <p:nvPr/>
        </p:nvSpPr>
        <p:spPr>
          <a:xfrm>
            <a:off x="2269148" y="5974993"/>
            <a:ext cx="236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</a:rPr>
              <a:t>2020 - 3 Externship Providers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301b75ab198_0_164"/>
          <p:cNvSpPr txBox="1"/>
          <p:nvPr/>
        </p:nvSpPr>
        <p:spPr>
          <a:xfrm>
            <a:off x="4867926" y="5982598"/>
            <a:ext cx="236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</a:rPr>
              <a:t>2022 - 4 Externship Providers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up with solid fill" id="290" name="Google Shape;290;g301b75ab198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764" y="5165058"/>
            <a:ext cx="914400" cy="946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ardroom with solid fill" id="291" name="Google Shape;291;g301b75ab198_0_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1481" y="524414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01b75ab198_0_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6703" y="1286005"/>
            <a:ext cx="4056238" cy="2688049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390"/>
              </a:srgbClr>
            </a:outerShdw>
          </a:effectLst>
        </p:spPr>
      </p:pic>
      <p:pic>
        <p:nvPicPr>
          <p:cNvPr descr="Boardroom with solid fill" id="293" name="Google Shape;293;g301b75ab198_0_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5729" y="521540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01b75ab198_0_164"/>
          <p:cNvSpPr txBox="1"/>
          <p:nvPr/>
        </p:nvSpPr>
        <p:spPr>
          <a:xfrm>
            <a:off x="7466700" y="5975000"/>
            <a:ext cx="270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</a:rPr>
              <a:t>2024 - 12 Externship Providers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01b75ab198_0_164"/>
          <p:cNvSpPr txBox="1"/>
          <p:nvPr/>
        </p:nvSpPr>
        <p:spPr>
          <a:xfrm>
            <a:off x="3895881" y="4559750"/>
            <a:ext cx="443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B86125"/>
                </a:solidFill>
                <a:latin typeface="Arial"/>
                <a:ea typeface="Arial"/>
                <a:cs typeface="Arial"/>
                <a:sym typeface="Arial"/>
              </a:rPr>
              <a:t>By the Numb</a:t>
            </a:r>
            <a:r>
              <a:rPr b="1" i="0" lang="en-US" sz="2600" u="none" cap="none" strike="noStrike">
                <a:solidFill>
                  <a:srgbClr val="B86125"/>
                </a:solidFill>
                <a:latin typeface="Arial"/>
                <a:ea typeface="Arial"/>
                <a:cs typeface="Arial"/>
                <a:sym typeface="Arial"/>
              </a:rPr>
              <a:t>ers</a:t>
            </a:r>
            <a:r>
              <a:rPr b="1" i="0" lang="en-US" sz="2600" u="none" cap="none" strike="noStrike">
                <a:solidFill>
                  <a:srgbClr val="B861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solidFill>
                <a:srgbClr val="B861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g301b75ab198_0_164"/>
          <p:cNvCxnSpPr/>
          <p:nvPr/>
        </p:nvCxnSpPr>
        <p:spPr>
          <a:xfrm rot="10800000">
            <a:off x="7526720" y="5394189"/>
            <a:ext cx="0" cy="1176900"/>
          </a:xfrm>
          <a:prstGeom prst="straightConnector1">
            <a:avLst/>
          </a:prstGeom>
          <a:noFill/>
          <a:ln cap="flat" cmpd="sng" w="57150">
            <a:solidFill>
              <a:srgbClr val="39413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7" name="Google Shape;297;g301b75ab198_0_164"/>
          <p:cNvSpPr txBox="1"/>
          <p:nvPr>
            <p:ph idx="12" type="sldNum"/>
          </p:nvPr>
        </p:nvSpPr>
        <p:spPr>
          <a:xfrm>
            <a:off x="10555383" y="6280149"/>
            <a:ext cx="150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"/>
          <p:cNvSpPr txBox="1"/>
          <p:nvPr/>
        </p:nvSpPr>
        <p:spPr>
          <a:xfrm>
            <a:off x="296548" y="1352498"/>
            <a:ext cx="66312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Coordinating points: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age requirement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payroll dates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employment forms (W4 and I9)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timesheet report form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provide copy of CRP’s proof of workers compensation insurance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provide CRP’s fiscal contact person’s contract info to IVRS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process timely payroll payment to JC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provide IVRS with a  copy of the check issued to the JC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4731" y="1352507"/>
            <a:ext cx="5610224" cy="4795504"/>
          </a:xfrm>
          <a:custGeom>
            <a:rect b="b" l="l" r="r" t="t"/>
            <a:pathLst>
              <a:path extrusionOk="0" h="6858000" w="7308978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</p:spPr>
      </p:pic>
      <p:sp>
        <p:nvSpPr>
          <p:cNvPr id="304" name="Google Shape;304;p7"/>
          <p:cNvSpPr/>
          <p:nvPr/>
        </p:nvSpPr>
        <p:spPr>
          <a:xfrm>
            <a:off x="57045" y="73373"/>
            <a:ext cx="9985450" cy="1035263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" name="Google Shape;305;p7"/>
          <p:cNvSpPr txBox="1"/>
          <p:nvPr/>
        </p:nvSpPr>
        <p:spPr>
          <a:xfrm>
            <a:off x="296561" y="210066"/>
            <a:ext cx="10855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</a:rPr>
              <a:t>Let’s get going…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301b75ab198_0_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473" y="1535719"/>
            <a:ext cx="5674989" cy="425196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11" name="Google Shape;311;g301b75ab198_0_468"/>
          <p:cNvSpPr txBox="1"/>
          <p:nvPr/>
        </p:nvSpPr>
        <p:spPr>
          <a:xfrm>
            <a:off x="187882" y="1300135"/>
            <a:ext cx="60966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3000" u="sng">
                <a:solidFill>
                  <a:schemeClr val="accent1"/>
                </a:solidFill>
              </a:rPr>
              <a:t>Training Wages for Externship is </a:t>
            </a:r>
            <a:r>
              <a:rPr b="1" lang="en-US" sz="3000" u="sng">
                <a:solidFill>
                  <a:srgbClr val="FF0000"/>
                </a:solidFill>
              </a:rPr>
              <a:t>NOT</a:t>
            </a:r>
            <a:r>
              <a:rPr b="1" lang="en-US" sz="3000" u="sng">
                <a:solidFill>
                  <a:schemeClr val="accent1"/>
                </a:solidFill>
              </a:rPr>
              <a:t> the same as the training wages paid for:</a:t>
            </a:r>
            <a:endParaRPr b="0" i="0" sz="2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Work Readiness Assessment</a:t>
            </a:r>
            <a:endParaRPr sz="2800">
              <a:solidFill>
                <a:schemeClr val="dk1"/>
              </a:solidFill>
            </a:endParaRPr>
          </a:p>
          <a:p>
            <a:pPr indent="-42545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Work Adjustment Training</a:t>
            </a:r>
            <a:endParaRPr sz="2800">
              <a:solidFill>
                <a:schemeClr val="dk1"/>
              </a:solidFill>
            </a:endParaRPr>
          </a:p>
          <a:p>
            <a:pPr indent="-42545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Other On the Job Training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12" name="Google Shape;312;g301b75ab198_0_468"/>
          <p:cNvSpPr/>
          <p:nvPr/>
        </p:nvSpPr>
        <p:spPr>
          <a:xfrm>
            <a:off x="157423" y="93359"/>
            <a:ext cx="10824300" cy="1035300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3" name="Google Shape;313;g301b75ab198_0_468"/>
          <p:cNvSpPr txBox="1"/>
          <p:nvPr/>
        </p:nvSpPr>
        <p:spPr>
          <a:xfrm>
            <a:off x="346016" y="287826"/>
            <a:ext cx="1187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Clarification…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01b75ab198_0_320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20" name="Google Shape;320;g301b75ab198_0_3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256" y="2003899"/>
            <a:ext cx="4318802" cy="1338828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390"/>
              </a:srgbClr>
            </a:outerShdw>
          </a:effectLst>
        </p:spPr>
      </p:pic>
      <p:sp>
        <p:nvSpPr>
          <p:cNvPr id="321" name="Google Shape;321;g301b75ab198_0_320"/>
          <p:cNvSpPr txBox="1"/>
          <p:nvPr>
            <p:ph idx="1" type="subTitle"/>
          </p:nvPr>
        </p:nvSpPr>
        <p:spPr>
          <a:xfrm>
            <a:off x="5393125" y="1765425"/>
            <a:ext cx="6610200" cy="49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29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CRP Menu of Services Manual (v.5)</a:t>
            </a:r>
            <a:endParaRPr sz="3300">
              <a:solidFill>
                <a:schemeClr val="accent1"/>
              </a:solidFill>
            </a:endParaRPr>
          </a:p>
          <a:p>
            <a:pPr indent="-4254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900"/>
              <a:buChar char="•"/>
            </a:pPr>
            <a:r>
              <a:rPr lang="en-US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Pages 14-15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29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IVRS Website</a:t>
            </a:r>
            <a:endParaRPr sz="3300">
              <a:solidFill>
                <a:schemeClr val="accent1"/>
              </a:solidFill>
            </a:endParaRPr>
          </a:p>
          <a:p>
            <a:pPr indent="-4254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900"/>
              <a:buChar char="•"/>
            </a:pPr>
            <a:r>
              <a:rPr lang="en-US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Under the “List of Services”</a:t>
            </a:r>
            <a:endParaRPr sz="2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54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Open Sans"/>
              <a:buChar char="•"/>
            </a:pPr>
            <a:r>
              <a:rPr lang="en-US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Forms</a:t>
            </a:r>
            <a:endParaRPr sz="2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29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IVRS Website - Menu of Services Training (this presentation)</a:t>
            </a:r>
            <a:endParaRPr sz="3300">
              <a:solidFill>
                <a:schemeClr val="accent1"/>
              </a:solidFill>
            </a:endParaRPr>
          </a:p>
          <a:p>
            <a:pPr indent="-4254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900"/>
              <a:buChar char="•"/>
            </a:pPr>
            <a:r>
              <a:rPr lang="en-US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Under the list of “Additional Resources, PowerPoints</a:t>
            </a:r>
            <a:r>
              <a:rPr lang="en-US" sz="2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br>
              <a:rPr b="1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g301b75ab198_0_3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g301b75ab198_0_320"/>
          <p:cNvSpPr txBox="1"/>
          <p:nvPr/>
        </p:nvSpPr>
        <p:spPr>
          <a:xfrm>
            <a:off x="219299" y="3771673"/>
            <a:ext cx="4604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Where can I find more information on the IVRS EXTERNSHIP Service???</a:t>
            </a:r>
            <a:endParaRPr b="1" i="0" sz="2800" u="none" cap="none" strike="noStrik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g301b75ab198_0_320"/>
          <p:cNvSpPr/>
          <p:nvPr/>
        </p:nvSpPr>
        <p:spPr>
          <a:xfrm>
            <a:off x="219299" y="345813"/>
            <a:ext cx="10824300" cy="1035300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" name="Google Shape;325;g301b75ab198_0_320"/>
          <p:cNvSpPr txBox="1"/>
          <p:nvPr/>
        </p:nvSpPr>
        <p:spPr>
          <a:xfrm>
            <a:off x="531100" y="539214"/>
            <a:ext cx="1187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Custom 16">
      <a:dk1>
        <a:srgbClr val="000000"/>
      </a:dk1>
      <a:lt1>
        <a:srgbClr val="FFFFFF"/>
      </a:lt1>
      <a:dk2>
        <a:srgbClr val="3A3A3A"/>
      </a:dk2>
      <a:lt2>
        <a:srgbClr val="E7E6E6"/>
      </a:lt2>
      <a:accent1>
        <a:srgbClr val="632423"/>
      </a:accent1>
      <a:accent2>
        <a:srgbClr val="00808D"/>
      </a:accent2>
      <a:accent3>
        <a:srgbClr val="00808D"/>
      </a:accent3>
      <a:accent4>
        <a:srgbClr val="F9EBE5"/>
      </a:accent4>
      <a:accent5>
        <a:srgbClr val="03C9C6"/>
      </a:accent5>
      <a:accent6>
        <a:srgbClr val="01B9D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2021-01-15T23:13:51Z</dcterms:created>
  <dc:creator>IWD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0x0101004B983940863A93498CBC878E694E337A</vt:lpwstr>
  </property>
</Properties>
</file>