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1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94" r:id="rId10"/>
    <p:sldId id="295" r:id="rId11"/>
    <p:sldId id="264" r:id="rId12"/>
    <p:sldId id="265" r:id="rId13"/>
    <p:sldId id="266" r:id="rId14"/>
    <p:sldId id="267" r:id="rId15"/>
    <p:sldId id="268" r:id="rId16"/>
    <p:sldId id="275" r:id="rId17"/>
    <p:sldId id="281" r:id="rId18"/>
    <p:sldId id="278" r:id="rId19"/>
    <p:sldId id="279" r:id="rId20"/>
    <p:sldId id="280" r:id="rId21"/>
    <p:sldId id="282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65" autoAdjust="0"/>
  </p:normalViewPr>
  <p:slideViewPr>
    <p:cSldViewPr snapToGrid="0">
      <p:cViewPr varScale="1">
        <p:scale>
          <a:sx n="77" d="100"/>
          <a:sy n="77" d="100"/>
        </p:scale>
        <p:origin x="88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4F1E0-F042-4350-81A4-F434F672F04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16AF9-518F-47B4-A235-3842A0F4A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99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16AF9-518F-47B4-A235-3842A0F4A8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23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12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54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0612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46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0576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76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95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9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41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10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2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5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1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3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6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9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3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iowaworks.gov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healthcare.gov/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2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6F8EA66-F930-66B2-5176-1E8D92255D5D}"/>
              </a:ext>
            </a:extLst>
          </p:cNvPr>
          <p:cNvSpPr txBox="1"/>
          <p:nvPr/>
        </p:nvSpPr>
        <p:spPr>
          <a:xfrm>
            <a:off x="985969" y="4355790"/>
            <a:ext cx="8288032" cy="109631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>
                <a:latin typeface="Arial Nova"/>
                <a:ea typeface="+mj-ea"/>
                <a:cs typeface="+mj-cs"/>
              </a:rPr>
              <a:t>Rapid Response</a:t>
            </a:r>
            <a:br>
              <a:rPr lang="en-US" sz="4800" b="1" kern="1200">
                <a:latin typeface="Arial Nova"/>
                <a:ea typeface="+mj-ea"/>
                <a:cs typeface="+mj-cs"/>
              </a:rPr>
            </a:br>
            <a:r>
              <a:rPr lang="en-US" sz="4800" b="1" kern="1200">
                <a:latin typeface="Arial Nova"/>
                <a:ea typeface="+mj-ea"/>
                <a:cs typeface="+mj-cs"/>
              </a:rPr>
              <a:t>Worker Information Meeting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DD8F14-3CE7-0C0F-CFA1-CFAA506C2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530" y="923015"/>
            <a:ext cx="6084910" cy="250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0B4F2-C42D-AA68-1672-8135D8CCA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A6774-34DD-5E88-2A8E-4C19FDF1C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sz="4800" b="1">
                <a:solidFill>
                  <a:schemeClr val="tx1"/>
                </a:solidFill>
                <a:latin typeface="Arial Nova"/>
              </a:rPr>
              <a:t>Veteran Services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46CCFD4C-7EBF-DF9F-6033-3BF02F188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latin typeface="Arial Nova"/>
              </a:rPr>
              <a:t>Individual employment plan</a:t>
            </a:r>
          </a:p>
          <a:p>
            <a:r>
              <a:rPr lang="en-US" sz="2400">
                <a:latin typeface="Arial Nova"/>
              </a:rPr>
              <a:t>Military occupational skill translation</a:t>
            </a:r>
          </a:p>
          <a:p>
            <a:r>
              <a:rPr lang="en-US" sz="2400">
                <a:latin typeface="Arial Nova"/>
              </a:rPr>
              <a:t>Interest inventory assessment</a:t>
            </a:r>
          </a:p>
          <a:p>
            <a:r>
              <a:rPr lang="en-US" sz="2400">
                <a:latin typeface="Arial Nova"/>
              </a:rPr>
              <a:t>Individual career guidance and coaching</a:t>
            </a:r>
          </a:p>
          <a:p>
            <a:r>
              <a:rPr lang="en-US" sz="2400">
                <a:latin typeface="Arial Nova"/>
              </a:rPr>
              <a:t>Referrals to veteran-specific supportive services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FC1CC4-A09B-AC6C-B266-5450767B1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8058" y="5975910"/>
            <a:ext cx="2173942" cy="88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87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A7BFCC-90F6-6232-23C0-58720A994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66" y="2303779"/>
            <a:ext cx="3843375" cy="2566987"/>
          </a:xfrm>
        </p:spPr>
        <p:txBody>
          <a:bodyPr anchor="ctr">
            <a:normAutofit/>
          </a:bodyPr>
          <a:lstStyle/>
          <a:p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"/>
              </a:rPr>
              <a:t>Central </a:t>
            </a:r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ova"/>
              </a:rPr>
              <a:t>Iowa</a:t>
            </a:r>
            <a:r>
              <a:rPr lang="en-US" sz="48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ova"/>
              </a:rPr>
              <a:t>WORKS</a:t>
            </a:r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ova"/>
              </a:rPr>
              <a:t>Locations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Arial Nova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3000C-DA06-8D31-C7D5-0DC644875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4317" y="999461"/>
            <a:ext cx="6131528" cy="5175624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  <a:latin typeface="Arial Nova"/>
              </a:rPr>
              <a:t>Des Moines:</a:t>
            </a:r>
            <a:r>
              <a:rPr lang="en-US" sz="2400" dirty="0">
                <a:solidFill>
                  <a:schemeClr val="bg1"/>
                </a:solidFill>
                <a:latin typeface="Arial Nova"/>
              </a:rPr>
              <a:t> 200 Army Post Rd. Ste 44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rial Nova"/>
              </a:rPr>
              <a:t>                       515-281-9619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Arial Nova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rial Nova"/>
              </a:rPr>
              <a:t>                      525 SW Fifth St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rial Nova"/>
              </a:rPr>
              <a:t>                       515-725-3601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Arial Nova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rial Nova"/>
              </a:rPr>
              <a:t>desmoinesiowaworks@iwd.iowa.gov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Arial Nova"/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Arial Nova"/>
            </a:endParaRPr>
          </a:p>
          <a:p>
            <a:pPr marL="25400" indent="0">
              <a:spcBef>
                <a:spcPts val="640"/>
              </a:spcBef>
              <a:buNone/>
            </a:pPr>
            <a:r>
              <a:rPr lang="en-US" sz="2400" b="1" dirty="0">
                <a:solidFill>
                  <a:schemeClr val="bg1"/>
                </a:solidFill>
                <a:latin typeface="Arial Nova"/>
              </a:rPr>
              <a:t>Ames: </a:t>
            </a:r>
            <a:r>
              <a:rPr lang="es-ES" sz="2400" dirty="0">
                <a:solidFill>
                  <a:schemeClr val="bg1"/>
                </a:solidFill>
                <a:latin typeface="Arial Nova"/>
                <a:cs typeface="Segoe UI"/>
              </a:rPr>
              <a:t>819 Wheeler St. </a:t>
            </a:r>
            <a:r>
              <a:rPr lang="es-ES" sz="2400" dirty="0" err="1">
                <a:solidFill>
                  <a:schemeClr val="bg1"/>
                </a:solidFill>
                <a:latin typeface="Arial Nova"/>
                <a:cs typeface="Segoe UI"/>
              </a:rPr>
              <a:t>Ste</a:t>
            </a:r>
            <a:r>
              <a:rPr lang="es-ES" sz="2400" dirty="0">
                <a:solidFill>
                  <a:schemeClr val="bg1"/>
                </a:solidFill>
                <a:latin typeface="Arial Nova"/>
                <a:cs typeface="Segoe UI"/>
              </a:rPr>
              <a:t> 6, (IVRS Office)</a:t>
            </a:r>
            <a:endParaRPr lang="en-US" sz="2400" dirty="0">
              <a:solidFill>
                <a:schemeClr val="bg1"/>
              </a:solidFill>
              <a:latin typeface="Arial Nova"/>
              <a:cs typeface="Segoe UI"/>
            </a:endParaRPr>
          </a:p>
          <a:p>
            <a:pPr marL="25400" indent="0">
              <a:spcBef>
                <a:spcPts val="640"/>
              </a:spcBef>
              <a:buNone/>
            </a:pPr>
            <a:r>
              <a:rPr lang="es-ES" sz="2400" dirty="0" err="1">
                <a:solidFill>
                  <a:schemeClr val="bg1"/>
                </a:solidFill>
                <a:latin typeface="Arial Nova"/>
                <a:cs typeface="Segoe UI"/>
              </a:rPr>
              <a:t>Every</a:t>
            </a:r>
            <a:r>
              <a:rPr lang="es-ES" sz="2400" dirty="0">
                <a:solidFill>
                  <a:schemeClr val="bg1"/>
                </a:solidFill>
                <a:latin typeface="Arial Nova"/>
                <a:cs typeface="Segoe UI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Arial Nova"/>
                <a:cs typeface="Segoe UI"/>
              </a:rPr>
              <a:t>Other</a:t>
            </a:r>
            <a:r>
              <a:rPr lang="es-ES" sz="2400" dirty="0">
                <a:solidFill>
                  <a:schemeClr val="bg1"/>
                </a:solidFill>
                <a:latin typeface="Arial Nova"/>
                <a:cs typeface="Segoe UI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Arial Nova"/>
                <a:cs typeface="Segoe UI"/>
              </a:rPr>
              <a:t>Wednesday</a:t>
            </a:r>
            <a:r>
              <a:rPr lang="es-ES" sz="2400" dirty="0">
                <a:solidFill>
                  <a:schemeClr val="bg1"/>
                </a:solidFill>
                <a:latin typeface="Arial Nova"/>
                <a:cs typeface="Segoe UI"/>
              </a:rPr>
              <a:t>, 9:30am - 12:30pm, 1:30pm - 3:30pm</a:t>
            </a:r>
            <a:endParaRPr lang="en-US" sz="2400" dirty="0">
              <a:solidFill>
                <a:schemeClr val="bg1"/>
              </a:solidFill>
              <a:latin typeface="Arial Nova"/>
              <a:cs typeface="Segoe U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9C9601-95E9-540E-8266-B5E23DE81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3" y="5989822"/>
            <a:ext cx="2114566" cy="87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89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C6B6BE-EF84-0854-F889-DCAACC1FB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559" y="-132906"/>
            <a:ext cx="9250324" cy="719469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6C1F466-AD6E-32BE-E69E-5DB45EADF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1938" y="2248787"/>
            <a:ext cx="6541041" cy="1001822"/>
          </a:xfrm>
        </p:spPr>
        <p:txBody>
          <a:bodyPr>
            <a:noAutofit/>
          </a:bodyPr>
          <a:lstStyle/>
          <a:p>
            <a:r>
              <a:rPr lang="en-US" sz="4400" b="1">
                <a:solidFill>
                  <a:schemeClr val="tx1"/>
                </a:solidFill>
                <a:latin typeface="Arial Nova"/>
              </a:rPr>
              <a:t>Unemployment Insurance Information</a:t>
            </a:r>
          </a:p>
        </p:txBody>
      </p:sp>
    </p:spTree>
    <p:extLst>
      <p:ext uri="{BB962C8B-B14F-4D97-AF65-F5344CB8AC3E}">
        <p14:creationId xmlns:p14="http://schemas.microsoft.com/office/powerpoint/2010/main" val="3650140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416769-1C7E-E8E2-0814-08D4E7394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Autofit/>
          </a:bodyPr>
          <a:lstStyle/>
          <a:p>
            <a:r>
              <a:rPr lang="en-US" sz="4800" b="1">
                <a:solidFill>
                  <a:schemeClr val="tx1"/>
                </a:solidFill>
                <a:latin typeface="Arial Nova"/>
              </a:rPr>
              <a:t>Unemployment Program Overview</a:t>
            </a: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255D7-E315-28F7-B095-DDD45148D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90"/>
            <a:ext cx="8470898" cy="34292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latin typeface="Arial Nova"/>
              </a:rPr>
              <a:t>Unemployment Insurance (UI) Requirements</a:t>
            </a:r>
          </a:p>
          <a:p>
            <a:r>
              <a:rPr lang="en-US" sz="2400">
                <a:latin typeface="Arial Nova"/>
              </a:rPr>
              <a:t>How to Apply</a:t>
            </a:r>
          </a:p>
          <a:p>
            <a:r>
              <a:rPr lang="en-US" sz="2400">
                <a:latin typeface="Arial Nova"/>
              </a:rPr>
              <a:t>After Applying</a:t>
            </a:r>
          </a:p>
          <a:p>
            <a:r>
              <a:rPr lang="en-US" sz="2400">
                <a:latin typeface="Arial Nova"/>
              </a:rPr>
              <a:t>Questions</a:t>
            </a:r>
          </a:p>
        </p:txBody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769F51-9469-23CA-D152-E239B2263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0211" y="5989822"/>
            <a:ext cx="2114566" cy="87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74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CD572A6D-A099-0869-E202-9223A0D3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6" y="2301309"/>
            <a:ext cx="4244542" cy="2612362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Arial Nova"/>
              </a:rPr>
              <a:t>Unemployment Insurance Requirements</a:t>
            </a:r>
            <a:endParaRPr lang="en-US" sz="4400" dirty="0">
              <a:solidFill>
                <a:schemeClr val="tx1"/>
              </a:solidFill>
              <a:latin typeface="Arial Nova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92C700-C978-3206-B40E-BFD6DC505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9598" y="1636327"/>
            <a:ext cx="4619706" cy="3804674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Meet monetary eligibility requirements</a:t>
            </a:r>
          </a:p>
          <a:p>
            <a:r>
              <a:rPr lang="en-US" dirty="0"/>
              <a:t>Loss of work due to no fault of your own</a:t>
            </a:r>
          </a:p>
          <a:p>
            <a:r>
              <a:rPr lang="en-US" sz="1900" dirty="0"/>
              <a:t>Be able and available for work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Verify your identity with ID.me</a:t>
            </a:r>
          </a:p>
          <a:p>
            <a:r>
              <a:rPr lang="en-US" dirty="0"/>
              <a:t>Actively seek work</a:t>
            </a:r>
          </a:p>
          <a:p>
            <a:r>
              <a:rPr lang="en-US" dirty="0"/>
              <a:t>Read the Claimant Handbook</a:t>
            </a:r>
          </a:p>
          <a:p>
            <a:r>
              <a:rPr lang="en-US" dirty="0"/>
              <a:t>File weekly UI claims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552546-F0CE-6477-A0B8-1594ED47E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0211" y="5989822"/>
            <a:ext cx="2114566" cy="87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61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1F7BB6-96A6-8256-79F8-89EBAD6F3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950" y="1179151"/>
            <a:ext cx="3690507" cy="44638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>
                <a:solidFill>
                  <a:schemeClr val="tx1"/>
                </a:solidFill>
                <a:latin typeface="Arial Nova"/>
              </a:rPr>
              <a:t>How to Apply for UI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4">
            <a:extLst>
              <a:ext uri="{FF2B5EF4-FFF2-40B4-BE49-F238E27FC236}">
                <a16:creationId xmlns:a16="http://schemas.microsoft.com/office/drawing/2014/main" id="{2784E905-98CF-F900-C044-DC233BC11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anchor="ctr">
            <a:normAutofit/>
          </a:bodyPr>
          <a:lstStyle/>
          <a:p>
            <a:r>
              <a:rPr lang="en-US" sz="2400" dirty="0">
                <a:latin typeface="Arial Nova"/>
              </a:rPr>
              <a:t>Apply on or following your last day of work</a:t>
            </a:r>
          </a:p>
          <a:p>
            <a:r>
              <a:rPr lang="en-US" sz="2400" dirty="0">
                <a:latin typeface="Arial Nova"/>
              </a:rPr>
              <a:t>Before you apply have:</a:t>
            </a:r>
          </a:p>
          <a:p>
            <a:pPr lvl="1"/>
            <a:r>
              <a:rPr lang="en-US" sz="2400" dirty="0">
                <a:latin typeface="Arial Nova"/>
              </a:rPr>
              <a:t>Social Security Number</a:t>
            </a:r>
          </a:p>
          <a:p>
            <a:pPr lvl="1"/>
            <a:r>
              <a:rPr lang="en-US" sz="2400" dirty="0">
                <a:latin typeface="Arial Nova"/>
              </a:rPr>
              <a:t>Recent employer name, address, and phone number</a:t>
            </a:r>
          </a:p>
          <a:p>
            <a:pPr lvl="1"/>
            <a:r>
              <a:rPr lang="en-US" sz="2400" dirty="0">
                <a:latin typeface="Arial Nova"/>
              </a:rPr>
              <a:t>Start and end dates of recent job</a:t>
            </a:r>
          </a:p>
          <a:p>
            <a:pPr lvl="1"/>
            <a:r>
              <a:rPr lang="en-US" sz="2400" dirty="0">
                <a:latin typeface="Arial Nova"/>
              </a:rPr>
              <a:t>Know if you will be receiving vacation or severance pay</a:t>
            </a:r>
          </a:p>
          <a:p>
            <a:r>
              <a:rPr lang="en-US" sz="2400" dirty="0">
                <a:latin typeface="Arial Nova"/>
              </a:rPr>
              <a:t>Go to </a:t>
            </a:r>
            <a:r>
              <a:rPr lang="en-US" sz="2400" dirty="0">
                <a:solidFill>
                  <a:schemeClr val="tx1"/>
                </a:solidFill>
                <a:latin typeface="Arial Nova"/>
                <a:hlinkClick r:id="rId2"/>
              </a:rPr>
              <a:t>WWW.IOWAWORKS.GOV</a:t>
            </a:r>
            <a:r>
              <a:rPr lang="en-US" sz="2400" dirty="0">
                <a:solidFill>
                  <a:schemeClr val="tx1"/>
                </a:solidFill>
                <a:latin typeface="Arial Nova"/>
              </a:rPr>
              <a:t> </a:t>
            </a:r>
            <a:r>
              <a:rPr lang="en-US" sz="2400" dirty="0">
                <a:latin typeface="Arial Nova"/>
              </a:rPr>
              <a:t>to apply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12F926-0DA6-500F-6E7E-43386E29C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0211" y="5989822"/>
            <a:ext cx="2114566" cy="87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80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C0699-0172-4546-6C7C-2E6106D39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313274"/>
            <a:ext cx="8596667" cy="56673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Arial Nova"/>
              </a:rPr>
              <a:t>Identity Verification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8147E7-3B9C-7615-BD5C-341CE2F25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5004059"/>
            <a:ext cx="8596667" cy="67402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Arial Nova"/>
              </a:rPr>
              <a:t>If you have an ID.me account, sign in using existing username and password</a:t>
            </a:r>
          </a:p>
          <a:p>
            <a:r>
              <a:rPr lang="en-US" sz="2400" dirty="0">
                <a:solidFill>
                  <a:schemeClr val="tx1"/>
                </a:solidFill>
                <a:latin typeface="Arial Nova"/>
              </a:rPr>
              <a:t>If you do not have an ID.me account, select "Create an ID.me account"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0801518-0C03-3496-3425-3940E362C34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369" b="5369"/>
          <a:stretch/>
        </p:blipFill>
        <p:spPr>
          <a:xfrm>
            <a:off x="677334" y="166577"/>
            <a:ext cx="8596668" cy="3845718"/>
          </a:xfr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8824EC-8FB3-147D-15F7-4FB8766CA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0211" y="5989822"/>
            <a:ext cx="2114566" cy="87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24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D32A58-E4FC-D22F-2817-6207DCB51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316" y="-10633"/>
            <a:ext cx="8596668" cy="13208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Arial Nova"/>
              </a:rPr>
              <a:t>After Applying</a:t>
            </a: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9FBB5-60FE-D5AF-EC8F-54E046C7F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700" y="1067556"/>
            <a:ext cx="8479758" cy="518576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endParaRPr lang="en-US" sz="2400" dirty="0">
              <a:solidFill>
                <a:schemeClr val="tx1"/>
              </a:solidFill>
              <a:latin typeface="Arial Nova"/>
            </a:endParaRPr>
          </a:p>
          <a:p>
            <a:r>
              <a:rPr lang="en-US" sz="2400" dirty="0">
                <a:solidFill>
                  <a:schemeClr val="tx1"/>
                </a:solidFill>
                <a:latin typeface="Arial Nova"/>
              </a:rPr>
              <a:t>Monetary Record will appear in your </a:t>
            </a:r>
            <a:r>
              <a:rPr lang="en-US" sz="2400" dirty="0" err="1">
                <a:solidFill>
                  <a:schemeClr val="tx1"/>
                </a:solidFill>
                <a:latin typeface="Arial Nova"/>
              </a:rPr>
              <a:t>Iowa</a:t>
            </a:r>
            <a:r>
              <a:rPr lang="en-US" sz="2400" i="1" dirty="0" err="1">
                <a:solidFill>
                  <a:schemeClr val="tx1"/>
                </a:solidFill>
                <a:latin typeface="Arial Nova"/>
              </a:rPr>
              <a:t>WORKS</a:t>
            </a:r>
            <a:r>
              <a:rPr lang="en-US" sz="2400" dirty="0">
                <a:solidFill>
                  <a:schemeClr val="tx1"/>
                </a:solidFill>
                <a:latin typeface="Arial Nova"/>
              </a:rPr>
              <a:t> account</a:t>
            </a:r>
          </a:p>
          <a:p>
            <a:r>
              <a:rPr lang="en-US" sz="2400" dirty="0">
                <a:solidFill>
                  <a:schemeClr val="tx1"/>
                </a:solidFill>
                <a:latin typeface="Arial Nova"/>
                <a:ea typeface="+mn-lt"/>
                <a:cs typeface="+mn-lt"/>
              </a:rPr>
              <a:t>If mistakes appear on the Monetary Record, immediately contact the Unemployment Insurance Service Center at </a:t>
            </a:r>
            <a:r>
              <a:rPr lang="en-US" sz="2400" b="1" dirty="0">
                <a:solidFill>
                  <a:schemeClr val="tx1"/>
                </a:solidFill>
                <a:latin typeface="Arial Nova"/>
                <a:ea typeface="+mn-lt"/>
                <a:cs typeface="+mn-lt"/>
              </a:rPr>
              <a:t>866-239-0843</a:t>
            </a:r>
            <a:endParaRPr lang="en-US" sz="2400" dirty="0">
              <a:solidFill>
                <a:schemeClr val="tx1"/>
              </a:solidFill>
              <a:latin typeface="Arial Nova"/>
              <a:ea typeface="+mn-lt"/>
              <a:cs typeface="+mn-lt"/>
            </a:endParaRPr>
          </a:p>
          <a:p>
            <a:r>
              <a:rPr lang="en-US" sz="2400" dirty="0">
                <a:solidFill>
                  <a:schemeClr val="tx1"/>
                </a:solidFill>
                <a:latin typeface="Arial Nova"/>
                <a:ea typeface="+mn-lt"/>
                <a:cs typeface="+mn-lt"/>
              </a:rPr>
              <a:t>Watch your mail, email, system messages, and answer all phone calls while on unemployment</a:t>
            </a:r>
          </a:p>
          <a:p>
            <a:r>
              <a:rPr lang="en-US" sz="2400" dirty="0">
                <a:solidFill>
                  <a:schemeClr val="tx1"/>
                </a:solidFill>
                <a:latin typeface="Arial Nova"/>
                <a:ea typeface="+mn-lt"/>
                <a:cs typeface="+mn-lt"/>
              </a:rPr>
              <a:t>Be sure to indicate correspondence through internal message &amp; email in the </a:t>
            </a:r>
            <a:r>
              <a:rPr lang="en-US" sz="2400" dirty="0" err="1">
                <a:solidFill>
                  <a:schemeClr val="tx1"/>
                </a:solidFill>
                <a:latin typeface="Arial Nova"/>
                <a:ea typeface="+mn-lt"/>
                <a:cs typeface="+mn-lt"/>
              </a:rPr>
              <a:t>Iowa</a:t>
            </a:r>
            <a:r>
              <a:rPr lang="en-US" sz="2400" i="1" dirty="0" err="1">
                <a:solidFill>
                  <a:schemeClr val="tx1"/>
                </a:solidFill>
                <a:latin typeface="Arial Nova"/>
                <a:ea typeface="+mn-lt"/>
                <a:cs typeface="+mn-lt"/>
              </a:rPr>
              <a:t>WORKS</a:t>
            </a:r>
            <a:r>
              <a:rPr lang="en-US" sz="2400" dirty="0">
                <a:solidFill>
                  <a:schemeClr val="tx1"/>
                </a:solidFill>
                <a:latin typeface="Arial Nova"/>
                <a:ea typeface="+mn-lt"/>
                <a:cs typeface="+mn-lt"/>
              </a:rPr>
              <a:t> system</a:t>
            </a:r>
          </a:p>
          <a:p>
            <a:r>
              <a:rPr lang="en-US" sz="2400" dirty="0">
                <a:solidFill>
                  <a:schemeClr val="tx1"/>
                </a:solidFill>
                <a:latin typeface="Arial Nova"/>
                <a:ea typeface="+mn-lt"/>
                <a:cs typeface="+mn-lt"/>
              </a:rPr>
              <a:t>Payments are typically issued 2-3 weeks after applying</a:t>
            </a:r>
          </a:p>
          <a:p>
            <a:r>
              <a:rPr lang="en-US" sz="2400" dirty="0">
                <a:solidFill>
                  <a:schemeClr val="tx1"/>
                </a:solidFill>
                <a:latin typeface="Arial Nova"/>
              </a:rPr>
              <a:t>Create or upload your resume in </a:t>
            </a:r>
            <a:r>
              <a:rPr lang="en-US" sz="2400" dirty="0" err="1">
                <a:solidFill>
                  <a:schemeClr val="tx1"/>
                </a:solidFill>
                <a:latin typeface="Arial Nova"/>
              </a:rPr>
              <a:t>Iowa</a:t>
            </a:r>
            <a:r>
              <a:rPr lang="en-US" sz="2400" i="1" dirty="0" err="1">
                <a:solidFill>
                  <a:schemeClr val="tx1"/>
                </a:solidFill>
                <a:latin typeface="Arial Nova"/>
              </a:rPr>
              <a:t>WORKS</a:t>
            </a:r>
            <a:endParaRPr lang="en-US" sz="2400" dirty="0">
              <a:solidFill>
                <a:schemeClr val="tx1"/>
              </a:solidFill>
              <a:latin typeface="Arial Nova"/>
              <a:ea typeface="+mn-lt"/>
              <a:cs typeface="+mn-lt"/>
            </a:endParaRPr>
          </a:p>
          <a:p>
            <a:r>
              <a:rPr lang="en-US" sz="2400" dirty="0">
                <a:solidFill>
                  <a:schemeClr val="tx1"/>
                </a:solidFill>
                <a:latin typeface="Arial Nova"/>
                <a:ea typeface="+mn-lt"/>
                <a:cs typeface="+mn-lt"/>
              </a:rPr>
              <a:t>After a few weeks on unemployment, you will be assigned a Re-employment Case Manager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Arial Nova"/>
                <a:ea typeface="+mn-lt"/>
                <a:cs typeface="+mn-lt"/>
              </a:rPr>
              <a:t>Pay attention to any activities</a:t>
            </a:r>
            <a:r>
              <a:rPr lang="en-US" sz="2200" dirty="0">
                <a:solidFill>
                  <a:schemeClr val="tx1"/>
                </a:solidFill>
                <a:latin typeface="Arial Nova"/>
                <a:ea typeface="+mn-lt"/>
                <a:cs typeface="+mn-lt"/>
              </a:rPr>
              <a:t> they assign you to complete to continue your unemployment</a:t>
            </a:r>
          </a:p>
        </p:txBody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58F509-02BD-4277-8A7B-9713ACF6F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0211" y="5989822"/>
            <a:ext cx="2114566" cy="87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10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81A3B5-46DD-FBF1-F703-A142A4C41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011" y="859925"/>
            <a:ext cx="8486579" cy="889361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Arial Nova"/>
              </a:rPr>
              <a:t>After Applying Continued</a:t>
            </a: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CB7E93-780F-1F9C-5663-DA4FB62A5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011" y="1837838"/>
            <a:ext cx="8486579" cy="394740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Arial Nova"/>
              </a:rPr>
              <a:t>Every week:</a:t>
            </a:r>
            <a:endParaRPr lang="en-US" sz="2400" b="1" i="1" dirty="0">
              <a:solidFill>
                <a:schemeClr val="tx1"/>
              </a:solidFill>
              <a:latin typeface="Arial Nova"/>
            </a:endParaRPr>
          </a:p>
          <a:p>
            <a:r>
              <a:rPr lang="en-US" sz="2400" dirty="0">
                <a:solidFill>
                  <a:schemeClr val="tx1"/>
                </a:solidFill>
                <a:latin typeface="Arial Nova"/>
                <a:ea typeface="+mn-lt"/>
                <a:cs typeface="+mn-lt"/>
              </a:rPr>
              <a:t>You are required to apply for 4 jobs or 3 jobs and 1 reemployment activity every week</a:t>
            </a:r>
            <a:endParaRPr lang="en-US" sz="2400" dirty="0">
              <a:solidFill>
                <a:schemeClr val="tx1"/>
              </a:solidFill>
              <a:latin typeface="Arial Nova"/>
            </a:endParaRPr>
          </a:p>
          <a:p>
            <a:r>
              <a:rPr lang="en-US" sz="2400" dirty="0">
                <a:solidFill>
                  <a:schemeClr val="tx1"/>
                </a:solidFill>
                <a:latin typeface="Arial Nova"/>
              </a:rPr>
              <a:t>Log your job contacts and reemployment activities in Iowa</a:t>
            </a:r>
            <a:r>
              <a:rPr lang="en-US" sz="2400" i="1" dirty="0">
                <a:solidFill>
                  <a:schemeClr val="tx1"/>
                </a:solidFill>
                <a:latin typeface="Arial Nova"/>
              </a:rPr>
              <a:t>WORKS</a:t>
            </a:r>
            <a:r>
              <a:rPr lang="en-US" sz="2400" dirty="0">
                <a:solidFill>
                  <a:schemeClr val="tx1"/>
                </a:solidFill>
                <a:latin typeface="Arial Nova"/>
              </a:rPr>
              <a:t>.gov</a:t>
            </a:r>
          </a:p>
          <a:p>
            <a:r>
              <a:rPr lang="en-US" sz="2400" dirty="0">
                <a:solidFill>
                  <a:schemeClr val="tx1"/>
                </a:solidFill>
                <a:latin typeface="Arial Nova"/>
              </a:rPr>
              <a:t>File your weekly claim in Iowa</a:t>
            </a:r>
            <a:r>
              <a:rPr lang="en-US" sz="2400" i="1" dirty="0">
                <a:solidFill>
                  <a:schemeClr val="tx1"/>
                </a:solidFill>
                <a:latin typeface="Arial Nova"/>
              </a:rPr>
              <a:t>WORKS</a:t>
            </a:r>
            <a:r>
              <a:rPr lang="en-US" sz="2400" dirty="0">
                <a:solidFill>
                  <a:schemeClr val="tx1"/>
                </a:solidFill>
                <a:latin typeface="Arial Nova"/>
              </a:rPr>
              <a:t>.gov</a:t>
            </a:r>
          </a:p>
          <a:p>
            <a:pPr marL="0" indent="0">
              <a:buNone/>
            </a:pPr>
            <a:endParaRPr lang="en-US" sz="2400" dirty="0">
              <a:latin typeface="Arial Nova"/>
            </a:endParaRPr>
          </a:p>
          <a:p>
            <a:endParaRPr lang="en-US" dirty="0">
              <a:latin typeface="Trebuchet MS" panose="020B0603020202020204"/>
            </a:endParaRPr>
          </a:p>
          <a:p>
            <a:endParaRPr lang="en-US" dirty="0"/>
          </a:p>
        </p:txBody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F9FB32-A763-4315-A3AC-325BAB44D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0211" y="5989822"/>
            <a:ext cx="2114566" cy="87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25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722840-16DF-2A0A-C888-9042CD359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sz="4400" b="1">
                <a:solidFill>
                  <a:schemeClr val="tx1"/>
                </a:solidFill>
                <a:latin typeface="Arial Nova"/>
              </a:rPr>
              <a:t>Reemployment Activities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2EB64-78CA-7146-65C2-1BCA4EE9B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Arial Nova"/>
              </a:rPr>
              <a:t>Interview for a job</a:t>
            </a:r>
          </a:p>
          <a:p>
            <a:r>
              <a:rPr lang="en-US" sz="2400" dirty="0">
                <a:latin typeface="Arial Nova"/>
              </a:rPr>
              <a:t>Attend any </a:t>
            </a:r>
            <a:r>
              <a:rPr lang="en-US" sz="2400" dirty="0" err="1">
                <a:latin typeface="Arial Nova"/>
              </a:rPr>
              <a:t>Iowa</a:t>
            </a:r>
            <a:r>
              <a:rPr lang="en-US" sz="2400" i="1" dirty="0" err="1">
                <a:latin typeface="Arial Nova"/>
              </a:rPr>
              <a:t>WORKS</a:t>
            </a:r>
            <a:r>
              <a:rPr lang="en-US" sz="2400" dirty="0">
                <a:latin typeface="Arial Nova"/>
              </a:rPr>
              <a:t> workshops</a:t>
            </a:r>
          </a:p>
          <a:p>
            <a:r>
              <a:rPr lang="en-US" sz="2400" dirty="0">
                <a:latin typeface="Arial Nova"/>
              </a:rPr>
              <a:t>Attend an </a:t>
            </a:r>
            <a:r>
              <a:rPr lang="en-US" sz="2400" dirty="0" err="1">
                <a:latin typeface="Arial Nova"/>
              </a:rPr>
              <a:t>Iowa</a:t>
            </a:r>
            <a:r>
              <a:rPr lang="en-US" sz="2400" i="1" dirty="0" err="1">
                <a:latin typeface="Arial Nova"/>
              </a:rPr>
              <a:t>WORKS</a:t>
            </a:r>
            <a:r>
              <a:rPr lang="en-US" sz="2400" dirty="0">
                <a:latin typeface="Arial Nova"/>
              </a:rPr>
              <a:t> career fair or hiring event</a:t>
            </a:r>
          </a:p>
          <a:p>
            <a:r>
              <a:rPr lang="en-US" sz="2400" dirty="0">
                <a:latin typeface="Arial Nova"/>
              </a:rPr>
              <a:t>Attend a one-on-one career planning appointment with a Career Planner</a:t>
            </a:r>
          </a:p>
          <a:p>
            <a:r>
              <a:rPr lang="en-US" sz="2400" dirty="0">
                <a:latin typeface="Arial Nova"/>
              </a:rPr>
              <a:t>Participate in a mock interview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E12429-0C76-E9CC-C5BA-6BEAEDE1A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0211" y="5989822"/>
            <a:ext cx="2114566" cy="87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89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4201D7D-C9CC-96F4-45E4-546DE9186C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101" r="-1" b="1398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667130-D98A-DF18-E744-192980824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800" b="1">
                <a:solidFill>
                  <a:schemeClr val="tx1"/>
                </a:solidFill>
                <a:latin typeface="Arial Nova"/>
              </a:rPr>
              <a:t>Agenda</a:t>
            </a:r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260F77F9-65E9-AB12-473F-713315880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174711" cy="388077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latin typeface="Arial Nova"/>
              </a:rPr>
              <a:t>Overview Resources and Services Available </a:t>
            </a:r>
          </a:p>
          <a:p>
            <a:r>
              <a:rPr lang="en-US" sz="2400" dirty="0">
                <a:latin typeface="Arial Nova"/>
              </a:rPr>
              <a:t>Review Unemployment Process and Requirements</a:t>
            </a:r>
          </a:p>
          <a:p>
            <a:r>
              <a:rPr lang="en-US" sz="2400" dirty="0">
                <a:latin typeface="Arial Nova"/>
              </a:rPr>
              <a:t>Learn about Title I Adult Dislocated Worker Opportunities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EE11E2-A7A8-EE3E-DE1F-CE18CDE7F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98" y="5989822"/>
            <a:ext cx="2114566" cy="87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97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2C594D5-3237-E856-3BEE-A12016CC71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82" r="5381" b="-1"/>
          <a:stretch/>
        </p:blipFill>
        <p:spPr>
          <a:xfrm>
            <a:off x="2794699" y="-1"/>
            <a:ext cx="7257839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72" name="Content Placeholder 69">
            <a:extLst>
              <a:ext uri="{FF2B5EF4-FFF2-40B4-BE49-F238E27FC236}">
                <a16:creationId xmlns:a16="http://schemas.microsoft.com/office/drawing/2014/main" id="{4718C017-5978-BB28-A5D5-34CEB996D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9" y="2045403"/>
            <a:ext cx="3851122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Arial Nova"/>
              </a:rPr>
              <a:t>Log into Iowa</a:t>
            </a:r>
            <a:r>
              <a:rPr lang="en-US" sz="2400" i="1" dirty="0">
                <a:solidFill>
                  <a:schemeClr val="tx1"/>
                </a:solidFill>
                <a:latin typeface="Arial Nova"/>
              </a:rPr>
              <a:t>WORKS</a:t>
            </a:r>
            <a:r>
              <a:rPr lang="en-US" sz="2400" dirty="0">
                <a:solidFill>
                  <a:schemeClr val="tx1"/>
                </a:solidFill>
                <a:latin typeface="Arial Nova"/>
              </a:rPr>
              <a:t>.gov</a:t>
            </a:r>
          </a:p>
          <a:p>
            <a:r>
              <a:rPr lang="en-US" sz="2400" dirty="0">
                <a:solidFill>
                  <a:schemeClr val="tx1"/>
                </a:solidFill>
                <a:latin typeface="Arial Nova"/>
              </a:rPr>
              <a:t>Select Events Calendar</a:t>
            </a:r>
          </a:p>
          <a:p>
            <a:r>
              <a:rPr lang="en-US" sz="2400" dirty="0">
                <a:solidFill>
                  <a:schemeClr val="tx1"/>
                </a:solidFill>
                <a:latin typeface="Arial Nova"/>
              </a:rPr>
              <a:t>Select the workshop you would like to attend</a:t>
            </a:r>
          </a:p>
          <a:p>
            <a:r>
              <a:rPr lang="en-US" sz="2400" dirty="0">
                <a:solidFill>
                  <a:schemeClr val="tx1"/>
                </a:solidFill>
                <a:latin typeface="Arial Nova"/>
              </a:rPr>
              <a:t>Click register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9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1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3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5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7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9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6E1038-4077-18CA-AB93-6F06F8B534BF}"/>
              </a:ext>
            </a:extLst>
          </p:cNvPr>
          <p:cNvSpPr txBox="1"/>
          <p:nvPr/>
        </p:nvSpPr>
        <p:spPr>
          <a:xfrm>
            <a:off x="-1" y="451883"/>
            <a:ext cx="3597348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>
                <a:latin typeface="Arial Nova"/>
              </a:rPr>
              <a:t>Workshop Registration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E360B0-7C71-1A51-38C4-F04EA630A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0211" y="5989822"/>
            <a:ext cx="2114566" cy="87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92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51078-AD1A-42E7-C5D9-F7EDFE55E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Unemployment Contact Information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5C914-3627-B634-229B-9719D1DA8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1"/>
            <a:ext cx="5511296" cy="5175624"/>
          </a:xfrm>
        </p:spPr>
        <p:txBody>
          <a:bodyPr anchor="ctr"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ova"/>
              </a:rPr>
              <a:t>Phone:</a:t>
            </a:r>
            <a:r>
              <a:rPr lang="en-US" sz="2400" dirty="0">
                <a:solidFill>
                  <a:schemeClr val="bg1"/>
                </a:solidFill>
                <a:latin typeface="Arial Nova"/>
              </a:rPr>
              <a:t> 866-239-0843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Nova"/>
              </a:rPr>
              <a:t>Email: </a:t>
            </a:r>
            <a:r>
              <a:rPr lang="en-US" sz="2400" dirty="0">
                <a:solidFill>
                  <a:schemeClr val="bg1"/>
                </a:solidFill>
                <a:latin typeface="Arial Nova"/>
              </a:rPr>
              <a:t>uiclaimshelp@iwd.iowa.gov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8CA5D0-8966-976C-451F-86C6D74E8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3" y="5989822"/>
            <a:ext cx="2114566" cy="87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06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C6B6BE-EF84-0854-F889-DCAACC1FB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559" y="-132906"/>
            <a:ext cx="9250324" cy="719469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6C1F466-AD6E-32BE-E69E-5DB45EADF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1938" y="2248787"/>
            <a:ext cx="6541041" cy="1001822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 Nova"/>
              </a:rPr>
              <a:t>Title I – Dislocated Worker Program</a:t>
            </a:r>
          </a:p>
        </p:txBody>
      </p:sp>
    </p:spTree>
    <p:extLst>
      <p:ext uri="{BB962C8B-B14F-4D97-AF65-F5344CB8AC3E}">
        <p14:creationId xmlns:p14="http://schemas.microsoft.com/office/powerpoint/2010/main" val="676317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D7917-0D1A-32BD-F776-B433797CB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>
                <a:solidFill>
                  <a:schemeClr val="tx1"/>
                </a:solidFill>
                <a:latin typeface="Arial Nova"/>
              </a:rPr>
              <a:t>Dislocated Worker Surveys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75DA1-3DCE-89E9-FD86-9A4830A88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7654"/>
            <a:ext cx="8596668" cy="388077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640"/>
              </a:spcBef>
            </a:pPr>
            <a:r>
              <a:rPr lang="en-US" sz="2400" dirty="0">
                <a:solidFill>
                  <a:srgbClr val="39413D"/>
                </a:solidFill>
                <a:latin typeface="Arial"/>
                <a:cs typeface="Arial"/>
              </a:rPr>
              <a:t>A Dislocated Worker Survey was sent to HR to complete with a link</a:t>
            </a:r>
            <a:r>
              <a:rPr lang="en-US" sz="2400" i="1" dirty="0">
                <a:solidFill>
                  <a:srgbClr val="39413D"/>
                </a:solidFill>
                <a:latin typeface="Arial"/>
                <a:cs typeface="Arial"/>
              </a:rPr>
              <a:t>. 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Bef>
                <a:spcPts val="640"/>
              </a:spcBef>
            </a:pPr>
            <a:r>
              <a:rPr lang="en-US" sz="2400" dirty="0">
                <a:solidFill>
                  <a:srgbClr val="39413D"/>
                </a:solidFill>
                <a:latin typeface="Arial"/>
                <a:cs typeface="Arial"/>
              </a:rPr>
              <a:t>DW Surveys are a tool that helps </a:t>
            </a:r>
            <a:r>
              <a:rPr lang="en-US" sz="2400" dirty="0" err="1">
                <a:latin typeface="Arial"/>
                <a:cs typeface="Arial"/>
              </a:rPr>
              <a:t>Iowa</a:t>
            </a:r>
            <a:r>
              <a:rPr lang="en-US" sz="2400" i="1" dirty="0" err="1">
                <a:latin typeface="Arial"/>
                <a:cs typeface="Arial"/>
              </a:rPr>
              <a:t>WORKS</a:t>
            </a:r>
            <a:r>
              <a:rPr lang="en-US" sz="2400" dirty="0">
                <a:latin typeface="Arial"/>
                <a:cs typeface="Arial"/>
              </a:rPr>
              <a:t> </a:t>
            </a:r>
            <a:r>
              <a:rPr lang="en-US" sz="2400" dirty="0">
                <a:solidFill>
                  <a:srgbClr val="39413D"/>
                </a:solidFill>
                <a:latin typeface="Arial"/>
                <a:cs typeface="Arial"/>
              </a:rPr>
              <a:t>to connect dislocated employees with new potential employers or job opportunities and allows staff to better serve you and your impacted co-workers.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Bef>
                <a:spcPts val="640"/>
              </a:spcBef>
            </a:pPr>
            <a:r>
              <a:rPr lang="en-US" sz="2400" dirty="0">
                <a:solidFill>
                  <a:srgbClr val="39413D"/>
                </a:solidFill>
                <a:latin typeface="Arial"/>
                <a:cs typeface="Arial"/>
              </a:rPr>
              <a:t>Completing the survey requires you to create an </a:t>
            </a:r>
            <a:r>
              <a:rPr lang="en-US" sz="2400" dirty="0" err="1">
                <a:solidFill>
                  <a:srgbClr val="39413D"/>
                </a:solidFill>
                <a:latin typeface="Arial"/>
                <a:cs typeface="Arial"/>
              </a:rPr>
              <a:t>Iowa</a:t>
            </a:r>
            <a:r>
              <a:rPr lang="en-US" sz="2400" i="1" dirty="0" err="1">
                <a:solidFill>
                  <a:srgbClr val="39413D"/>
                </a:solidFill>
                <a:latin typeface="Arial"/>
                <a:cs typeface="Arial"/>
              </a:rPr>
              <a:t>WORKS</a:t>
            </a:r>
            <a:r>
              <a:rPr lang="en-US" sz="2400" dirty="0">
                <a:solidFill>
                  <a:srgbClr val="39413D"/>
                </a:solidFill>
                <a:latin typeface="Arial"/>
                <a:cs typeface="Arial"/>
              </a:rPr>
              <a:t> account which makes applying for Unemployment benefits quicker &amp; easier. 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Bef>
                <a:spcPts val="640"/>
              </a:spcBef>
            </a:pPr>
            <a:r>
              <a:rPr lang="en-US" sz="2400" dirty="0">
                <a:solidFill>
                  <a:srgbClr val="39413D"/>
                </a:solidFill>
                <a:latin typeface="Arial"/>
                <a:cs typeface="Arial"/>
              </a:rPr>
              <a:t>All information is strictly confidential. Results will only be used for re-employment, re-training, assistance, and research purposes.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5B847B-0DEE-23FD-F576-E38DA7571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0211" y="5989822"/>
            <a:ext cx="2114566" cy="87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17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83DD04-7879-0E36-7810-DFBBDD5F5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400" b="1">
                <a:solidFill>
                  <a:schemeClr val="tx1"/>
                </a:solidFill>
                <a:latin typeface="Arial Nova"/>
                <a:ea typeface="+mj-lt"/>
                <a:cs typeface="+mj-lt"/>
              </a:rPr>
              <a:t>WIOA Education and Training Services (Title I)</a:t>
            </a:r>
            <a:endParaRPr lang="en-US" sz="4400">
              <a:solidFill>
                <a:schemeClr val="tx1"/>
              </a:solidFill>
              <a:latin typeface="Arial Nova"/>
              <a:ea typeface="+mj-lt"/>
              <a:cs typeface="+mj-lt"/>
            </a:endParaRPr>
          </a:p>
          <a:p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7EECF-8EE3-E0D4-37E8-364E5D001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1715265"/>
            <a:ext cx="8596668" cy="388077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endParaRPr lang="en-US" sz="2400">
              <a:solidFill>
                <a:schemeClr val="tx1"/>
              </a:solidFill>
              <a:latin typeface="Arial Nova"/>
              <a:ea typeface="+mn-lt"/>
              <a:cs typeface="Arial"/>
            </a:endParaRPr>
          </a:p>
          <a:p>
            <a:pPr>
              <a:spcBef>
                <a:spcPts val="640"/>
              </a:spcBef>
            </a:pPr>
            <a:r>
              <a:rPr lang="en-US" sz="2400">
                <a:solidFill>
                  <a:schemeClr val="tx1"/>
                </a:solidFill>
                <a:latin typeface="Arial Nova"/>
                <a:ea typeface="+mn-lt"/>
                <a:cs typeface="+mn-lt"/>
              </a:rPr>
              <a:t>Provide 1-on-1 Case Management Services to Dislocated Workers </a:t>
            </a:r>
            <a:endParaRPr lang="en-US" sz="2400">
              <a:solidFill>
                <a:schemeClr val="tx1"/>
              </a:solidFill>
              <a:latin typeface="Arial Nova"/>
              <a:cs typeface="Arial"/>
            </a:endParaRPr>
          </a:p>
          <a:p>
            <a:pPr>
              <a:spcBef>
                <a:spcPts val="640"/>
              </a:spcBef>
            </a:pPr>
            <a:endParaRPr lang="en-US" sz="2400">
              <a:solidFill>
                <a:schemeClr val="tx1"/>
              </a:solidFill>
              <a:latin typeface="Arial Nova"/>
              <a:cs typeface="Arial"/>
            </a:endParaRPr>
          </a:p>
          <a:p>
            <a:pPr>
              <a:spcBef>
                <a:spcPts val="640"/>
              </a:spcBef>
            </a:pPr>
            <a:r>
              <a:rPr lang="en-US" sz="2400">
                <a:solidFill>
                  <a:schemeClr val="tx1"/>
                </a:solidFill>
                <a:latin typeface="Arial Nova"/>
                <a:cs typeface="Arial"/>
              </a:rPr>
              <a:t>Goal: Support you in your next career goal </a:t>
            </a:r>
          </a:p>
          <a:p>
            <a:pPr>
              <a:spcBef>
                <a:spcPts val="640"/>
              </a:spcBef>
            </a:pPr>
            <a:endParaRPr lang="en-US" sz="2400">
              <a:solidFill>
                <a:schemeClr val="tx1"/>
              </a:solidFill>
              <a:latin typeface="Arial Nova"/>
              <a:cs typeface="Arial"/>
            </a:endParaRPr>
          </a:p>
          <a:p>
            <a:pPr>
              <a:spcBef>
                <a:spcPts val="640"/>
              </a:spcBef>
            </a:pPr>
            <a:r>
              <a:rPr lang="en-US" sz="2400">
                <a:solidFill>
                  <a:schemeClr val="tx1"/>
                </a:solidFill>
                <a:latin typeface="Arial Nova"/>
                <a:cs typeface="Arial"/>
              </a:rPr>
              <a:t>Dislocated Workers (DW)</a:t>
            </a:r>
          </a:p>
          <a:p>
            <a:pPr lvl="1">
              <a:spcBef>
                <a:spcPts val="640"/>
              </a:spcBef>
            </a:pPr>
            <a:r>
              <a:rPr lang="en-US" sz="2400">
                <a:solidFill>
                  <a:schemeClr val="tx1"/>
                </a:solidFill>
                <a:latin typeface="Arial Nova"/>
                <a:cs typeface="Arial"/>
              </a:rPr>
              <a:t>18+ years </a:t>
            </a:r>
          </a:p>
          <a:p>
            <a:pPr lvl="1">
              <a:spcBef>
                <a:spcPts val="640"/>
              </a:spcBef>
            </a:pPr>
            <a:r>
              <a:rPr lang="en-US" sz="2400">
                <a:solidFill>
                  <a:schemeClr val="tx1"/>
                </a:solidFill>
                <a:latin typeface="Arial Nova"/>
                <a:cs typeface="Arial"/>
              </a:rPr>
              <a:t>Citizen, Permanent Resident or Work Permit of US</a:t>
            </a:r>
          </a:p>
          <a:p>
            <a:pPr lvl="1">
              <a:spcBef>
                <a:spcPts val="640"/>
              </a:spcBef>
            </a:pPr>
            <a:r>
              <a:rPr lang="en-US" sz="2400">
                <a:solidFill>
                  <a:schemeClr val="tx1"/>
                </a:solidFill>
                <a:latin typeface="Arial Nova"/>
                <a:cs typeface="Arial"/>
              </a:rPr>
              <a:t>Loss of job/no-fault  </a:t>
            </a:r>
          </a:p>
          <a:p>
            <a:pPr lvl="1">
              <a:spcBef>
                <a:spcPts val="640"/>
              </a:spcBef>
            </a:pPr>
            <a:r>
              <a:rPr lang="en-US" sz="2400">
                <a:solidFill>
                  <a:schemeClr val="tx1"/>
                </a:solidFill>
                <a:latin typeface="Arial Nova"/>
                <a:cs typeface="Arial"/>
              </a:rPr>
              <a:t>Unlikely to return</a:t>
            </a:r>
            <a:endParaRPr lang="en-US" sz="2400">
              <a:solidFill>
                <a:schemeClr val="tx1"/>
              </a:solidFill>
              <a:latin typeface="Arial Nova"/>
            </a:endParaRP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7DC779-42A4-2B1E-69FA-A8244E693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0211" y="5989822"/>
            <a:ext cx="2114566" cy="87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72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E6CF5A-D453-8C04-D9C2-C58FCAD15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sz="4400" b="1">
                <a:solidFill>
                  <a:schemeClr val="tx1"/>
                </a:solidFill>
                <a:latin typeface="Arial Nova"/>
                <a:ea typeface="+mj-lt"/>
                <a:cs typeface="+mj-lt"/>
              </a:rPr>
              <a:t>How We Help</a:t>
            </a:r>
            <a:endParaRPr lang="en-US" sz="4400">
              <a:solidFill>
                <a:schemeClr val="tx1"/>
              </a:solidFill>
              <a:latin typeface="Arial Nova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5DC22-D8CC-DB32-1948-C24B0BD97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90"/>
            <a:ext cx="8470898" cy="342926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640"/>
              </a:spcBef>
            </a:pPr>
            <a:r>
              <a:rPr lang="en-US" sz="2400">
                <a:latin typeface="Arial Nova"/>
                <a:cs typeface="Arial"/>
              </a:rPr>
              <a:t>One-on-one career exploration</a:t>
            </a:r>
          </a:p>
          <a:p>
            <a:pPr>
              <a:spcBef>
                <a:spcPts val="640"/>
              </a:spcBef>
            </a:pPr>
            <a:r>
              <a:rPr lang="en-US" sz="2400">
                <a:latin typeface="Arial Nova"/>
                <a:cs typeface="Arial"/>
              </a:rPr>
              <a:t>Developing short-term and long-term goals</a:t>
            </a:r>
          </a:p>
          <a:p>
            <a:pPr>
              <a:spcBef>
                <a:spcPts val="640"/>
              </a:spcBef>
            </a:pPr>
            <a:r>
              <a:rPr lang="en-US" sz="2400">
                <a:latin typeface="Arial Nova"/>
                <a:cs typeface="Arial"/>
              </a:rPr>
              <a:t>Developing a career pathway plan designed for you</a:t>
            </a:r>
          </a:p>
          <a:p>
            <a:pPr>
              <a:spcBef>
                <a:spcPts val="640"/>
              </a:spcBef>
            </a:pPr>
            <a:r>
              <a:rPr lang="en-US" sz="2400">
                <a:latin typeface="Arial Nova"/>
                <a:cs typeface="Arial"/>
              </a:rPr>
              <a:t>12 months of follow-up services</a:t>
            </a:r>
            <a:endParaRPr lang="en-US" sz="2400">
              <a:latin typeface="Arial Nova"/>
            </a:endParaRP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891222-02B8-C358-E3DE-7A3A2E9F0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0211" y="5989822"/>
            <a:ext cx="2114566" cy="87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02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E47C4-62E0-B7DD-532F-FDFF51543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>
                <a:solidFill>
                  <a:schemeClr val="tx1"/>
                </a:solidFill>
                <a:latin typeface="Arial Nova"/>
                <a:ea typeface="+mj-lt"/>
                <a:cs typeface="+mj-lt"/>
              </a:rPr>
              <a:t>Where We Focus</a:t>
            </a:r>
            <a:endParaRPr lang="en-US" sz="4400" b="1">
              <a:solidFill>
                <a:schemeClr val="tx1"/>
              </a:solidFill>
              <a:latin typeface="Trebuchet MS" panose="020B060302020202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6FA4B-1600-1AB0-A11E-BC598F598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640"/>
              </a:spcBef>
            </a:pPr>
            <a:r>
              <a:rPr lang="en-US" sz="2400" b="1" dirty="0">
                <a:solidFill>
                  <a:schemeClr val="tx1"/>
                </a:solidFill>
                <a:latin typeface="Arial Nova"/>
                <a:cs typeface="Arial"/>
              </a:rPr>
              <a:t>Work-Based Learning </a:t>
            </a:r>
          </a:p>
          <a:p>
            <a:pPr lvl="1">
              <a:spcBef>
                <a:spcPts val="560"/>
              </a:spcBef>
            </a:pPr>
            <a:r>
              <a:rPr lang="en-US" sz="2400" dirty="0">
                <a:solidFill>
                  <a:schemeClr val="tx1"/>
                </a:solidFill>
                <a:latin typeface="Arial Nova"/>
                <a:cs typeface="Arial"/>
              </a:rPr>
              <a:t>On-the-Job Training (OJT)</a:t>
            </a:r>
          </a:p>
          <a:p>
            <a:pPr lvl="1">
              <a:spcBef>
                <a:spcPts val="560"/>
              </a:spcBef>
            </a:pPr>
            <a:r>
              <a:rPr lang="en-US" sz="2400" dirty="0">
                <a:solidFill>
                  <a:schemeClr val="tx1"/>
                </a:solidFill>
                <a:latin typeface="Arial Nova"/>
                <a:cs typeface="Arial"/>
              </a:rPr>
              <a:t>Apprenticeships</a:t>
            </a:r>
          </a:p>
          <a:p>
            <a:pPr>
              <a:spcBef>
                <a:spcPts val="640"/>
              </a:spcBef>
            </a:pPr>
            <a:r>
              <a:rPr lang="en-US" sz="2400" b="1" dirty="0">
                <a:solidFill>
                  <a:schemeClr val="tx1"/>
                </a:solidFill>
                <a:latin typeface="Arial Nova"/>
                <a:cs typeface="Arial"/>
              </a:rPr>
              <a:t>Education</a:t>
            </a:r>
          </a:p>
          <a:p>
            <a:pPr lvl="1">
              <a:spcBef>
                <a:spcPts val="560"/>
              </a:spcBef>
            </a:pPr>
            <a:r>
              <a:rPr lang="en-US" sz="2400" dirty="0">
                <a:solidFill>
                  <a:schemeClr val="tx1"/>
                </a:solidFill>
                <a:latin typeface="Arial Nova"/>
                <a:cs typeface="Arial"/>
              </a:rPr>
              <a:t>Short-Term Certificate Programs</a:t>
            </a:r>
          </a:p>
          <a:p>
            <a:pPr lvl="1">
              <a:spcBef>
                <a:spcPts val="560"/>
              </a:spcBef>
            </a:pPr>
            <a:r>
              <a:rPr lang="en-US" sz="2400" dirty="0">
                <a:solidFill>
                  <a:schemeClr val="tx1"/>
                </a:solidFill>
                <a:latin typeface="Arial Nova"/>
                <a:cs typeface="Arial"/>
              </a:rPr>
              <a:t>College &amp; University Degree Programs (Bachelors/Associates) </a:t>
            </a:r>
          </a:p>
          <a:p>
            <a:pPr>
              <a:spcBef>
                <a:spcPts val="640"/>
              </a:spcBef>
            </a:pPr>
            <a:r>
              <a:rPr lang="en-US" sz="2400" b="1" dirty="0">
                <a:solidFill>
                  <a:schemeClr val="tx1"/>
                </a:solidFill>
                <a:latin typeface="Arial Nova"/>
                <a:cs typeface="Arial"/>
              </a:rPr>
              <a:t>Self-Sufficiency Skills </a:t>
            </a:r>
          </a:p>
          <a:p>
            <a:pPr>
              <a:spcBef>
                <a:spcPts val="640"/>
              </a:spcBef>
            </a:pPr>
            <a:r>
              <a:rPr lang="en-US" sz="2400" b="1" dirty="0">
                <a:solidFill>
                  <a:schemeClr val="tx1"/>
                </a:solidFill>
                <a:latin typeface="Arial Nova"/>
                <a:cs typeface="Arial"/>
              </a:rPr>
              <a:t>Supportive Services </a:t>
            </a:r>
            <a:endParaRPr lang="en-US" sz="2400" b="1" dirty="0">
              <a:solidFill>
                <a:schemeClr val="tx1"/>
              </a:solidFill>
              <a:latin typeface="Arial Nov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8817AF-B0E8-9E74-27AC-30929D9DD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0211" y="5989822"/>
            <a:ext cx="2114566" cy="87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883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143EF1-AA67-1132-456C-38CEA3096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" y="3031180"/>
            <a:ext cx="3323339" cy="92038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bg1"/>
                </a:solidFill>
                <a:latin typeface="Arial Nova"/>
                <a:cs typeface="Arial"/>
              </a:rPr>
              <a:t>Central Iowa Local Area In-Demand </a:t>
            </a:r>
            <a:br>
              <a:rPr lang="en-US" sz="2400" b="1" dirty="0">
                <a:latin typeface="Arial Nova"/>
                <a:cs typeface="Arial"/>
              </a:rPr>
            </a:br>
            <a:r>
              <a:rPr lang="en-US" sz="2400" b="1" dirty="0">
                <a:solidFill>
                  <a:schemeClr val="bg1"/>
                </a:solidFill>
                <a:latin typeface="Arial Nova"/>
                <a:cs typeface="Arial"/>
              </a:rPr>
              <a:t>Career Fields</a:t>
            </a:r>
            <a:endParaRPr lang="en-US" sz="2400" b="1" dirty="0">
              <a:solidFill>
                <a:schemeClr val="bg1"/>
              </a:solidFill>
              <a:latin typeface="Arial Nova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DE8FE7-C25C-4C2D-CB66-4E2DCCDBCA93}"/>
              </a:ext>
            </a:extLst>
          </p:cNvPr>
          <p:cNvSpPr txBox="1"/>
          <p:nvPr/>
        </p:nvSpPr>
        <p:spPr>
          <a:xfrm>
            <a:off x="-12429" y="657585"/>
            <a:ext cx="3323339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 Nova"/>
              </a:rPr>
              <a:t>Career Pathways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80F549-F0E5-2F46-BF91-BEC7036325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60" t="8159" r="4544" b="9655"/>
          <a:stretch/>
        </p:blipFill>
        <p:spPr>
          <a:xfrm>
            <a:off x="3637934" y="-161131"/>
            <a:ext cx="8704495" cy="71322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D469ED-CB7A-898B-710E-E2528F59C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011" y="5924748"/>
            <a:ext cx="2114566" cy="87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45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E6AC00-E607-BC8E-3731-6B0B09061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sz="4400" b="1">
                <a:solidFill>
                  <a:schemeClr val="tx1"/>
                </a:solidFill>
                <a:latin typeface="Arial Nova"/>
              </a:rPr>
              <a:t>Eligibility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1B9B8-2779-5BDC-399B-B6188A5CA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Arial Nova"/>
              </a:rPr>
              <a:t>All Participants must provide: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Arial Nova"/>
                <a:cs typeface="Arial"/>
              </a:rPr>
              <a:t>State or Government Issued ID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Arial Nova"/>
                <a:cs typeface="Arial"/>
              </a:rPr>
              <a:t>SS Card or Birth Certificate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Arial Nova"/>
                <a:cs typeface="Arial"/>
              </a:rPr>
              <a:t>Selective Service (Males Born 1960 or Later)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Arial Nova"/>
                <a:cs typeface="Arial"/>
              </a:rPr>
              <a:t>DD-214 (Veterans)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Arial Nova"/>
                <a:cs typeface="Arial"/>
              </a:rPr>
              <a:t>Letter of Dislocation from Employer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0730B1-9511-5B18-A37F-E5F118812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0211" y="5989822"/>
            <a:ext cx="2114566" cy="87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15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A2AB5B-AAD1-42AA-4E94-51B2492F5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sz="4400" b="1">
                <a:solidFill>
                  <a:schemeClr val="tx1"/>
                </a:solidFill>
                <a:latin typeface="Arial Nova"/>
              </a:rPr>
              <a:t>Enrollment Process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F9336-C6EE-8FC5-8C48-452312C52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723" y="1418382"/>
            <a:ext cx="8470898" cy="342926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400" dirty="0">
              <a:solidFill>
                <a:schemeClr val="tx1"/>
              </a:solidFill>
              <a:latin typeface="Arial Nova"/>
            </a:endParaRPr>
          </a:p>
          <a:p>
            <a:pPr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Arial Nova"/>
              </a:rPr>
              <a:t>Info Session + Application</a:t>
            </a:r>
          </a:p>
          <a:p>
            <a:pPr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Arial Nova"/>
              </a:rPr>
              <a:t>Assessments + ONET</a:t>
            </a:r>
          </a:p>
          <a:p>
            <a:pPr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Arial Nova"/>
              </a:rPr>
              <a:t>Enrollment Paperwork + Eligibility Documents</a:t>
            </a:r>
          </a:p>
          <a:p>
            <a:endParaRPr lang="en-US" sz="2400" dirty="0">
              <a:solidFill>
                <a:schemeClr val="tx1"/>
              </a:solidFill>
              <a:latin typeface="Arial Nova"/>
            </a:endParaRPr>
          </a:p>
          <a:p>
            <a:endParaRPr lang="en-US" sz="2400" dirty="0">
              <a:solidFill>
                <a:schemeClr val="tx1"/>
              </a:solidFill>
              <a:latin typeface="Arial Nova"/>
            </a:endParaRPr>
          </a:p>
          <a:p>
            <a:r>
              <a:rPr lang="en-US" sz="2400" dirty="0">
                <a:solidFill>
                  <a:schemeClr val="tx1"/>
                </a:solidFill>
                <a:latin typeface="Arial Nova"/>
              </a:rPr>
              <a:t>Plan for a minimum of 2 weeks and up to 3 appointments</a:t>
            </a:r>
          </a:p>
        </p:txBody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79E363-93A0-8FEB-618E-3573216E3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0211" y="5989822"/>
            <a:ext cx="2114566" cy="87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01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5ADFB-E300-A37F-C20B-E03B54F00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01200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Arial Nova"/>
              </a:rPr>
              <a:t>Department of Health and Human Services</a:t>
            </a:r>
            <a:endParaRPr lang="en-US" b="1">
              <a:solidFill>
                <a:schemeClr val="tx1"/>
              </a:solidFill>
              <a:latin typeface="Arial Nov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6BA60-B532-23B6-F1F5-9062F4C83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318927"/>
            <a:ext cx="4184035" cy="38807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latin typeface="Arial Nova"/>
              </a:rPr>
              <a:t>SNAP</a:t>
            </a:r>
          </a:p>
          <a:p>
            <a:r>
              <a:rPr lang="en-US" sz="2400">
                <a:latin typeface="Arial Nova"/>
              </a:rPr>
              <a:t>FIP</a:t>
            </a:r>
          </a:p>
          <a:p>
            <a:r>
              <a:rPr lang="en-US" sz="2400">
                <a:latin typeface="Arial Nova"/>
              </a:rPr>
              <a:t>Medicaid</a:t>
            </a:r>
          </a:p>
          <a:p>
            <a:r>
              <a:rPr lang="en-US" sz="2400">
                <a:latin typeface="Arial Nova"/>
              </a:rPr>
              <a:t>Childcare Assistance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98E51A-3735-6051-9C9F-15C31D67B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2318927"/>
            <a:ext cx="4935594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>
                <a:latin typeface="Arial Nova"/>
              </a:rPr>
              <a:t>HHS Home Page:</a:t>
            </a:r>
            <a:r>
              <a:rPr lang="en-US" sz="2400">
                <a:latin typeface="Arial Nova"/>
              </a:rPr>
              <a:t> www.dhs.iowa.gov</a:t>
            </a:r>
          </a:p>
          <a:p>
            <a:r>
              <a:rPr lang="en-US" sz="2400" b="1">
                <a:latin typeface="Arial Nova"/>
              </a:rPr>
              <a:t>Phone Application for Medical:</a:t>
            </a:r>
            <a:r>
              <a:rPr lang="en-US" sz="2400">
                <a:latin typeface="Arial Nova"/>
              </a:rPr>
              <a:t> 855-889-7985</a:t>
            </a:r>
          </a:p>
          <a:p>
            <a:r>
              <a:rPr lang="en-US" sz="2400" b="1">
                <a:latin typeface="Arial Nova"/>
              </a:rPr>
              <a:t>HHS Help Line: </a:t>
            </a:r>
            <a:r>
              <a:rPr lang="en-US" sz="2400">
                <a:latin typeface="Arial Nova"/>
              </a:rPr>
              <a:t>515-725-2755</a:t>
            </a:r>
          </a:p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36343E-CF41-3839-A914-0BC05A36B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0211" y="5989822"/>
            <a:ext cx="2114566" cy="87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163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98DEA-8009-7434-D220-E36FE537B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>
                <a:solidFill>
                  <a:schemeClr val="tx1"/>
                </a:solidFill>
                <a:latin typeface="Arial Nova"/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DABA5-9381-3FDF-C56E-D809B786C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233" y="2287049"/>
            <a:ext cx="6744870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latin typeface="Arial Nova"/>
              </a:rPr>
              <a:t>You will hear from Title I when they are scheduling an info session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0308AE-5D0E-B8E4-60A1-C7284DC92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0211" y="5989822"/>
            <a:ext cx="2114566" cy="87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00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143EF1-AA67-1132-456C-38CEA3096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820" y="1712246"/>
            <a:ext cx="5430160" cy="3849634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b="1" dirty="0" err="1">
                <a:solidFill>
                  <a:srgbClr val="000000"/>
                </a:solidFill>
                <a:latin typeface="Arial Nova"/>
                <a:cs typeface="Arial"/>
              </a:rPr>
              <a:t>Iowa</a:t>
            </a:r>
            <a:r>
              <a:rPr lang="en-US" sz="2400" b="1" i="1" dirty="0" err="1">
                <a:solidFill>
                  <a:srgbClr val="000000"/>
                </a:solidFill>
                <a:latin typeface="Arial Nova"/>
                <a:cs typeface="Arial"/>
              </a:rPr>
              <a:t>WORKS</a:t>
            </a:r>
            <a:r>
              <a:rPr lang="en-US" sz="2400" b="1" i="1" dirty="0">
                <a:solidFill>
                  <a:srgbClr val="000000"/>
                </a:solidFill>
                <a:latin typeface="Arial Nova"/>
                <a:cs typeface="Arial"/>
              </a:rPr>
              <a:t> </a:t>
            </a:r>
            <a:br>
              <a:rPr lang="en-US" sz="2400" b="1" i="1" dirty="0">
                <a:latin typeface="Arial Nova"/>
                <a:cs typeface="Arial"/>
              </a:rPr>
            </a:br>
            <a:r>
              <a:rPr lang="en-US" sz="2400" b="1" dirty="0">
                <a:solidFill>
                  <a:srgbClr val="000000"/>
                </a:solidFill>
                <a:latin typeface="Arial Nova"/>
                <a:cs typeface="Arial"/>
              </a:rPr>
              <a:t>Connect 2 Careers Program</a:t>
            </a:r>
            <a:br>
              <a:rPr lang="en-US" sz="2400" b="1" dirty="0">
                <a:latin typeface="Arial Nova"/>
                <a:cs typeface="Arial"/>
              </a:rPr>
            </a:br>
            <a:r>
              <a:rPr lang="en-US" sz="2400" dirty="0">
                <a:solidFill>
                  <a:srgbClr val="000000"/>
                </a:solidFill>
                <a:latin typeface="Arial Nova"/>
                <a:cs typeface="Arial"/>
              </a:rPr>
              <a:t>200 Army Post Road, Des Moines, IA 50315</a:t>
            </a:r>
            <a:br>
              <a:rPr lang="en-US" sz="2400" dirty="0">
                <a:latin typeface="Arial Nova"/>
                <a:cs typeface="Arial"/>
              </a:rPr>
            </a:br>
            <a:br>
              <a:rPr lang="en-US" sz="2400" dirty="0">
                <a:latin typeface="Arial Nova"/>
                <a:cs typeface="Arial"/>
              </a:rPr>
            </a:br>
            <a:r>
              <a:rPr lang="en-US" sz="2400" b="1" dirty="0">
                <a:solidFill>
                  <a:srgbClr val="000000"/>
                </a:solidFill>
                <a:latin typeface="Arial Nova"/>
                <a:cs typeface="Arial"/>
              </a:rPr>
              <a:t>Heather Brooks, Program Director</a:t>
            </a:r>
            <a:br>
              <a:rPr lang="en-US" sz="2400" dirty="0">
                <a:latin typeface="Arial Nova"/>
                <a:cs typeface="Arial"/>
              </a:rPr>
            </a:br>
            <a:r>
              <a:rPr lang="en-US" sz="2400" dirty="0">
                <a:solidFill>
                  <a:srgbClr val="000000"/>
                </a:solidFill>
                <a:latin typeface="Arial Nova"/>
                <a:cs typeface="Arial"/>
              </a:rPr>
              <a:t>WIOA Title I Adult and Dislocated Worker</a:t>
            </a:r>
            <a:br>
              <a:rPr lang="en-US" sz="2400" dirty="0">
                <a:latin typeface="Arial Nova"/>
                <a:cs typeface="Arial"/>
              </a:rPr>
            </a:br>
            <a:r>
              <a:rPr lang="en-US" sz="2400" dirty="0">
                <a:solidFill>
                  <a:srgbClr val="000000"/>
                </a:solidFill>
                <a:latin typeface="Arial Nova"/>
                <a:cs typeface="Arial"/>
              </a:rPr>
              <a:t>515-537-5839</a:t>
            </a:r>
            <a:br>
              <a:rPr lang="en-US" sz="2400" dirty="0">
                <a:latin typeface="Arial Nova"/>
                <a:cs typeface="Arial"/>
              </a:rPr>
            </a:br>
            <a:r>
              <a:rPr lang="en-US" sz="2400" dirty="0">
                <a:solidFill>
                  <a:srgbClr val="000000"/>
                </a:solidFill>
                <a:latin typeface="Arial Nova"/>
                <a:cs typeface="Arial"/>
              </a:rPr>
              <a:t>Hbrooks@nationalable.org</a:t>
            </a:r>
            <a:br>
              <a:rPr lang="en-US" sz="2400" b="1" dirty="0">
                <a:latin typeface="Arial Nova"/>
                <a:cs typeface="Arial"/>
              </a:rPr>
            </a:br>
            <a:endParaRPr lang="en-US" sz="2400" b="1">
              <a:solidFill>
                <a:srgbClr val="000000"/>
              </a:solidFill>
              <a:latin typeface="Arial Nova"/>
              <a:cs typeface="Arial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DE8FE7-C25C-4C2D-CB66-4E2DCCDBCA93}"/>
              </a:ext>
            </a:extLst>
          </p:cNvPr>
          <p:cNvSpPr txBox="1"/>
          <p:nvPr/>
        </p:nvSpPr>
        <p:spPr>
          <a:xfrm>
            <a:off x="286986" y="2706584"/>
            <a:ext cx="4896097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Arial Nova"/>
              </a:rPr>
              <a:t>Questions or Comments?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81D390-9C68-72CB-5154-99CA433C0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3" y="5989822"/>
            <a:ext cx="2114566" cy="87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90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496DF-5CA5-0F43-9F2C-8D4A52BEA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-3958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Arial Nova"/>
              </a:rPr>
              <a:t>Employer Benefits Security Administration</a:t>
            </a:r>
            <a:endParaRPr lang="en-US" sz="4800">
              <a:solidFill>
                <a:schemeClr val="tx1"/>
              </a:solidFill>
              <a:latin typeface="Arial Nova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9E5E9-0958-4563-6FC8-2987365D1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1992749"/>
            <a:ext cx="4185623" cy="576262"/>
          </a:xfrm>
        </p:spPr>
        <p:txBody>
          <a:bodyPr/>
          <a:lstStyle/>
          <a:p>
            <a:r>
              <a:rPr lang="en-US" b="1">
                <a:latin typeface="Arial Nova"/>
              </a:rPr>
              <a:t>Health Insurance Options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9CF1A0-7C68-64E0-B3A2-2659025995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2578907"/>
            <a:ext cx="4185623" cy="330411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>
                <a:latin typeface="Arial Nova"/>
              </a:rPr>
              <a:t>COBRA</a:t>
            </a:r>
          </a:p>
          <a:p>
            <a:r>
              <a:rPr lang="en-US" sz="2000">
                <a:latin typeface="Arial Nova"/>
              </a:rPr>
              <a:t>Coverage through a Government Program</a:t>
            </a:r>
          </a:p>
          <a:p>
            <a:r>
              <a:rPr lang="en-US" sz="2000">
                <a:latin typeface="Arial Nova"/>
              </a:rPr>
              <a:t>Spouse's Insurance</a:t>
            </a:r>
          </a:p>
          <a:p>
            <a:r>
              <a:rPr lang="en-US" sz="2000">
                <a:latin typeface="Arial Nova"/>
              </a:rPr>
              <a:t>Individual Health Coverage</a:t>
            </a:r>
          </a:p>
          <a:p>
            <a:pPr lvl="1">
              <a:spcBef>
                <a:spcPts val="560"/>
              </a:spcBef>
            </a:pPr>
            <a:r>
              <a:rPr lang="en-US" sz="2000">
                <a:solidFill>
                  <a:srgbClr val="39413D"/>
                </a:solidFill>
                <a:latin typeface="Arial Nova"/>
                <a:cs typeface="Segoe UI"/>
              </a:rPr>
              <a:t>Marketplace Information   </a:t>
            </a:r>
            <a:r>
              <a:rPr lang="en-US" sz="2000">
                <a:solidFill>
                  <a:schemeClr val="tx1"/>
                </a:solidFill>
                <a:latin typeface="Arial Nova"/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HealthCare.gov</a:t>
            </a:r>
            <a:endParaRPr lang="en-US" sz="2000">
              <a:solidFill>
                <a:schemeClr val="tx1"/>
              </a:solidFill>
              <a:latin typeface="Arial Nova"/>
              <a:cs typeface="Segoe UI"/>
            </a:endParaRPr>
          </a:p>
          <a:p>
            <a:pPr lvl="1">
              <a:spcBef>
                <a:spcPts val="560"/>
              </a:spcBef>
            </a:pPr>
            <a:r>
              <a:rPr lang="en-US" sz="2000">
                <a:solidFill>
                  <a:srgbClr val="39413D"/>
                </a:solidFill>
                <a:latin typeface="Arial Nova"/>
                <a:cs typeface="Arial"/>
              </a:rPr>
              <a:t>1-800-318-2596</a:t>
            </a:r>
            <a:endParaRPr lang="en-US" sz="2000">
              <a:latin typeface="Arial Nova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DAF81C-806B-1B02-68C8-6AFA0E4C4F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8383" y="1992749"/>
            <a:ext cx="4334059" cy="576262"/>
          </a:xfrm>
        </p:spPr>
        <p:txBody>
          <a:bodyPr/>
          <a:lstStyle/>
          <a:p>
            <a:r>
              <a:rPr lang="en-US" b="1">
                <a:latin typeface="Arial Nova"/>
              </a:rPr>
              <a:t>Retirement Plan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7AA41F-6E2C-5DEE-CF6B-258F95C10E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8384" y="2578907"/>
            <a:ext cx="4334058" cy="326453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>
                <a:latin typeface="Arial Nova"/>
              </a:rPr>
              <a:t>Know the Details of Your Plan</a:t>
            </a:r>
          </a:p>
          <a:p>
            <a:r>
              <a:rPr lang="en-US" sz="2000">
                <a:latin typeface="Arial Nova"/>
              </a:rPr>
              <a:t>Keep Your Plan Informed of Changes</a:t>
            </a:r>
          </a:p>
          <a:p>
            <a:r>
              <a:rPr lang="en-US" sz="2000">
                <a:latin typeface="Arial Nova"/>
              </a:rPr>
              <a:t>Typical Retirment Age is 65</a:t>
            </a:r>
          </a:p>
          <a:p>
            <a:pPr lvl="1"/>
            <a:r>
              <a:rPr lang="en-US" sz="2000">
                <a:latin typeface="Arial Nova"/>
              </a:rPr>
              <a:t>This can be different depending on plan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892A4A-5EB9-8D37-D257-70F83DB98683}"/>
              </a:ext>
            </a:extLst>
          </p:cNvPr>
          <p:cNvSpPr txBox="1"/>
          <p:nvPr/>
        </p:nvSpPr>
        <p:spPr>
          <a:xfrm>
            <a:off x="680356" y="5833752"/>
            <a:ext cx="9708078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Arial Nova"/>
              </a:rPr>
              <a:t>EBSA Benefits Advisors: </a:t>
            </a:r>
            <a:r>
              <a:rPr lang="en-US" sz="2400">
                <a:latin typeface="Arial Nova"/>
              </a:rPr>
              <a:t>askebsa.dol.gov | 1-866-444-3272</a:t>
            </a:r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931BD0-2474-71A7-5124-E7D0C224E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0533" y="5979926"/>
            <a:ext cx="2173942" cy="88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7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6EE8C2-B97B-FA40-4A54-96DDCA942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072" y="2308144"/>
            <a:ext cx="3478775" cy="2115038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 Nova"/>
              </a:rPr>
              <a:t>One – Stop Services</a:t>
            </a:r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D89D1-3AF6-65D4-3DE3-2F64557F3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anchor="ctr">
            <a:normAutofit/>
          </a:bodyPr>
          <a:lstStyle/>
          <a:p>
            <a:r>
              <a:rPr lang="en-US" sz="2400">
                <a:latin typeface="Arial Nova"/>
              </a:rPr>
              <a:t>Veteran Services</a:t>
            </a:r>
          </a:p>
          <a:p>
            <a:r>
              <a:rPr lang="en-US" sz="2400">
                <a:latin typeface="Arial Nova"/>
                <a:ea typeface="+mn-lt"/>
                <a:cs typeface="+mn-lt"/>
              </a:rPr>
              <a:t>Career Planning</a:t>
            </a:r>
            <a:endParaRPr lang="en-US" sz="2400">
              <a:latin typeface="Arial Nova"/>
            </a:endParaRPr>
          </a:p>
          <a:p>
            <a:r>
              <a:rPr lang="en-US" sz="2400">
                <a:latin typeface="Arial Nova"/>
              </a:rPr>
              <a:t>Registered Apprenticeship Program</a:t>
            </a:r>
          </a:p>
          <a:p>
            <a:r>
              <a:rPr lang="en-US" sz="2400">
                <a:latin typeface="Arial Nova"/>
              </a:rPr>
              <a:t>Office Proficiency Assessment (OPAC)</a:t>
            </a:r>
          </a:p>
          <a:p>
            <a:r>
              <a:rPr lang="en-US" sz="2400">
                <a:latin typeface="Arial Nova"/>
              </a:rPr>
              <a:t>National Career Readiness Certificate (NCRC)</a:t>
            </a:r>
          </a:p>
          <a:p>
            <a:r>
              <a:rPr lang="en-US" sz="2400">
                <a:latin typeface="Arial Nova"/>
              </a:rPr>
              <a:t>Job Readiness Workshops</a:t>
            </a:r>
          </a:p>
          <a:p>
            <a:r>
              <a:rPr lang="en-US" sz="2400">
                <a:latin typeface="Arial Nova"/>
              </a:rPr>
              <a:t>Hiring Events</a:t>
            </a:r>
          </a:p>
          <a:p>
            <a:r>
              <a:rPr lang="en-US" sz="2400">
                <a:latin typeface="Arial Nova"/>
              </a:rPr>
              <a:t>Unemployment Services</a:t>
            </a: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C3167B-487D-0EF0-1EE2-89849D590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8059" y="5979926"/>
            <a:ext cx="2173942" cy="88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64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06350-3C6A-9D7A-09E7-7569059A5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015" y="2074939"/>
            <a:ext cx="3842809" cy="32446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Arial Nova"/>
              </a:rPr>
              <a:t>Iowa</a:t>
            </a:r>
            <a:r>
              <a:rPr lang="en-US" sz="4800" b="1" i="1" dirty="0" err="1">
                <a:solidFill>
                  <a:schemeClr val="tx1"/>
                </a:solidFill>
                <a:latin typeface="Arial Nova"/>
              </a:rPr>
              <a:t>WORKS</a:t>
            </a:r>
            <a:r>
              <a:rPr lang="en-US" sz="4800" b="1" dirty="0">
                <a:solidFill>
                  <a:schemeClr val="tx1"/>
                </a:solidFill>
                <a:latin typeface="Arial Nova"/>
              </a:rPr>
              <a:t> Partners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810D34-9A49-5664-2C84-10A1FFDC84DF}"/>
              </a:ext>
            </a:extLst>
          </p:cNvPr>
          <p:cNvSpPr txBox="1"/>
          <p:nvPr/>
        </p:nvSpPr>
        <p:spPr>
          <a:xfrm>
            <a:off x="4387663" y="1790139"/>
            <a:ext cx="5542917" cy="381424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/>
              </a:rPr>
              <a:t>Iowa Workforce Development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/>
              </a:rPr>
              <a:t>Workforce Training Academy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/>
              </a:rPr>
              <a:t>Iowa Vocational Rehabilitation Services (IVRS)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/>
              </a:rPr>
              <a:t>AARP's Senior Worker Program (SCSEP)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/>
              </a:rPr>
              <a:t>Title 1 Adult and Dislocated Worker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/>
              </a:rPr>
              <a:t>Adult Basic Education –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ova"/>
              </a:rPr>
              <a:t>HiSET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/>
              </a:rPr>
              <a:t>/ELL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A29E91-16BA-7038-D4AE-8ACAB4E16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8580" y="5979926"/>
            <a:ext cx="2173942" cy="88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58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DD733AE-DD5E-4C77-8BCD-72BF12A06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1DE90A4-932E-4370-BA07-30F43254C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A19CA4A-B208-452A-8BE4-BC6940D33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B74F8D3E-E618-4DE3-A0CC-B4904BB5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299DA406-C54B-4E31-867D-FAF8DCE70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A1E16883-5140-47C4-A9AD-AD6598AC3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4CD848DC-8A2A-4093-9BDD-7AF4B6A27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34635A4D-E9CE-4B78-912A-479EA451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D663A5EE-5581-44F3-8F98-688755F63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B1E84E6A-F5AE-4F4D-98F2-82FE4FCC2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DDE7DDC9-17D4-4686-833D-48F8733B4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7AB1FDF-B36D-C036-9D9C-985B745AF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Arial Nova"/>
              </a:rPr>
              <a:t>Title II – DMACC </a:t>
            </a:r>
            <a:r>
              <a:rPr lang="en-US" sz="4800" b="1" dirty="0" err="1">
                <a:solidFill>
                  <a:schemeClr val="tx1"/>
                </a:solidFill>
                <a:latin typeface="Arial Nova"/>
              </a:rPr>
              <a:t>HiSET</a:t>
            </a:r>
            <a:r>
              <a:rPr lang="en-US" sz="4800" b="1" dirty="0">
                <a:solidFill>
                  <a:schemeClr val="tx1"/>
                </a:solidFill>
                <a:latin typeface="Arial Nova"/>
              </a:rPr>
              <a:t> &amp; ELL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9A3A9-FBC8-3602-24DB-80299521B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160" y="1595641"/>
            <a:ext cx="8596668" cy="388077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b="1" dirty="0">
                <a:latin typeface="Arial Nova"/>
              </a:rPr>
              <a:t>DMACC offers free </a:t>
            </a:r>
            <a:r>
              <a:rPr lang="en-US" sz="2400" b="1" dirty="0" err="1">
                <a:latin typeface="Arial Nova"/>
              </a:rPr>
              <a:t>HiSET</a:t>
            </a:r>
            <a:r>
              <a:rPr lang="en-US" sz="2400" b="1" dirty="0">
                <a:latin typeface="Arial Nova"/>
              </a:rPr>
              <a:t> (High School Equivalency Test)</a:t>
            </a:r>
          </a:p>
          <a:p>
            <a:pPr lvl="1"/>
            <a:r>
              <a:rPr lang="en-US" sz="2200" dirty="0">
                <a:latin typeface="Arial Nova"/>
              </a:rPr>
              <a:t>Series of five tests, taken one at a time, covering writing, science, math, literature, arts, and social studies</a:t>
            </a:r>
          </a:p>
          <a:p>
            <a:pPr lvl="1"/>
            <a:r>
              <a:rPr lang="en-US" sz="2200" dirty="0">
                <a:latin typeface="Arial Nova"/>
              </a:rPr>
              <a:t>Classes are held several times per week over a 6-week cycle and attendance is mandatory</a:t>
            </a:r>
          </a:p>
          <a:p>
            <a:pPr marL="457200" lvl="1" indent="0">
              <a:buNone/>
            </a:pPr>
            <a:endParaRPr lang="en-US" sz="2200" dirty="0">
              <a:latin typeface="Arial Nova"/>
            </a:endParaRPr>
          </a:p>
          <a:p>
            <a:r>
              <a:rPr lang="en-US" sz="2400" b="1" dirty="0">
                <a:latin typeface="Arial Nova"/>
              </a:rPr>
              <a:t>DMACC offers free English Language Learner Classes</a:t>
            </a:r>
          </a:p>
          <a:p>
            <a:pPr lvl="1"/>
            <a:r>
              <a:rPr lang="en-US" sz="2200" dirty="0">
                <a:latin typeface="Arial Nova"/>
              </a:rPr>
              <a:t>Classes consist of multi-level English instruction for anyone over 18 years of age</a:t>
            </a:r>
          </a:p>
          <a:p>
            <a:pPr lvl="1"/>
            <a:r>
              <a:rPr lang="en-US" sz="2200" dirty="0">
                <a:latin typeface="Arial Nova"/>
              </a:rPr>
              <a:t>Classes fill up quickly with the next registration starting on Monday, July 28 at 8am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125D1F-A1E4-BB9F-6871-A832A6832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9579" y="5975910"/>
            <a:ext cx="2173942" cy="88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63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AAA66C-033F-9739-A8E3-DAA6425D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249" y="1109879"/>
            <a:ext cx="4062645" cy="4602433"/>
          </a:xfrm>
        </p:spPr>
        <p:txBody>
          <a:bodyPr anchor="ctr">
            <a:normAutofit/>
          </a:bodyPr>
          <a:lstStyle/>
          <a:p>
            <a:r>
              <a:rPr lang="en-US" sz="4800" b="1">
                <a:solidFill>
                  <a:schemeClr val="tx1"/>
                </a:solidFill>
                <a:latin typeface="Arial Nova"/>
              </a:rPr>
              <a:t>Career Development Services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B0DD4-AD5D-DF8B-C165-E44AEAFF3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9957" y="1712807"/>
            <a:ext cx="6341016" cy="4603900"/>
          </a:xfrm>
        </p:spPr>
        <p:txBody>
          <a:bodyPr anchor="ctr">
            <a:normAutofit/>
          </a:bodyPr>
          <a:lstStyle/>
          <a:p>
            <a:r>
              <a:rPr lang="en-US" sz="2400">
                <a:solidFill>
                  <a:schemeClr val="tx1"/>
                </a:solidFill>
                <a:latin typeface="Arial Nova"/>
              </a:rPr>
              <a:t>Career Exploration</a:t>
            </a:r>
          </a:p>
          <a:p>
            <a:r>
              <a:rPr lang="en-US" sz="2400">
                <a:solidFill>
                  <a:schemeClr val="tx1"/>
                </a:solidFill>
                <a:latin typeface="Arial Nova"/>
              </a:rPr>
              <a:t>Career Planning</a:t>
            </a:r>
          </a:p>
          <a:p>
            <a:r>
              <a:rPr lang="en-US" sz="2400">
                <a:solidFill>
                  <a:schemeClr val="tx1"/>
                </a:solidFill>
                <a:latin typeface="Arial Nova"/>
              </a:rPr>
              <a:t>Job Search Assistance</a:t>
            </a:r>
          </a:p>
          <a:p>
            <a:r>
              <a:rPr lang="en-US" sz="2400">
                <a:solidFill>
                  <a:schemeClr val="tx1"/>
                </a:solidFill>
                <a:latin typeface="Arial Nova"/>
              </a:rPr>
              <a:t>Mock Interviews</a:t>
            </a:r>
          </a:p>
          <a:p>
            <a:r>
              <a:rPr lang="en-US" sz="2400">
                <a:solidFill>
                  <a:schemeClr val="tx1"/>
                </a:solidFill>
                <a:latin typeface="Arial Nova"/>
              </a:rPr>
              <a:t>Labor Market Information</a:t>
            </a:r>
          </a:p>
          <a:p>
            <a:r>
              <a:rPr lang="en-US" sz="2400">
                <a:solidFill>
                  <a:schemeClr val="tx1"/>
                </a:solidFill>
                <a:latin typeface="Arial Nova"/>
              </a:rPr>
              <a:t>Resume and Cover Letter Assistance</a:t>
            </a:r>
          </a:p>
          <a:p>
            <a:endParaRPr lang="en-US" sz="2400">
              <a:solidFill>
                <a:schemeClr val="tx1"/>
              </a:solidFill>
              <a:latin typeface="Arial Nova"/>
            </a:endParaRPr>
          </a:p>
          <a:p>
            <a:pPr marL="0" indent="0">
              <a:buNone/>
            </a:pPr>
            <a:r>
              <a:rPr lang="en-US" sz="2400">
                <a:solidFill>
                  <a:schemeClr val="tx1"/>
                </a:solidFill>
                <a:latin typeface="Arial Nova"/>
              </a:rPr>
              <a:t>WWW.IOWAWORKS.GOV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316549-37A0-D5C8-766F-B29CF1212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8580" y="5979926"/>
            <a:ext cx="2173942" cy="88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8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211DB5-64CD-9DCC-00F0-309EC5BA3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66D3231-C9C1-7E75-A49F-DCD55DD91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1BDB03-673E-D14F-22B0-AB55C277D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CDCAC43-F0FC-59E3-6B5A-31EF965C2D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82BD309-193E-E9BB-754D-E7924B8AE9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DFF800D5-6C30-A484-68CA-AFD2022C6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F1BAB022-AA1D-FBEE-1CB4-0F284F0DF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B2E6339F-B81B-8FEF-BE2B-B5F9A4A82E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6E9B3F72-A15C-9E5A-313D-24CE9FBA4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CBA158AC-A011-F0AF-B50E-A963A21AC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276754E0-0B25-BFE6-E22B-E3C887175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A7B702DD-806C-4EC7-86AA-355801C07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FD5CCB21-C549-042A-93FE-C7A88444D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8A4A057-459D-73E0-22D9-08F665E08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sz="4800" b="1">
                <a:solidFill>
                  <a:schemeClr val="tx1"/>
                </a:solidFill>
                <a:latin typeface="Arial Nova"/>
              </a:rPr>
              <a:t>Veterans Priority of Service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B9DE9-D81D-BDE3-0F43-39683842D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latin typeface="Arial Nova"/>
              </a:rPr>
              <a:t>First access to apply for new jobs posted to the </a:t>
            </a:r>
            <a:r>
              <a:rPr lang="en-US" sz="2400" dirty="0" err="1">
                <a:latin typeface="Arial Nova"/>
              </a:rPr>
              <a:t>Iowa</a:t>
            </a:r>
            <a:r>
              <a:rPr lang="en-US" sz="2400" i="1" dirty="0" err="1">
                <a:latin typeface="Arial Nova"/>
              </a:rPr>
              <a:t>WORKS</a:t>
            </a:r>
            <a:r>
              <a:rPr lang="en-US" sz="2400" dirty="0">
                <a:latin typeface="Arial Nova"/>
              </a:rPr>
              <a:t> Job Board</a:t>
            </a:r>
          </a:p>
          <a:p>
            <a:r>
              <a:rPr lang="en-US" sz="2400" dirty="0">
                <a:latin typeface="Arial Nova"/>
              </a:rPr>
              <a:t>Computers reserved at </a:t>
            </a:r>
            <a:r>
              <a:rPr lang="en-US" sz="2400" dirty="0" err="1">
                <a:latin typeface="Arial Nova"/>
              </a:rPr>
              <a:t>Iowa</a:t>
            </a:r>
            <a:r>
              <a:rPr lang="en-US" sz="2400" i="1" dirty="0" err="1">
                <a:latin typeface="Arial Nova"/>
              </a:rPr>
              <a:t>WORKS</a:t>
            </a:r>
            <a:r>
              <a:rPr lang="en-US" sz="2400" dirty="0">
                <a:latin typeface="Arial Nova"/>
              </a:rPr>
              <a:t> for veterans to utilize</a:t>
            </a:r>
          </a:p>
          <a:p>
            <a:r>
              <a:rPr lang="en-US" sz="2400" dirty="0">
                <a:latin typeface="Arial Nova"/>
              </a:rPr>
              <a:t>Spots are saved for veterans when resources are limited</a:t>
            </a:r>
          </a:p>
          <a:p>
            <a:r>
              <a:rPr lang="en-US" sz="2400" dirty="0">
                <a:latin typeface="Arial Nova"/>
              </a:rPr>
              <a:t>First access to employers at career fairs is reserved for veterans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94D1F9-3F2A-97FA-9169-140AB372D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23" y="5979926"/>
            <a:ext cx="2173942" cy="88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36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2035</TotalTime>
  <Words>1119</Words>
  <Application>Microsoft Office PowerPoint</Application>
  <PresentationFormat>Widescreen</PresentationFormat>
  <Paragraphs>194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Aptos</vt:lpstr>
      <vt:lpstr>Arial</vt:lpstr>
      <vt:lpstr>Arial Nova</vt:lpstr>
      <vt:lpstr>Trebuchet MS</vt:lpstr>
      <vt:lpstr>Wingdings 3</vt:lpstr>
      <vt:lpstr>Facet</vt:lpstr>
      <vt:lpstr>PowerPoint Presentation</vt:lpstr>
      <vt:lpstr>Agenda</vt:lpstr>
      <vt:lpstr>Department of Health and Human Services</vt:lpstr>
      <vt:lpstr>Employer Benefits Security Administration</vt:lpstr>
      <vt:lpstr>One – Stop Services</vt:lpstr>
      <vt:lpstr>IowaWORKS Partners</vt:lpstr>
      <vt:lpstr>Title II – DMACC HiSET &amp; ELL</vt:lpstr>
      <vt:lpstr>Career Development Services</vt:lpstr>
      <vt:lpstr>Veterans Priority of Service</vt:lpstr>
      <vt:lpstr>Veteran Services</vt:lpstr>
      <vt:lpstr>Central IowaWORKSLocations</vt:lpstr>
      <vt:lpstr>Unemployment Insurance Information</vt:lpstr>
      <vt:lpstr>Unemployment Program Overview</vt:lpstr>
      <vt:lpstr>Unemployment Insurance Requirements</vt:lpstr>
      <vt:lpstr>How to Apply for UI</vt:lpstr>
      <vt:lpstr>Identity Verification</vt:lpstr>
      <vt:lpstr>After Applying</vt:lpstr>
      <vt:lpstr>After Applying Continued</vt:lpstr>
      <vt:lpstr>Reemployment Activities</vt:lpstr>
      <vt:lpstr>PowerPoint Presentation</vt:lpstr>
      <vt:lpstr>Unemployment Contact Information</vt:lpstr>
      <vt:lpstr>Title I – Dislocated Worker Program</vt:lpstr>
      <vt:lpstr>Dislocated Worker Surveys</vt:lpstr>
      <vt:lpstr>WIOA Education and Training Services (Title I) </vt:lpstr>
      <vt:lpstr>How We Help</vt:lpstr>
      <vt:lpstr>Where We Focus</vt:lpstr>
      <vt:lpstr>Central Iowa Local Area In-Demand  Career Fields</vt:lpstr>
      <vt:lpstr>Eligibility</vt:lpstr>
      <vt:lpstr>Enrollment Process</vt:lpstr>
      <vt:lpstr>Next Steps</vt:lpstr>
      <vt:lpstr>IowaWORKS  Connect 2 Careers Program 200 Army Post Road, Des Moines, IA 50315  Heather Brooks, Program Director WIOA Title I Adult and Dislocated Worker 515-537-5839 Hbrooks@nationalable.org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Dougherty, Jesse</dc:creator>
  <cp:lastModifiedBy>Dougherty, Jesse [IWD]</cp:lastModifiedBy>
  <cp:revision>18</cp:revision>
  <dcterms:created xsi:type="dcterms:W3CDTF">2024-07-31T17:59:24Z</dcterms:created>
  <dcterms:modified xsi:type="dcterms:W3CDTF">2025-11-19T04:29:11Z</dcterms:modified>
</cp:coreProperties>
</file>