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handoutMasterIdLst>
    <p:handoutMasterId r:id="rId27"/>
  </p:handoutMasterIdLst>
  <p:sldIdLst>
    <p:sldId id="256" r:id="rId2"/>
    <p:sldId id="276" r:id="rId3"/>
    <p:sldId id="262" r:id="rId4"/>
    <p:sldId id="280" r:id="rId5"/>
    <p:sldId id="281" r:id="rId6"/>
    <p:sldId id="286" r:id="rId7"/>
    <p:sldId id="257" r:id="rId8"/>
    <p:sldId id="277" r:id="rId9"/>
    <p:sldId id="278" r:id="rId10"/>
    <p:sldId id="265" r:id="rId11"/>
    <p:sldId id="264" r:id="rId12"/>
    <p:sldId id="263" r:id="rId13"/>
    <p:sldId id="272" r:id="rId14"/>
    <p:sldId id="273" r:id="rId15"/>
    <p:sldId id="283" r:id="rId16"/>
    <p:sldId id="268" r:id="rId17"/>
    <p:sldId id="288" r:id="rId18"/>
    <p:sldId id="266" r:id="rId19"/>
    <p:sldId id="261" r:id="rId20"/>
    <p:sldId id="282" r:id="rId21"/>
    <p:sldId id="260" r:id="rId22"/>
    <p:sldId id="275" r:id="rId23"/>
    <p:sldId id="274" r:id="rId24"/>
    <p:sldId id="285" r:id="rId25"/>
    <p:sldId id="284" r:id="rId2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0AE"/>
    <a:srgbClr val="BEBED4"/>
    <a:srgbClr val="D0E0F0"/>
    <a:srgbClr val="FFB03B"/>
    <a:srgbClr val="CC6600"/>
    <a:srgbClr val="4D4D4D"/>
    <a:srgbClr val="666699"/>
    <a:srgbClr val="FF0066"/>
    <a:srgbClr val="66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6" d="100"/>
          <a:sy n="46" d="100"/>
        </p:scale>
        <p:origin x="60" y="15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609DC-0FE4-4287-9288-EC949F71EE93}"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F82164D1-8F06-4297-B2A4-C4B3DE0A60EC}">
      <dgm:prSet phldrT="[Text]" custT="1"/>
      <dgm:spPr/>
      <dgm:t>
        <a:bodyPr/>
        <a:lstStyle/>
        <a:p>
          <a:pPr>
            <a:spcAft>
              <a:spcPts val="0"/>
            </a:spcAft>
          </a:pPr>
          <a:r>
            <a:rPr lang="en-US" sz="2800" dirty="0"/>
            <a:t>SUPPORT </a:t>
          </a:r>
        </a:p>
        <a:p>
          <a:pPr>
            <a:spcAft>
              <a:spcPts val="0"/>
            </a:spcAft>
          </a:pPr>
          <a:r>
            <a:rPr lang="en-US" sz="2800" dirty="0"/>
            <a:t>FOR GETTING </a:t>
          </a:r>
        </a:p>
        <a:p>
          <a:pPr>
            <a:spcAft>
              <a:spcPts val="0"/>
            </a:spcAft>
          </a:pPr>
          <a:r>
            <a:rPr lang="en-US" sz="2800" dirty="0"/>
            <a:t>&amp; KEEPING </a:t>
          </a:r>
        </a:p>
        <a:p>
          <a:pPr>
            <a:spcAft>
              <a:spcPts val="0"/>
            </a:spcAft>
          </a:pPr>
          <a:r>
            <a:rPr lang="en-US" sz="2800" dirty="0"/>
            <a:t>A</a:t>
          </a:r>
        </a:p>
        <a:p>
          <a:pPr>
            <a:spcAft>
              <a:spcPts val="0"/>
            </a:spcAft>
          </a:pPr>
          <a:r>
            <a:rPr lang="en-US" sz="2800" dirty="0"/>
            <a:t>COMMUNITY</a:t>
          </a:r>
        </a:p>
        <a:p>
          <a:pPr>
            <a:spcAft>
              <a:spcPts val="0"/>
            </a:spcAft>
          </a:pPr>
          <a:r>
            <a:rPr lang="en-US" sz="2800" dirty="0"/>
            <a:t>JOB</a:t>
          </a:r>
        </a:p>
      </dgm:t>
    </dgm:pt>
    <dgm:pt modelId="{ACB84C74-B24E-4C65-9941-FF226A019D72}" type="parTrans" cxnId="{1C4FCED5-A47A-4D0D-8FBE-3663C3F67D9F}">
      <dgm:prSet/>
      <dgm:spPr/>
      <dgm:t>
        <a:bodyPr/>
        <a:lstStyle/>
        <a:p>
          <a:endParaRPr lang="en-US"/>
        </a:p>
      </dgm:t>
    </dgm:pt>
    <dgm:pt modelId="{24BB1860-5902-4E35-B7E3-15A8D8F0A6D1}" type="sibTrans" cxnId="{1C4FCED5-A47A-4D0D-8FBE-3663C3F67D9F}">
      <dgm:prSet/>
      <dgm:spPr/>
      <dgm:t>
        <a:bodyPr/>
        <a:lstStyle/>
        <a:p>
          <a:endParaRPr lang="en-US"/>
        </a:p>
      </dgm:t>
    </dgm:pt>
    <dgm:pt modelId="{D42999B1-36FE-49D4-8678-2F2813596033}">
      <dgm:prSet phldrT="[Text]" custT="1"/>
      <dgm:spPr/>
      <dgm:t>
        <a:bodyPr/>
        <a:lstStyle/>
        <a:p>
          <a:r>
            <a:rPr lang="en-US" sz="2000" dirty="0"/>
            <a:t>CAREER EXPLORATION</a:t>
          </a:r>
        </a:p>
      </dgm:t>
    </dgm:pt>
    <dgm:pt modelId="{D9036A77-9D0D-4999-A7B6-2DFD23D74BD4}" type="parTrans" cxnId="{436ADCC2-00A9-4C3B-8192-3C3B939BD65F}">
      <dgm:prSet/>
      <dgm:spPr/>
      <dgm:t>
        <a:bodyPr/>
        <a:lstStyle/>
        <a:p>
          <a:endParaRPr lang="en-US"/>
        </a:p>
      </dgm:t>
    </dgm:pt>
    <dgm:pt modelId="{614D56CC-B518-4088-B98B-C6983D84968A}" type="sibTrans" cxnId="{436ADCC2-00A9-4C3B-8192-3C3B939BD65F}">
      <dgm:prSet/>
      <dgm:spPr/>
      <dgm:t>
        <a:bodyPr/>
        <a:lstStyle/>
        <a:p>
          <a:endParaRPr lang="en-US"/>
        </a:p>
      </dgm:t>
    </dgm:pt>
    <dgm:pt modelId="{DC5550C9-42FC-464E-8879-A19CD4884AEE}">
      <dgm:prSet phldrT="[Text]" custT="1"/>
      <dgm:spPr>
        <a:solidFill>
          <a:schemeClr val="accent6">
            <a:lumMod val="75000"/>
            <a:alpha val="48000"/>
          </a:schemeClr>
        </a:solidFill>
      </dgm:spPr>
      <dgm:t>
        <a:bodyPr/>
        <a:lstStyle/>
        <a:p>
          <a:r>
            <a:rPr lang="en-US" sz="2000" dirty="0"/>
            <a:t>DISCOVERY</a:t>
          </a:r>
        </a:p>
      </dgm:t>
    </dgm:pt>
    <dgm:pt modelId="{2E2D39FD-7791-4268-8F06-F00C4092E310}" type="parTrans" cxnId="{B94879C6-0034-4755-9DB0-4609BF2834A6}">
      <dgm:prSet/>
      <dgm:spPr/>
      <dgm:t>
        <a:bodyPr/>
        <a:lstStyle/>
        <a:p>
          <a:endParaRPr lang="en-US"/>
        </a:p>
      </dgm:t>
    </dgm:pt>
    <dgm:pt modelId="{5C538882-541C-4F79-A0A0-5990BE9C81D1}" type="sibTrans" cxnId="{B94879C6-0034-4755-9DB0-4609BF2834A6}">
      <dgm:prSet/>
      <dgm:spPr/>
      <dgm:t>
        <a:bodyPr/>
        <a:lstStyle/>
        <a:p>
          <a:endParaRPr lang="en-US"/>
        </a:p>
      </dgm:t>
    </dgm:pt>
    <dgm:pt modelId="{0127EF04-91AD-4FCA-999A-69472C82C257}">
      <dgm:prSet phldrT="[Text]" custT="1"/>
      <dgm:spPr>
        <a:solidFill>
          <a:srgbClr val="DCE0AE"/>
        </a:solidFill>
      </dgm:spPr>
      <dgm:t>
        <a:bodyPr/>
        <a:lstStyle/>
        <a:p>
          <a:r>
            <a:rPr lang="en-US" sz="2000" dirty="0"/>
            <a:t>ON-THE-JOB TRAINING</a:t>
          </a:r>
        </a:p>
      </dgm:t>
    </dgm:pt>
    <dgm:pt modelId="{943FB33C-DCAF-4994-8760-2B81636FCF87}" type="parTrans" cxnId="{9502EB42-C32A-486E-B9BB-D11931606310}">
      <dgm:prSet/>
      <dgm:spPr/>
      <dgm:t>
        <a:bodyPr/>
        <a:lstStyle/>
        <a:p>
          <a:endParaRPr lang="en-US"/>
        </a:p>
      </dgm:t>
    </dgm:pt>
    <dgm:pt modelId="{622FC55C-7199-4A58-8BBB-9B40E738D121}" type="sibTrans" cxnId="{9502EB42-C32A-486E-B9BB-D11931606310}">
      <dgm:prSet/>
      <dgm:spPr/>
      <dgm:t>
        <a:bodyPr/>
        <a:lstStyle/>
        <a:p>
          <a:endParaRPr lang="en-US"/>
        </a:p>
      </dgm:t>
    </dgm:pt>
    <dgm:pt modelId="{74189AF3-FBD5-45D3-A3F0-CE0CA5743319}">
      <dgm:prSet phldrT="[Text]" custT="1"/>
      <dgm:spPr>
        <a:solidFill>
          <a:schemeClr val="accent5">
            <a:lumMod val="75000"/>
            <a:alpha val="69000"/>
          </a:schemeClr>
        </a:solidFill>
      </dgm:spPr>
      <dgm:t>
        <a:bodyPr/>
        <a:lstStyle/>
        <a:p>
          <a:r>
            <a:rPr lang="en-US" sz="1800" dirty="0"/>
            <a:t>VOLUNTEERING</a:t>
          </a:r>
        </a:p>
      </dgm:t>
    </dgm:pt>
    <dgm:pt modelId="{95873F5E-6838-419A-9D90-689B4C7C914E}" type="parTrans" cxnId="{BDA772DD-6AE8-4767-919A-0E5DFD600A46}">
      <dgm:prSet/>
      <dgm:spPr/>
      <dgm:t>
        <a:bodyPr/>
        <a:lstStyle/>
        <a:p>
          <a:endParaRPr lang="en-US"/>
        </a:p>
      </dgm:t>
    </dgm:pt>
    <dgm:pt modelId="{04AA98AE-8BE0-4FBD-AABC-AA6EAF1EEBD4}" type="sibTrans" cxnId="{BDA772DD-6AE8-4767-919A-0E5DFD600A46}">
      <dgm:prSet/>
      <dgm:spPr/>
      <dgm:t>
        <a:bodyPr/>
        <a:lstStyle/>
        <a:p>
          <a:endParaRPr lang="en-US"/>
        </a:p>
      </dgm:t>
    </dgm:pt>
    <dgm:pt modelId="{DB86A761-71A4-4187-93AC-05B0530169BE}">
      <dgm:prSet custT="1"/>
      <dgm:spPr/>
      <dgm:t>
        <a:bodyPr/>
        <a:lstStyle/>
        <a:p>
          <a:r>
            <a:rPr lang="en-US" sz="2000" dirty="0"/>
            <a:t>CUSTOMIZED EMPLOYMENT</a:t>
          </a:r>
        </a:p>
      </dgm:t>
    </dgm:pt>
    <dgm:pt modelId="{7218A74C-FE36-44BE-B648-1059CB5BDAF2}" type="parTrans" cxnId="{BC633F7E-78A8-4721-8CAE-892CD2A35602}">
      <dgm:prSet/>
      <dgm:spPr/>
      <dgm:t>
        <a:bodyPr/>
        <a:lstStyle/>
        <a:p>
          <a:endParaRPr lang="en-US"/>
        </a:p>
      </dgm:t>
    </dgm:pt>
    <dgm:pt modelId="{D931C077-B67F-4C53-B77F-52B19826E9A7}" type="sibTrans" cxnId="{BC633F7E-78A8-4721-8CAE-892CD2A35602}">
      <dgm:prSet/>
      <dgm:spPr/>
      <dgm:t>
        <a:bodyPr/>
        <a:lstStyle/>
        <a:p>
          <a:endParaRPr lang="en-US"/>
        </a:p>
      </dgm:t>
    </dgm:pt>
    <dgm:pt modelId="{AAA64B7B-272E-43BE-8000-3DA34F5DEB86}">
      <dgm:prSet custT="1"/>
      <dgm:spPr>
        <a:solidFill>
          <a:schemeClr val="accent4">
            <a:hueOff val="0"/>
            <a:satOff val="0"/>
            <a:lumOff val="0"/>
            <a:alpha val="44000"/>
          </a:schemeClr>
        </a:solidFill>
      </dgm:spPr>
      <dgm:t>
        <a:bodyPr/>
        <a:lstStyle/>
        <a:p>
          <a:r>
            <a:rPr lang="en-US" sz="2000" dirty="0"/>
            <a:t>SUPPORTED EMPLOYMENT </a:t>
          </a:r>
        </a:p>
      </dgm:t>
    </dgm:pt>
    <dgm:pt modelId="{42A1A37B-307F-4318-8E25-B701B8A97092}" type="parTrans" cxnId="{749FA825-1619-41C0-90E6-E6D5ED3D26DB}">
      <dgm:prSet/>
      <dgm:spPr/>
      <dgm:t>
        <a:bodyPr/>
        <a:lstStyle/>
        <a:p>
          <a:endParaRPr lang="en-US"/>
        </a:p>
      </dgm:t>
    </dgm:pt>
    <dgm:pt modelId="{CA956ED4-D8C3-4DD9-B33F-F09DA3678C6A}" type="sibTrans" cxnId="{749FA825-1619-41C0-90E6-E6D5ED3D26DB}">
      <dgm:prSet/>
      <dgm:spPr/>
      <dgm:t>
        <a:bodyPr/>
        <a:lstStyle/>
        <a:p>
          <a:endParaRPr lang="en-US"/>
        </a:p>
      </dgm:t>
    </dgm:pt>
    <dgm:pt modelId="{73127900-EABF-447A-BB64-202AF2AFEF09}">
      <dgm:prSet custT="1"/>
      <dgm:spPr/>
      <dgm:t>
        <a:bodyPr/>
        <a:lstStyle/>
        <a:p>
          <a:r>
            <a:rPr lang="en-US" sz="2000" dirty="0"/>
            <a:t>EMPLOYER NEEDS</a:t>
          </a:r>
        </a:p>
      </dgm:t>
    </dgm:pt>
    <dgm:pt modelId="{C1E79FE2-F55E-4EE5-8426-8A47671124C7}" type="parTrans" cxnId="{C6ABDD11-5DCF-45DF-89D6-3EC1617A15E7}">
      <dgm:prSet/>
      <dgm:spPr/>
      <dgm:t>
        <a:bodyPr/>
        <a:lstStyle/>
        <a:p>
          <a:endParaRPr lang="en-US"/>
        </a:p>
      </dgm:t>
    </dgm:pt>
    <dgm:pt modelId="{4F15C060-0904-47BD-9894-2B7A0FF9F2C4}" type="sibTrans" cxnId="{C6ABDD11-5DCF-45DF-89D6-3EC1617A15E7}">
      <dgm:prSet/>
      <dgm:spPr/>
      <dgm:t>
        <a:bodyPr/>
        <a:lstStyle/>
        <a:p>
          <a:endParaRPr lang="en-US"/>
        </a:p>
      </dgm:t>
    </dgm:pt>
    <dgm:pt modelId="{122B178D-284A-411C-89D4-0663ECF5BBB0}">
      <dgm:prSet custT="1"/>
      <dgm:spPr>
        <a:solidFill>
          <a:schemeClr val="accent1">
            <a:lumMod val="40000"/>
            <a:lumOff val="60000"/>
          </a:schemeClr>
        </a:solidFill>
      </dgm:spPr>
      <dgm:t>
        <a:bodyPr/>
        <a:lstStyle/>
        <a:p>
          <a:r>
            <a:rPr lang="en-US" sz="2400" dirty="0"/>
            <a:t>JOB COACH </a:t>
          </a:r>
        </a:p>
      </dgm:t>
    </dgm:pt>
    <dgm:pt modelId="{C263E696-FBF2-49E4-B21E-41DE40731F3A}" type="parTrans" cxnId="{CFB26608-6CA0-4B72-BA8D-79B2FAD2E29D}">
      <dgm:prSet/>
      <dgm:spPr/>
      <dgm:t>
        <a:bodyPr/>
        <a:lstStyle/>
        <a:p>
          <a:endParaRPr lang="en-US"/>
        </a:p>
      </dgm:t>
    </dgm:pt>
    <dgm:pt modelId="{2C45BC69-7ACE-4219-9A43-22B0699125AB}" type="sibTrans" cxnId="{CFB26608-6CA0-4B72-BA8D-79B2FAD2E29D}">
      <dgm:prSet/>
      <dgm:spPr/>
      <dgm:t>
        <a:bodyPr/>
        <a:lstStyle/>
        <a:p>
          <a:endParaRPr lang="en-US"/>
        </a:p>
      </dgm:t>
    </dgm:pt>
    <dgm:pt modelId="{47B00D48-923C-4915-9FCA-D3055C8F02F6}">
      <dgm:prSet custT="1"/>
      <dgm:spPr/>
      <dgm:t>
        <a:bodyPr/>
        <a:lstStyle/>
        <a:p>
          <a:r>
            <a:rPr lang="en-US" sz="2000" dirty="0"/>
            <a:t>ASSISTIVE TECHNOLOGY</a:t>
          </a:r>
        </a:p>
      </dgm:t>
    </dgm:pt>
    <dgm:pt modelId="{10E9FB58-8C25-4131-A42D-2F0A3089F799}" type="parTrans" cxnId="{BF385D71-1247-407C-BD3B-E4E3976EADA7}">
      <dgm:prSet/>
      <dgm:spPr/>
      <dgm:t>
        <a:bodyPr/>
        <a:lstStyle/>
        <a:p>
          <a:endParaRPr lang="en-US"/>
        </a:p>
      </dgm:t>
    </dgm:pt>
    <dgm:pt modelId="{29073AA9-405E-45D9-A068-75B972D5FD5E}" type="sibTrans" cxnId="{BF385D71-1247-407C-BD3B-E4E3976EADA7}">
      <dgm:prSet/>
      <dgm:spPr/>
      <dgm:t>
        <a:bodyPr/>
        <a:lstStyle/>
        <a:p>
          <a:endParaRPr lang="en-US"/>
        </a:p>
      </dgm:t>
    </dgm:pt>
    <dgm:pt modelId="{FD4735E1-8A9D-4B19-BCB4-220361A08EF2}">
      <dgm:prSet custT="1"/>
      <dgm:spPr>
        <a:solidFill>
          <a:schemeClr val="accent1">
            <a:lumMod val="40000"/>
            <a:lumOff val="60000"/>
          </a:schemeClr>
        </a:solidFill>
      </dgm:spPr>
      <dgm:t>
        <a:bodyPr/>
        <a:lstStyle/>
        <a:p>
          <a:r>
            <a:rPr lang="en-US" sz="2400" dirty="0"/>
            <a:t>SKILLS TRAINING</a:t>
          </a:r>
        </a:p>
      </dgm:t>
    </dgm:pt>
    <dgm:pt modelId="{7B808E4E-C055-4801-AEAF-8059E8285BE3}" type="parTrans" cxnId="{C831A006-FD9E-4A54-88C6-64D6E491B81E}">
      <dgm:prSet/>
      <dgm:spPr/>
      <dgm:t>
        <a:bodyPr/>
        <a:lstStyle/>
        <a:p>
          <a:endParaRPr lang="en-US"/>
        </a:p>
      </dgm:t>
    </dgm:pt>
    <dgm:pt modelId="{D85EE16C-CD86-453C-A90B-2A81156CF907}" type="sibTrans" cxnId="{C831A006-FD9E-4A54-88C6-64D6E491B81E}">
      <dgm:prSet/>
      <dgm:spPr/>
      <dgm:t>
        <a:bodyPr/>
        <a:lstStyle/>
        <a:p>
          <a:endParaRPr lang="en-US"/>
        </a:p>
      </dgm:t>
    </dgm:pt>
    <dgm:pt modelId="{46E76B8B-84CA-44FC-8882-DF6D2B830DD8}">
      <dgm:prSet custScaleX="130881" custRadScaleRad="171943" custRadScaleInc="-37657"/>
      <dgm:spPr/>
      <dgm:t>
        <a:bodyPr/>
        <a:lstStyle/>
        <a:p>
          <a:endParaRPr lang="en-US"/>
        </a:p>
      </dgm:t>
    </dgm:pt>
    <dgm:pt modelId="{860AF77F-D246-409D-BB32-587020665DAB}" type="parTrans" cxnId="{A9BCE0AE-1882-4DF4-950F-DA2E2D47B0F5}">
      <dgm:prSet/>
      <dgm:spPr/>
      <dgm:t>
        <a:bodyPr/>
        <a:lstStyle/>
        <a:p>
          <a:endParaRPr lang="en-US"/>
        </a:p>
      </dgm:t>
    </dgm:pt>
    <dgm:pt modelId="{2B6464CC-0261-4741-9402-AE8DD16414E3}" type="sibTrans" cxnId="{A9BCE0AE-1882-4DF4-950F-DA2E2D47B0F5}">
      <dgm:prSet/>
      <dgm:spPr/>
      <dgm:t>
        <a:bodyPr/>
        <a:lstStyle/>
        <a:p>
          <a:endParaRPr lang="en-US"/>
        </a:p>
      </dgm:t>
    </dgm:pt>
    <dgm:pt modelId="{84C0BB2F-1605-43A6-845A-91BB2FD1E9F6}">
      <dgm:prSet custScaleX="130881" custRadScaleRad="171943" custRadScaleInc="-37657"/>
      <dgm:spPr/>
      <dgm:t>
        <a:bodyPr/>
        <a:lstStyle/>
        <a:p>
          <a:endParaRPr lang="en-US"/>
        </a:p>
      </dgm:t>
    </dgm:pt>
    <dgm:pt modelId="{265BAA87-94CB-450C-AEFE-16C53325A8E0}" type="parTrans" cxnId="{C9A73A81-49FE-4D75-A4A2-372AF6E72BCF}">
      <dgm:prSet/>
      <dgm:spPr/>
      <dgm:t>
        <a:bodyPr/>
        <a:lstStyle/>
        <a:p>
          <a:endParaRPr lang="en-US"/>
        </a:p>
      </dgm:t>
    </dgm:pt>
    <dgm:pt modelId="{470B5D9C-9FAA-47B3-B95E-27DC10BEEECD}" type="sibTrans" cxnId="{C9A73A81-49FE-4D75-A4A2-372AF6E72BCF}">
      <dgm:prSet/>
      <dgm:spPr/>
      <dgm:t>
        <a:bodyPr/>
        <a:lstStyle/>
        <a:p>
          <a:endParaRPr lang="en-US"/>
        </a:p>
      </dgm:t>
    </dgm:pt>
    <dgm:pt modelId="{EBB7A2AF-3FD8-4E49-9DB5-89170259B69C}">
      <dgm:prSet custScaleX="130881" custRadScaleRad="171943" custRadScaleInc="-37657"/>
      <dgm:spPr/>
      <dgm:t>
        <a:bodyPr/>
        <a:lstStyle/>
        <a:p>
          <a:endParaRPr lang="en-US"/>
        </a:p>
      </dgm:t>
    </dgm:pt>
    <dgm:pt modelId="{152D4472-9456-4F17-ABBA-7C38136F4406}" type="parTrans" cxnId="{7EF04CDE-6F53-4664-8DF5-28B18EF42E51}">
      <dgm:prSet/>
      <dgm:spPr/>
      <dgm:t>
        <a:bodyPr/>
        <a:lstStyle/>
        <a:p>
          <a:endParaRPr lang="en-US"/>
        </a:p>
      </dgm:t>
    </dgm:pt>
    <dgm:pt modelId="{4A5A78C9-5F51-41BB-B362-327F41EBF8BB}" type="sibTrans" cxnId="{7EF04CDE-6F53-4664-8DF5-28B18EF42E51}">
      <dgm:prSet/>
      <dgm:spPr/>
      <dgm:t>
        <a:bodyPr/>
        <a:lstStyle/>
        <a:p>
          <a:endParaRPr lang="en-US"/>
        </a:p>
      </dgm:t>
    </dgm:pt>
    <dgm:pt modelId="{E3ED926E-6CFB-4478-A4A1-BDB01C7CF6A4}" type="pres">
      <dgm:prSet presAssocID="{679609DC-0FE4-4287-9288-EC949F71EE93}" presName="composite" presStyleCnt="0">
        <dgm:presLayoutVars>
          <dgm:chMax val="1"/>
          <dgm:dir/>
          <dgm:resizeHandles val="exact"/>
        </dgm:presLayoutVars>
      </dgm:prSet>
      <dgm:spPr/>
      <dgm:t>
        <a:bodyPr/>
        <a:lstStyle/>
        <a:p>
          <a:endParaRPr lang="en-US"/>
        </a:p>
      </dgm:t>
    </dgm:pt>
    <dgm:pt modelId="{A6988457-B313-4B9F-B7DA-6CD434230C50}" type="pres">
      <dgm:prSet presAssocID="{679609DC-0FE4-4287-9288-EC949F71EE93}" presName="radial" presStyleCnt="0">
        <dgm:presLayoutVars>
          <dgm:animLvl val="ctr"/>
        </dgm:presLayoutVars>
      </dgm:prSet>
      <dgm:spPr/>
    </dgm:pt>
    <dgm:pt modelId="{F490BB76-B255-4114-A940-A4BCA1BAA96A}" type="pres">
      <dgm:prSet presAssocID="{F82164D1-8F06-4297-B2A4-C4B3DE0A60EC}" presName="centerShape" presStyleLbl="vennNode1" presStyleIdx="0" presStyleCnt="11" custLinFactNeighborX="-10982" custLinFactNeighborY="-4879"/>
      <dgm:spPr/>
      <dgm:t>
        <a:bodyPr/>
        <a:lstStyle/>
        <a:p>
          <a:endParaRPr lang="en-US"/>
        </a:p>
      </dgm:t>
    </dgm:pt>
    <dgm:pt modelId="{103DCD37-7868-487C-945E-830A65974E26}" type="pres">
      <dgm:prSet presAssocID="{D42999B1-36FE-49D4-8678-2F2813596033}" presName="node" presStyleLbl="vennNode1" presStyleIdx="1" presStyleCnt="11" custScaleX="167500" custRadScaleRad="130872" custRadScaleInc="243173">
        <dgm:presLayoutVars>
          <dgm:bulletEnabled val="1"/>
        </dgm:presLayoutVars>
      </dgm:prSet>
      <dgm:spPr/>
      <dgm:t>
        <a:bodyPr/>
        <a:lstStyle/>
        <a:p>
          <a:endParaRPr lang="en-US"/>
        </a:p>
      </dgm:t>
    </dgm:pt>
    <dgm:pt modelId="{19480AEC-77FE-46CD-82A8-ABCFE5C4A626}" type="pres">
      <dgm:prSet presAssocID="{DC5550C9-42FC-464E-8879-A19CD4884AEE}" presName="node" presStyleLbl="vennNode1" presStyleIdx="2" presStyleCnt="11" custScaleX="116991" custScaleY="101604" custRadScaleRad="101559" custRadScaleInc="288641">
        <dgm:presLayoutVars>
          <dgm:bulletEnabled val="1"/>
        </dgm:presLayoutVars>
      </dgm:prSet>
      <dgm:spPr/>
      <dgm:t>
        <a:bodyPr/>
        <a:lstStyle/>
        <a:p>
          <a:endParaRPr lang="en-US"/>
        </a:p>
      </dgm:t>
    </dgm:pt>
    <dgm:pt modelId="{A3E62459-7A42-4575-97A6-0ADF4AE63153}" type="pres">
      <dgm:prSet presAssocID="{0127EF04-91AD-4FCA-999A-69472C82C257}" presName="node" presStyleLbl="vennNode1" presStyleIdx="3" presStyleCnt="11" custScaleX="117561" custScaleY="97882" custRadScaleRad="141027" custRadScaleInc="482681">
        <dgm:presLayoutVars>
          <dgm:bulletEnabled val="1"/>
        </dgm:presLayoutVars>
      </dgm:prSet>
      <dgm:spPr/>
      <dgm:t>
        <a:bodyPr/>
        <a:lstStyle/>
        <a:p>
          <a:endParaRPr lang="en-US"/>
        </a:p>
      </dgm:t>
    </dgm:pt>
    <dgm:pt modelId="{F037D31D-F33A-470D-9EDF-853D80A120BB}" type="pres">
      <dgm:prSet presAssocID="{74189AF3-FBD5-45D3-A3F0-CE0CA5743319}" presName="node" presStyleLbl="vennNode1" presStyleIdx="4" presStyleCnt="11" custScaleX="142704" custScaleY="72150" custRadScaleRad="114686" custRadScaleInc="258175">
        <dgm:presLayoutVars>
          <dgm:bulletEnabled val="1"/>
        </dgm:presLayoutVars>
      </dgm:prSet>
      <dgm:spPr/>
      <dgm:t>
        <a:bodyPr/>
        <a:lstStyle/>
        <a:p>
          <a:endParaRPr lang="en-US"/>
        </a:p>
      </dgm:t>
    </dgm:pt>
    <dgm:pt modelId="{58EDBD52-66C3-4551-AA25-6B0186F73695}" type="pres">
      <dgm:prSet presAssocID="{FD4735E1-8A9D-4B19-BCB4-220361A08EF2}" presName="node" presStyleLbl="vennNode1" presStyleIdx="5" presStyleCnt="11" custScaleX="121513" custScaleY="115770" custRadScaleRad="221352" custRadScaleInc="-112349">
        <dgm:presLayoutVars>
          <dgm:bulletEnabled val="1"/>
        </dgm:presLayoutVars>
      </dgm:prSet>
      <dgm:spPr/>
      <dgm:t>
        <a:bodyPr/>
        <a:lstStyle/>
        <a:p>
          <a:endParaRPr lang="en-US"/>
        </a:p>
      </dgm:t>
    </dgm:pt>
    <dgm:pt modelId="{2BAE5387-0DA9-4A53-8CDC-DE58D29835F0}" type="pres">
      <dgm:prSet presAssocID="{DB86A761-71A4-4187-93AC-05B0530169BE}" presName="node" presStyleLbl="vennNode1" presStyleIdx="6" presStyleCnt="11" custScaleX="134275" custScaleY="122788" custRadScaleRad="151305" custRadScaleInc="332873">
        <dgm:presLayoutVars>
          <dgm:bulletEnabled val="1"/>
        </dgm:presLayoutVars>
      </dgm:prSet>
      <dgm:spPr/>
      <dgm:t>
        <a:bodyPr/>
        <a:lstStyle/>
        <a:p>
          <a:endParaRPr lang="en-US"/>
        </a:p>
      </dgm:t>
    </dgm:pt>
    <dgm:pt modelId="{BC885148-8609-4C87-9ADA-8EE809BE8729}" type="pres">
      <dgm:prSet presAssocID="{AAA64B7B-272E-43BE-8000-3DA34F5DEB86}" presName="node" presStyleLbl="vennNode1" presStyleIdx="7" presStyleCnt="11" custScaleX="137584" custRadScaleRad="237685" custRadScaleInc="87759">
        <dgm:presLayoutVars>
          <dgm:bulletEnabled val="1"/>
        </dgm:presLayoutVars>
      </dgm:prSet>
      <dgm:spPr/>
      <dgm:t>
        <a:bodyPr/>
        <a:lstStyle/>
        <a:p>
          <a:endParaRPr lang="en-US"/>
        </a:p>
      </dgm:t>
    </dgm:pt>
    <dgm:pt modelId="{6F4323EF-BF2E-4B70-9961-337CA41A32A1}" type="pres">
      <dgm:prSet presAssocID="{73127900-EABF-447A-BB64-202AF2AFEF09}" presName="node" presStyleLbl="vennNode1" presStyleIdx="8" presStyleCnt="11" custScaleX="112175" custScaleY="75475" custRadScaleRad="181719" custRadScaleInc="-352491">
        <dgm:presLayoutVars>
          <dgm:bulletEnabled val="1"/>
        </dgm:presLayoutVars>
      </dgm:prSet>
      <dgm:spPr/>
      <dgm:t>
        <a:bodyPr/>
        <a:lstStyle/>
        <a:p>
          <a:endParaRPr lang="en-US"/>
        </a:p>
      </dgm:t>
    </dgm:pt>
    <dgm:pt modelId="{0AB2BB09-DC5D-4420-ABFA-BA2F3C3457EB}" type="pres">
      <dgm:prSet presAssocID="{47B00D48-923C-4915-9FCA-D3055C8F02F6}" presName="node" presStyleLbl="vennNode1" presStyleIdx="9" presStyleCnt="11" custScaleX="170258" custScaleY="115562" custRadScaleRad="210501" custRadScaleInc="-46341">
        <dgm:presLayoutVars>
          <dgm:bulletEnabled val="1"/>
        </dgm:presLayoutVars>
      </dgm:prSet>
      <dgm:spPr/>
      <dgm:t>
        <a:bodyPr/>
        <a:lstStyle/>
        <a:p>
          <a:endParaRPr lang="en-US"/>
        </a:p>
      </dgm:t>
    </dgm:pt>
    <dgm:pt modelId="{BE0EB175-5751-4E87-A409-E5BE623CD968}" type="pres">
      <dgm:prSet presAssocID="{122B178D-284A-411C-89D4-0663ECF5BBB0}" presName="node" presStyleLbl="vennNode1" presStyleIdx="10" presStyleCnt="11" custScaleX="100498" custScaleY="101037" custRadScaleRad="242870" custRadScaleInc="-87038">
        <dgm:presLayoutVars>
          <dgm:bulletEnabled val="1"/>
        </dgm:presLayoutVars>
      </dgm:prSet>
      <dgm:spPr/>
      <dgm:t>
        <a:bodyPr/>
        <a:lstStyle/>
        <a:p>
          <a:endParaRPr lang="en-US"/>
        </a:p>
      </dgm:t>
    </dgm:pt>
  </dgm:ptLst>
  <dgm:cxnLst>
    <dgm:cxn modelId="{C831A006-FD9E-4A54-88C6-64D6E491B81E}" srcId="{F82164D1-8F06-4297-B2A4-C4B3DE0A60EC}" destId="{FD4735E1-8A9D-4B19-BCB4-220361A08EF2}" srcOrd="4" destOrd="0" parTransId="{7B808E4E-C055-4801-AEAF-8059E8285BE3}" sibTransId="{D85EE16C-CD86-453C-A90B-2A81156CF907}"/>
    <dgm:cxn modelId="{9502EB42-C32A-486E-B9BB-D11931606310}" srcId="{F82164D1-8F06-4297-B2A4-C4B3DE0A60EC}" destId="{0127EF04-91AD-4FCA-999A-69472C82C257}" srcOrd="2" destOrd="0" parTransId="{943FB33C-DCAF-4994-8760-2B81636FCF87}" sibTransId="{622FC55C-7199-4A58-8BBB-9B40E738D121}"/>
    <dgm:cxn modelId="{C6ABDD11-5DCF-45DF-89D6-3EC1617A15E7}" srcId="{F82164D1-8F06-4297-B2A4-C4B3DE0A60EC}" destId="{73127900-EABF-447A-BB64-202AF2AFEF09}" srcOrd="7" destOrd="0" parTransId="{C1E79FE2-F55E-4EE5-8426-8A47671124C7}" sibTransId="{4F15C060-0904-47BD-9894-2B7A0FF9F2C4}"/>
    <dgm:cxn modelId="{0E99BC63-C253-4AD2-8099-601947F0BEF6}" type="presOf" srcId="{0127EF04-91AD-4FCA-999A-69472C82C257}" destId="{A3E62459-7A42-4575-97A6-0ADF4AE63153}" srcOrd="0" destOrd="0" presId="urn:microsoft.com/office/officeart/2005/8/layout/radial3"/>
    <dgm:cxn modelId="{BDA772DD-6AE8-4767-919A-0E5DFD600A46}" srcId="{F82164D1-8F06-4297-B2A4-C4B3DE0A60EC}" destId="{74189AF3-FBD5-45D3-A3F0-CE0CA5743319}" srcOrd="3" destOrd="0" parTransId="{95873F5E-6838-419A-9D90-689B4C7C914E}" sibTransId="{04AA98AE-8BE0-4FBD-AABC-AA6EAF1EEBD4}"/>
    <dgm:cxn modelId="{BC633F7E-78A8-4721-8CAE-892CD2A35602}" srcId="{F82164D1-8F06-4297-B2A4-C4B3DE0A60EC}" destId="{DB86A761-71A4-4187-93AC-05B0530169BE}" srcOrd="5" destOrd="0" parTransId="{7218A74C-FE36-44BE-B648-1059CB5BDAF2}" sibTransId="{D931C077-B67F-4C53-B77F-52B19826E9A7}"/>
    <dgm:cxn modelId="{19FB199F-4782-4F6D-9E1F-CF0B11CBC83F}" type="presOf" srcId="{AAA64B7B-272E-43BE-8000-3DA34F5DEB86}" destId="{BC885148-8609-4C87-9ADA-8EE809BE8729}" srcOrd="0" destOrd="0" presId="urn:microsoft.com/office/officeart/2005/8/layout/radial3"/>
    <dgm:cxn modelId="{749FA825-1619-41C0-90E6-E6D5ED3D26DB}" srcId="{F82164D1-8F06-4297-B2A4-C4B3DE0A60EC}" destId="{AAA64B7B-272E-43BE-8000-3DA34F5DEB86}" srcOrd="6" destOrd="0" parTransId="{42A1A37B-307F-4318-8E25-B701B8A97092}" sibTransId="{CA956ED4-D8C3-4DD9-B33F-F09DA3678C6A}"/>
    <dgm:cxn modelId="{B94879C6-0034-4755-9DB0-4609BF2834A6}" srcId="{F82164D1-8F06-4297-B2A4-C4B3DE0A60EC}" destId="{DC5550C9-42FC-464E-8879-A19CD4884AEE}" srcOrd="1" destOrd="0" parTransId="{2E2D39FD-7791-4268-8F06-F00C4092E310}" sibTransId="{5C538882-541C-4F79-A0A0-5990BE9C81D1}"/>
    <dgm:cxn modelId="{D6912085-8220-4179-8BB3-5105A8E1E0F3}" type="presOf" srcId="{47B00D48-923C-4915-9FCA-D3055C8F02F6}" destId="{0AB2BB09-DC5D-4420-ABFA-BA2F3C3457EB}" srcOrd="0" destOrd="0" presId="urn:microsoft.com/office/officeart/2005/8/layout/radial3"/>
    <dgm:cxn modelId="{C5381C5D-4506-44A6-9B5F-966681A0E35D}" type="presOf" srcId="{DC5550C9-42FC-464E-8879-A19CD4884AEE}" destId="{19480AEC-77FE-46CD-82A8-ABCFE5C4A626}" srcOrd="0" destOrd="0" presId="urn:microsoft.com/office/officeart/2005/8/layout/radial3"/>
    <dgm:cxn modelId="{C9A73A81-49FE-4D75-A4A2-372AF6E72BCF}" srcId="{679609DC-0FE4-4287-9288-EC949F71EE93}" destId="{84C0BB2F-1605-43A6-845A-91BB2FD1E9F6}" srcOrd="2" destOrd="0" parTransId="{265BAA87-94CB-450C-AEFE-16C53325A8E0}" sibTransId="{470B5D9C-9FAA-47B3-B95E-27DC10BEEECD}"/>
    <dgm:cxn modelId="{CFB26608-6CA0-4B72-BA8D-79B2FAD2E29D}" srcId="{F82164D1-8F06-4297-B2A4-C4B3DE0A60EC}" destId="{122B178D-284A-411C-89D4-0663ECF5BBB0}" srcOrd="9" destOrd="0" parTransId="{C263E696-FBF2-49E4-B21E-41DE40731F3A}" sibTransId="{2C45BC69-7ACE-4219-9A43-22B0699125AB}"/>
    <dgm:cxn modelId="{AE0C5D84-61F6-480B-9F35-29722E173B50}" type="presOf" srcId="{D42999B1-36FE-49D4-8678-2F2813596033}" destId="{103DCD37-7868-487C-945E-830A65974E26}" srcOrd="0" destOrd="0" presId="urn:microsoft.com/office/officeart/2005/8/layout/radial3"/>
    <dgm:cxn modelId="{1C4FCED5-A47A-4D0D-8FBE-3663C3F67D9F}" srcId="{679609DC-0FE4-4287-9288-EC949F71EE93}" destId="{F82164D1-8F06-4297-B2A4-C4B3DE0A60EC}" srcOrd="0" destOrd="0" parTransId="{ACB84C74-B24E-4C65-9941-FF226A019D72}" sibTransId="{24BB1860-5902-4E35-B7E3-15A8D8F0A6D1}"/>
    <dgm:cxn modelId="{7EF04CDE-6F53-4664-8DF5-28B18EF42E51}" srcId="{679609DC-0FE4-4287-9288-EC949F71EE93}" destId="{EBB7A2AF-3FD8-4E49-9DB5-89170259B69C}" srcOrd="3" destOrd="0" parTransId="{152D4472-9456-4F17-ABBA-7C38136F4406}" sibTransId="{4A5A78C9-5F51-41BB-B362-327F41EBF8BB}"/>
    <dgm:cxn modelId="{44D761F8-8FB7-4441-8E6F-8E52E6878F0F}" type="presOf" srcId="{DB86A761-71A4-4187-93AC-05B0530169BE}" destId="{2BAE5387-0DA9-4A53-8CDC-DE58D29835F0}" srcOrd="0" destOrd="0" presId="urn:microsoft.com/office/officeart/2005/8/layout/radial3"/>
    <dgm:cxn modelId="{A9BCE0AE-1882-4DF4-950F-DA2E2D47B0F5}" srcId="{679609DC-0FE4-4287-9288-EC949F71EE93}" destId="{46E76B8B-84CA-44FC-8882-DF6D2B830DD8}" srcOrd="1" destOrd="0" parTransId="{860AF77F-D246-409D-BB32-587020665DAB}" sibTransId="{2B6464CC-0261-4741-9402-AE8DD16414E3}"/>
    <dgm:cxn modelId="{436ADCC2-00A9-4C3B-8192-3C3B939BD65F}" srcId="{F82164D1-8F06-4297-B2A4-C4B3DE0A60EC}" destId="{D42999B1-36FE-49D4-8678-2F2813596033}" srcOrd="0" destOrd="0" parTransId="{D9036A77-9D0D-4999-A7B6-2DFD23D74BD4}" sibTransId="{614D56CC-B518-4088-B98B-C6983D84968A}"/>
    <dgm:cxn modelId="{EB83E322-5FF2-4F30-AF90-B6FC6A2AC363}" type="presOf" srcId="{FD4735E1-8A9D-4B19-BCB4-220361A08EF2}" destId="{58EDBD52-66C3-4551-AA25-6B0186F73695}" srcOrd="0" destOrd="0" presId="urn:microsoft.com/office/officeart/2005/8/layout/radial3"/>
    <dgm:cxn modelId="{12A7752A-5F05-4682-9994-62A8174F3B16}" type="presOf" srcId="{679609DC-0FE4-4287-9288-EC949F71EE93}" destId="{E3ED926E-6CFB-4478-A4A1-BDB01C7CF6A4}" srcOrd="0" destOrd="0" presId="urn:microsoft.com/office/officeart/2005/8/layout/radial3"/>
    <dgm:cxn modelId="{EF7D8349-AA22-44FC-805D-D78658B18EFF}" type="presOf" srcId="{122B178D-284A-411C-89D4-0663ECF5BBB0}" destId="{BE0EB175-5751-4E87-A409-E5BE623CD968}" srcOrd="0" destOrd="0" presId="urn:microsoft.com/office/officeart/2005/8/layout/radial3"/>
    <dgm:cxn modelId="{12153318-9995-4F32-8623-7A3AFD2DACDE}" type="presOf" srcId="{74189AF3-FBD5-45D3-A3F0-CE0CA5743319}" destId="{F037D31D-F33A-470D-9EDF-853D80A120BB}" srcOrd="0" destOrd="0" presId="urn:microsoft.com/office/officeart/2005/8/layout/radial3"/>
    <dgm:cxn modelId="{ECE58C01-3029-40B1-8338-5BAD192567AC}" type="presOf" srcId="{73127900-EABF-447A-BB64-202AF2AFEF09}" destId="{6F4323EF-BF2E-4B70-9961-337CA41A32A1}" srcOrd="0" destOrd="0" presId="urn:microsoft.com/office/officeart/2005/8/layout/radial3"/>
    <dgm:cxn modelId="{296F1661-10A1-4158-8910-7203724BB8BD}" type="presOf" srcId="{F82164D1-8F06-4297-B2A4-C4B3DE0A60EC}" destId="{F490BB76-B255-4114-A940-A4BCA1BAA96A}" srcOrd="0" destOrd="0" presId="urn:microsoft.com/office/officeart/2005/8/layout/radial3"/>
    <dgm:cxn modelId="{BF385D71-1247-407C-BD3B-E4E3976EADA7}" srcId="{F82164D1-8F06-4297-B2A4-C4B3DE0A60EC}" destId="{47B00D48-923C-4915-9FCA-D3055C8F02F6}" srcOrd="8" destOrd="0" parTransId="{10E9FB58-8C25-4131-A42D-2F0A3089F799}" sibTransId="{29073AA9-405E-45D9-A068-75B972D5FD5E}"/>
    <dgm:cxn modelId="{301178D9-B8A2-433E-B9BF-8F270CA73A30}" type="presParOf" srcId="{E3ED926E-6CFB-4478-A4A1-BDB01C7CF6A4}" destId="{A6988457-B313-4B9F-B7DA-6CD434230C50}" srcOrd="0" destOrd="0" presId="urn:microsoft.com/office/officeart/2005/8/layout/radial3"/>
    <dgm:cxn modelId="{056AA32E-1728-459A-BCED-28A2FDBAF62B}" type="presParOf" srcId="{A6988457-B313-4B9F-B7DA-6CD434230C50}" destId="{F490BB76-B255-4114-A940-A4BCA1BAA96A}" srcOrd="0" destOrd="0" presId="urn:microsoft.com/office/officeart/2005/8/layout/radial3"/>
    <dgm:cxn modelId="{9FA7487E-4283-4E68-A8F5-9C76806D7BDD}" type="presParOf" srcId="{A6988457-B313-4B9F-B7DA-6CD434230C50}" destId="{103DCD37-7868-487C-945E-830A65974E26}" srcOrd="1" destOrd="0" presId="urn:microsoft.com/office/officeart/2005/8/layout/radial3"/>
    <dgm:cxn modelId="{9BBDAAAD-74C4-4F41-B846-526D114C4B08}" type="presParOf" srcId="{A6988457-B313-4B9F-B7DA-6CD434230C50}" destId="{19480AEC-77FE-46CD-82A8-ABCFE5C4A626}" srcOrd="2" destOrd="0" presId="urn:microsoft.com/office/officeart/2005/8/layout/radial3"/>
    <dgm:cxn modelId="{CE783604-9E04-43BB-9A37-C92B1C46CE9E}" type="presParOf" srcId="{A6988457-B313-4B9F-B7DA-6CD434230C50}" destId="{A3E62459-7A42-4575-97A6-0ADF4AE63153}" srcOrd="3" destOrd="0" presId="urn:microsoft.com/office/officeart/2005/8/layout/radial3"/>
    <dgm:cxn modelId="{2EFA8BE7-255B-4AFD-980D-937DAA6C0A40}" type="presParOf" srcId="{A6988457-B313-4B9F-B7DA-6CD434230C50}" destId="{F037D31D-F33A-470D-9EDF-853D80A120BB}" srcOrd="4" destOrd="0" presId="urn:microsoft.com/office/officeart/2005/8/layout/radial3"/>
    <dgm:cxn modelId="{0E51A773-239D-40F0-B1F1-86625694DD8E}" type="presParOf" srcId="{A6988457-B313-4B9F-B7DA-6CD434230C50}" destId="{58EDBD52-66C3-4551-AA25-6B0186F73695}" srcOrd="5" destOrd="0" presId="urn:microsoft.com/office/officeart/2005/8/layout/radial3"/>
    <dgm:cxn modelId="{EA0D9353-ED00-4AEC-8B2E-ADEB526A7EF9}" type="presParOf" srcId="{A6988457-B313-4B9F-B7DA-6CD434230C50}" destId="{2BAE5387-0DA9-4A53-8CDC-DE58D29835F0}" srcOrd="6" destOrd="0" presId="urn:microsoft.com/office/officeart/2005/8/layout/radial3"/>
    <dgm:cxn modelId="{6DC85E1E-3198-4181-BC64-3C2B3D8170E2}" type="presParOf" srcId="{A6988457-B313-4B9F-B7DA-6CD434230C50}" destId="{BC885148-8609-4C87-9ADA-8EE809BE8729}" srcOrd="7" destOrd="0" presId="urn:microsoft.com/office/officeart/2005/8/layout/radial3"/>
    <dgm:cxn modelId="{8585B408-D9A8-46D8-B942-F98D8201C9F1}" type="presParOf" srcId="{A6988457-B313-4B9F-B7DA-6CD434230C50}" destId="{6F4323EF-BF2E-4B70-9961-337CA41A32A1}" srcOrd="8" destOrd="0" presId="urn:microsoft.com/office/officeart/2005/8/layout/radial3"/>
    <dgm:cxn modelId="{2220668E-CE46-4770-B61C-F9D5D26B95E0}" type="presParOf" srcId="{A6988457-B313-4B9F-B7DA-6CD434230C50}" destId="{0AB2BB09-DC5D-4420-ABFA-BA2F3C3457EB}" srcOrd="9" destOrd="0" presId="urn:microsoft.com/office/officeart/2005/8/layout/radial3"/>
    <dgm:cxn modelId="{2CBFA374-BEF2-43B3-9D05-A914C19BFD04}" type="presParOf" srcId="{A6988457-B313-4B9F-B7DA-6CD434230C50}" destId="{BE0EB175-5751-4E87-A409-E5BE623CD968}"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0BB76-B255-4114-A940-A4BCA1BAA96A}">
      <dsp:nvSpPr>
        <dsp:cNvPr id="0" name=""/>
        <dsp:cNvSpPr/>
      </dsp:nvSpPr>
      <dsp:spPr>
        <a:xfrm>
          <a:off x="4019967" y="1055343"/>
          <a:ext cx="3411196" cy="3411196"/>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n-US" sz="2800" kern="1200" dirty="0"/>
            <a:t>SUPPORT </a:t>
          </a:r>
        </a:p>
        <a:p>
          <a:pPr lvl="0" algn="ctr" defTabSz="1244600">
            <a:lnSpc>
              <a:spcPct val="90000"/>
            </a:lnSpc>
            <a:spcBef>
              <a:spcPct val="0"/>
            </a:spcBef>
            <a:spcAft>
              <a:spcPts val="0"/>
            </a:spcAft>
          </a:pPr>
          <a:r>
            <a:rPr lang="en-US" sz="2800" kern="1200" dirty="0"/>
            <a:t>FOR GETTING </a:t>
          </a:r>
        </a:p>
        <a:p>
          <a:pPr lvl="0" algn="ctr" defTabSz="1244600">
            <a:lnSpc>
              <a:spcPct val="90000"/>
            </a:lnSpc>
            <a:spcBef>
              <a:spcPct val="0"/>
            </a:spcBef>
            <a:spcAft>
              <a:spcPts val="0"/>
            </a:spcAft>
          </a:pPr>
          <a:r>
            <a:rPr lang="en-US" sz="2800" kern="1200" dirty="0"/>
            <a:t>&amp; KEEPING </a:t>
          </a:r>
        </a:p>
        <a:p>
          <a:pPr lvl="0" algn="ctr" defTabSz="1244600">
            <a:lnSpc>
              <a:spcPct val="90000"/>
            </a:lnSpc>
            <a:spcBef>
              <a:spcPct val="0"/>
            </a:spcBef>
            <a:spcAft>
              <a:spcPts val="0"/>
            </a:spcAft>
          </a:pPr>
          <a:r>
            <a:rPr lang="en-US" sz="2800" kern="1200" dirty="0"/>
            <a:t>A</a:t>
          </a:r>
        </a:p>
        <a:p>
          <a:pPr lvl="0" algn="ctr" defTabSz="1244600">
            <a:lnSpc>
              <a:spcPct val="90000"/>
            </a:lnSpc>
            <a:spcBef>
              <a:spcPct val="0"/>
            </a:spcBef>
            <a:spcAft>
              <a:spcPts val="0"/>
            </a:spcAft>
          </a:pPr>
          <a:r>
            <a:rPr lang="en-US" sz="2800" kern="1200" dirty="0"/>
            <a:t>COMMUNITY</a:t>
          </a:r>
        </a:p>
        <a:p>
          <a:pPr lvl="0" algn="ctr" defTabSz="1244600">
            <a:lnSpc>
              <a:spcPct val="90000"/>
            </a:lnSpc>
            <a:spcBef>
              <a:spcPct val="0"/>
            </a:spcBef>
            <a:spcAft>
              <a:spcPts val="0"/>
            </a:spcAft>
          </a:pPr>
          <a:r>
            <a:rPr lang="en-US" sz="2800" kern="1200" dirty="0"/>
            <a:t>JOB</a:t>
          </a:r>
        </a:p>
      </dsp:txBody>
      <dsp:txXfrm>
        <a:off x="4519525" y="1554901"/>
        <a:ext cx="2412080" cy="2412080"/>
      </dsp:txXfrm>
    </dsp:sp>
    <dsp:sp modelId="{103DCD37-7868-487C-945E-830A65974E26}">
      <dsp:nvSpPr>
        <dsp:cNvPr id="0" name=""/>
        <dsp:cNvSpPr/>
      </dsp:nvSpPr>
      <dsp:spPr>
        <a:xfrm>
          <a:off x="7689663" y="2000243"/>
          <a:ext cx="2856877" cy="170559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CAREER EXPLORATION</a:t>
          </a:r>
        </a:p>
      </dsp:txBody>
      <dsp:txXfrm>
        <a:off x="8108043" y="2250022"/>
        <a:ext cx="2020117" cy="1206040"/>
      </dsp:txXfrm>
    </dsp:sp>
    <dsp:sp modelId="{19480AEC-77FE-46CD-82A8-ABCFE5C4A626}">
      <dsp:nvSpPr>
        <dsp:cNvPr id="0" name=""/>
        <dsp:cNvSpPr/>
      </dsp:nvSpPr>
      <dsp:spPr>
        <a:xfrm>
          <a:off x="6668679" y="3837252"/>
          <a:ext cx="1995396" cy="1732956"/>
        </a:xfrm>
        <a:prstGeom prst="ellipse">
          <a:avLst/>
        </a:prstGeom>
        <a:solidFill>
          <a:schemeClr val="accent6">
            <a:lumMod val="75000"/>
            <a:alpha val="4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DISCOVERY</a:t>
          </a:r>
        </a:p>
      </dsp:txBody>
      <dsp:txXfrm>
        <a:off x="6960898" y="4091038"/>
        <a:ext cx="1410958" cy="1225384"/>
      </dsp:txXfrm>
    </dsp:sp>
    <dsp:sp modelId="{A3E62459-7A42-4575-97A6-0ADF4AE63153}">
      <dsp:nvSpPr>
        <dsp:cNvPr id="0" name=""/>
        <dsp:cNvSpPr/>
      </dsp:nvSpPr>
      <dsp:spPr>
        <a:xfrm>
          <a:off x="2354151" y="3428952"/>
          <a:ext cx="2005118" cy="1669473"/>
        </a:xfrm>
        <a:prstGeom prst="ellipse">
          <a:avLst/>
        </a:prstGeom>
        <a:solidFill>
          <a:srgbClr val="DCE0A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ON-THE-JOB TRAINING</a:t>
          </a:r>
        </a:p>
      </dsp:txBody>
      <dsp:txXfrm>
        <a:off x="2647794" y="3673441"/>
        <a:ext cx="1417832" cy="1180495"/>
      </dsp:txXfrm>
    </dsp:sp>
    <dsp:sp modelId="{F037D31D-F33A-470D-9EDF-853D80A120BB}">
      <dsp:nvSpPr>
        <dsp:cNvPr id="0" name=""/>
        <dsp:cNvSpPr/>
      </dsp:nvSpPr>
      <dsp:spPr>
        <a:xfrm>
          <a:off x="4085857" y="4741826"/>
          <a:ext cx="2433957" cy="1230589"/>
        </a:xfrm>
        <a:prstGeom prst="ellipse">
          <a:avLst/>
        </a:prstGeom>
        <a:solidFill>
          <a:schemeClr val="accent5">
            <a:lumMod val="75000"/>
            <a:alpha val="69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VOLUNTEERING</a:t>
          </a:r>
        </a:p>
      </dsp:txBody>
      <dsp:txXfrm>
        <a:off x="4442302" y="4922042"/>
        <a:ext cx="1721067" cy="870157"/>
      </dsp:txXfrm>
    </dsp:sp>
    <dsp:sp modelId="{58EDBD52-66C3-4551-AA25-6B0186F73695}">
      <dsp:nvSpPr>
        <dsp:cNvPr id="0" name=""/>
        <dsp:cNvSpPr/>
      </dsp:nvSpPr>
      <dsp:spPr>
        <a:xfrm>
          <a:off x="9957548" y="3142879"/>
          <a:ext cx="2072523" cy="1974571"/>
        </a:xfrm>
        <a:prstGeom prst="ellipse">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SKILLS TRAINING</a:t>
          </a:r>
        </a:p>
      </dsp:txBody>
      <dsp:txXfrm>
        <a:off x="10261062" y="3432048"/>
        <a:ext cx="1465495" cy="1396233"/>
      </dsp:txXfrm>
    </dsp:sp>
    <dsp:sp modelId="{2BAE5387-0DA9-4A53-8CDC-DE58D29835F0}">
      <dsp:nvSpPr>
        <dsp:cNvPr id="0" name=""/>
        <dsp:cNvSpPr/>
      </dsp:nvSpPr>
      <dsp:spPr>
        <a:xfrm>
          <a:off x="2152660" y="258404"/>
          <a:ext cx="2290192" cy="2094270"/>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CUSTOMIZED EMPLOYMENT</a:t>
          </a:r>
        </a:p>
      </dsp:txBody>
      <dsp:txXfrm>
        <a:off x="2488051" y="565103"/>
        <a:ext cx="1619410" cy="1480872"/>
      </dsp:txXfrm>
    </dsp:sp>
    <dsp:sp modelId="{BC885148-8609-4C87-9ADA-8EE809BE8729}">
      <dsp:nvSpPr>
        <dsp:cNvPr id="0" name=""/>
        <dsp:cNvSpPr/>
      </dsp:nvSpPr>
      <dsp:spPr>
        <a:xfrm>
          <a:off x="158708" y="4137583"/>
          <a:ext cx="2346630" cy="1705598"/>
        </a:xfrm>
        <a:prstGeom prst="ellipse">
          <a:avLst/>
        </a:prstGeom>
        <a:solidFill>
          <a:schemeClr val="accent4">
            <a:hueOff val="0"/>
            <a:satOff val="0"/>
            <a:lumOff val="0"/>
            <a:alpha val="44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SUPPORTED EMPLOYMENT </a:t>
          </a:r>
        </a:p>
      </dsp:txBody>
      <dsp:txXfrm>
        <a:off x="502364" y="4387362"/>
        <a:ext cx="1659318" cy="1206040"/>
      </dsp:txXfrm>
    </dsp:sp>
    <dsp:sp modelId="{6F4323EF-BF2E-4B70-9961-337CA41A32A1}">
      <dsp:nvSpPr>
        <dsp:cNvPr id="0" name=""/>
        <dsp:cNvSpPr/>
      </dsp:nvSpPr>
      <dsp:spPr>
        <a:xfrm>
          <a:off x="8559470" y="4655453"/>
          <a:ext cx="1913254" cy="1287300"/>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EMPLOYER NEEDS</a:t>
          </a:r>
        </a:p>
      </dsp:txBody>
      <dsp:txXfrm>
        <a:off x="8839660" y="4843974"/>
        <a:ext cx="1352874" cy="910258"/>
      </dsp:txXfrm>
    </dsp:sp>
    <dsp:sp modelId="{0AB2BB09-DC5D-4420-ABFA-BA2F3C3457EB}">
      <dsp:nvSpPr>
        <dsp:cNvPr id="0" name=""/>
        <dsp:cNvSpPr/>
      </dsp:nvSpPr>
      <dsp:spPr>
        <a:xfrm>
          <a:off x="86543" y="1884704"/>
          <a:ext cx="2903917" cy="1971023"/>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ASSISTIVE TECHNOLOGY</a:t>
          </a:r>
        </a:p>
      </dsp:txBody>
      <dsp:txXfrm>
        <a:off x="511812" y="2173354"/>
        <a:ext cx="2053379" cy="1393723"/>
      </dsp:txXfrm>
    </dsp:sp>
    <dsp:sp modelId="{BE0EB175-5751-4E87-A409-E5BE623CD968}">
      <dsp:nvSpPr>
        <dsp:cNvPr id="0" name=""/>
        <dsp:cNvSpPr/>
      </dsp:nvSpPr>
      <dsp:spPr>
        <a:xfrm>
          <a:off x="377858" y="36921"/>
          <a:ext cx="1714092" cy="1723285"/>
        </a:xfrm>
        <a:prstGeom prst="ellipse">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JOB COACH </a:t>
          </a:r>
        </a:p>
      </dsp:txBody>
      <dsp:txXfrm>
        <a:off x="628881" y="289290"/>
        <a:ext cx="1212046" cy="121854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FC19FB91-F9A1-420F-8AD1-5479DA150C5E}" type="datetimeFigureOut">
              <a:rPr lang="en-US" smtClean="0"/>
              <a:t>11/30/2018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1D8BE02-32ED-4532-A650-31D2852DF6A2}" type="slidenum">
              <a:rPr lang="en-US" smtClean="0"/>
              <a:t>‹#›</a:t>
            </a:fld>
            <a:endParaRPr lang="en-US"/>
          </a:p>
        </p:txBody>
      </p:sp>
    </p:spTree>
    <p:extLst>
      <p:ext uri="{BB962C8B-B14F-4D97-AF65-F5344CB8AC3E}">
        <p14:creationId xmlns:p14="http://schemas.microsoft.com/office/powerpoint/2010/main" val="27202272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51B5DB-F22F-4923-8478-7AD76C1C9B1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0730-DF2C-42BB-8E9C-7007C8C3209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0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1B5DB-F22F-4923-8478-7AD76C1C9B1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24250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1B5DB-F22F-4923-8478-7AD76C1C9B1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10851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1B5DB-F22F-4923-8478-7AD76C1C9B1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267605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1B5DB-F22F-4923-8478-7AD76C1C9B1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0730-DF2C-42BB-8E9C-7007C8C3209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03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51B5DB-F22F-4923-8478-7AD76C1C9B15}"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19989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51B5DB-F22F-4923-8478-7AD76C1C9B15}"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42855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51B5DB-F22F-4923-8478-7AD76C1C9B15}"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231795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51B5DB-F22F-4923-8478-7AD76C1C9B15}" type="datetimeFigureOut">
              <a:rPr lang="en-US" smtClean="0"/>
              <a:t>11/30/2018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120077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51B5DB-F22F-4923-8478-7AD76C1C9B15}" type="datetimeFigureOut">
              <a:rPr lang="en-US" smtClean="0"/>
              <a:t>11/30/2018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B10730-DF2C-42BB-8E9C-7007C8C32092}" type="slidenum">
              <a:rPr lang="en-US" smtClean="0"/>
              <a:t>‹#›</a:t>
            </a:fld>
            <a:endParaRPr lang="en-US"/>
          </a:p>
        </p:txBody>
      </p:sp>
    </p:spTree>
    <p:extLst>
      <p:ext uri="{BB962C8B-B14F-4D97-AF65-F5344CB8AC3E}">
        <p14:creationId xmlns:p14="http://schemas.microsoft.com/office/powerpoint/2010/main" val="379380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51B5DB-F22F-4923-8478-7AD76C1C9B15}"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0730-DF2C-42BB-8E9C-7007C8C32092}" type="slidenum">
              <a:rPr lang="en-US" smtClean="0"/>
              <a:t>‹#›</a:t>
            </a:fld>
            <a:endParaRPr lang="en-US"/>
          </a:p>
        </p:txBody>
      </p:sp>
    </p:spTree>
    <p:extLst>
      <p:ext uri="{BB962C8B-B14F-4D97-AF65-F5344CB8AC3E}">
        <p14:creationId xmlns:p14="http://schemas.microsoft.com/office/powerpoint/2010/main" val="282296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51B5DB-F22F-4923-8478-7AD76C1C9B15}" type="datetimeFigureOut">
              <a:rPr lang="en-US" smtClean="0"/>
              <a:t>11/30/2018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B10730-DF2C-42BB-8E9C-7007C8C3209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1568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0noW7GvtJJ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E472VHioGJ4&amp;list=PLY5uHmHJUwvDzPtLn2HPig4l2u7uJ1hsu"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www.ivrs.iowa.gov/ContactUs/maincontact.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ruittjess@gmail.com" TargetMode="External"/><Relationship Id="rId2" Type="http://schemas.openxmlformats.org/officeDocument/2006/relationships/hyperlink" Target="mailto:adesenbergwines@gmail.com" TargetMode="External"/><Relationship Id="rId1" Type="http://schemas.openxmlformats.org/officeDocument/2006/relationships/slideLayout" Target="../slideLayouts/slideLayout2.xml"/><Relationship Id="rId4" Type="http://schemas.openxmlformats.org/officeDocument/2006/relationships/hyperlink" Target="mailto:Leeann.Russo@iow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idaction.org/videos/?video=40" TargetMode="External"/><Relationship Id="rId1" Type="http://schemas.openxmlformats.org/officeDocument/2006/relationships/slideLayout" Target="../slideLayouts/slideLayout2.xml"/><Relationship Id="rId5" Type="http://schemas.openxmlformats.org/officeDocument/2006/relationships/hyperlink" Target="http://www.idaction.org/videos/" TargetMode="Externa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idaction.org/videos/?video=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a:t>Community Employment </a:t>
            </a:r>
          </a:p>
        </p:txBody>
      </p:sp>
      <p:sp>
        <p:nvSpPr>
          <p:cNvPr id="16" name="Subtitle 15"/>
          <p:cNvSpPr>
            <a:spLocks noGrp="1"/>
          </p:cNvSpPr>
          <p:nvPr>
            <p:ph type="subTitle" idx="1"/>
          </p:nvPr>
        </p:nvSpPr>
        <p:spPr/>
        <p:txBody>
          <a:bodyPr/>
          <a:lstStyle/>
          <a:p>
            <a:r>
              <a:rPr lang="en-US" dirty="0"/>
              <a:t>Let’s talk about work! </a:t>
            </a:r>
          </a:p>
        </p:txBody>
      </p:sp>
      <p:pic>
        <p:nvPicPr>
          <p:cNvPr id="15" name="Content Placeholder 14" descr="sign pointing to job, career, work, and opportunity"/>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14000"/>
                    </a14:imgEffect>
                  </a14:imgLayer>
                </a14:imgProps>
              </a:ext>
              <a:ext uri="{28A0092B-C50C-407E-A947-70E740481C1C}">
                <a14:useLocalDpi xmlns:a14="http://schemas.microsoft.com/office/drawing/2010/main" val="0"/>
              </a:ext>
            </a:extLst>
          </a:blip>
          <a:srcRect l="1" r="2247" b="6606"/>
          <a:stretch/>
        </p:blipFill>
        <p:spPr>
          <a:xfrm>
            <a:off x="7758112" y="980429"/>
            <a:ext cx="3257646" cy="3058172"/>
          </a:xfrm>
          <a:ln w="25400">
            <a:solidFill>
              <a:schemeClr val="accent3">
                <a:lumMod val="50000"/>
              </a:schemeClr>
            </a:solidFill>
          </a:ln>
        </p:spPr>
      </p:pic>
      <p:sp>
        <p:nvSpPr>
          <p:cNvPr id="2" name="TextBox 1"/>
          <p:cNvSpPr txBox="1"/>
          <p:nvPr/>
        </p:nvSpPr>
        <p:spPr>
          <a:xfrm>
            <a:off x="1143000" y="5143500"/>
            <a:ext cx="4610100" cy="646331"/>
          </a:xfrm>
          <a:prstGeom prst="rect">
            <a:avLst/>
          </a:prstGeom>
          <a:noFill/>
        </p:spPr>
        <p:txBody>
          <a:bodyPr wrap="square" rtlCol="0">
            <a:spAutoFit/>
          </a:bodyPr>
          <a:lstStyle/>
          <a:p>
            <a:r>
              <a:rPr lang="en-US" dirty="0"/>
              <a:t>Amy Desenberg-Wines &amp; Jessica </a:t>
            </a:r>
            <a:r>
              <a:rPr lang="en-US" dirty="0" err="1"/>
              <a:t>Kreho</a:t>
            </a:r>
            <a:endParaRPr lang="en-US" dirty="0"/>
          </a:p>
          <a:p>
            <a:r>
              <a:rPr lang="en-US" dirty="0"/>
              <a:t>Iowa Coalition for Integration &amp; Employment</a:t>
            </a:r>
          </a:p>
        </p:txBody>
      </p:sp>
      <p:sp>
        <p:nvSpPr>
          <p:cNvPr id="6" name="TextBox 5"/>
          <p:cNvSpPr txBox="1"/>
          <p:nvPr/>
        </p:nvSpPr>
        <p:spPr>
          <a:xfrm>
            <a:off x="5819775" y="5143499"/>
            <a:ext cx="3876675" cy="646331"/>
          </a:xfrm>
          <a:prstGeom prst="rect">
            <a:avLst/>
          </a:prstGeom>
          <a:noFill/>
        </p:spPr>
        <p:txBody>
          <a:bodyPr wrap="square" rtlCol="0">
            <a:spAutoFit/>
          </a:bodyPr>
          <a:lstStyle/>
          <a:p>
            <a:r>
              <a:rPr lang="en-US" dirty="0"/>
              <a:t>Lee Ann Russo</a:t>
            </a:r>
          </a:p>
          <a:p>
            <a:r>
              <a:rPr lang="en-US" dirty="0"/>
              <a:t>Iowa Vocational Rehabilitation Services</a:t>
            </a:r>
          </a:p>
        </p:txBody>
      </p:sp>
    </p:spTree>
    <p:extLst>
      <p:ext uri="{BB962C8B-B14F-4D97-AF65-F5344CB8AC3E}">
        <p14:creationId xmlns:p14="http://schemas.microsoft.com/office/powerpoint/2010/main" val="272460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791" y="424238"/>
            <a:ext cx="2966484" cy="1436460"/>
          </a:xfrm>
        </p:spPr>
        <p:txBody>
          <a:bodyPr>
            <a:normAutofit fontScale="90000"/>
          </a:bodyPr>
          <a:lstStyle/>
          <a:p>
            <a:r>
              <a:rPr lang="en-US" dirty="0">
                <a:latin typeface="+mn-lt"/>
              </a:rPr>
              <a:t>Working in an office on a computer </a:t>
            </a:r>
          </a:p>
        </p:txBody>
      </p:sp>
      <p:pic>
        <p:nvPicPr>
          <p:cNvPr id="6" name="Content Placeholder 5" descr="man making a phone ca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1019" y="4572000"/>
            <a:ext cx="3675322" cy="1924790"/>
          </a:xfrm>
        </p:spPr>
      </p:pic>
      <p:sp>
        <p:nvSpPr>
          <p:cNvPr id="4" name="Text Placeholder 3"/>
          <p:cNvSpPr>
            <a:spLocks noGrp="1"/>
          </p:cNvSpPr>
          <p:nvPr>
            <p:ph type="body" sz="half" idx="2"/>
          </p:nvPr>
        </p:nvSpPr>
        <p:spPr>
          <a:xfrm>
            <a:off x="584791" y="4736904"/>
            <a:ext cx="3285460" cy="1594981"/>
          </a:xfrm>
        </p:spPr>
        <p:txBody>
          <a:bodyPr>
            <a:normAutofit/>
          </a:bodyPr>
          <a:lstStyle/>
          <a:p>
            <a:r>
              <a:rPr lang="en-US" sz="3200" dirty="0"/>
              <a:t>Working using a phone </a:t>
            </a:r>
          </a:p>
        </p:txBody>
      </p:sp>
      <p:pic>
        <p:nvPicPr>
          <p:cNvPr id="10" name="Picture 9" descr="doctor looking at patient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573" y="340020"/>
            <a:ext cx="3593768" cy="2369804"/>
          </a:xfrm>
          <a:prstGeom prst="rect">
            <a:avLst/>
          </a:prstGeom>
        </p:spPr>
      </p:pic>
      <p:pic>
        <p:nvPicPr>
          <p:cNvPr id="12" name="Picture 11" descr="woman sorting mail in mail ro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395" y="2530549"/>
            <a:ext cx="3596656" cy="2328530"/>
          </a:xfrm>
          <a:prstGeom prst="rect">
            <a:avLst/>
          </a:prstGeom>
        </p:spPr>
      </p:pic>
      <p:sp>
        <p:nvSpPr>
          <p:cNvPr id="13" name="TextBox 12"/>
          <p:cNvSpPr txBox="1"/>
          <p:nvPr/>
        </p:nvSpPr>
        <p:spPr>
          <a:xfrm>
            <a:off x="598480" y="2652366"/>
            <a:ext cx="2832779" cy="1569660"/>
          </a:xfrm>
          <a:prstGeom prst="rect">
            <a:avLst/>
          </a:prstGeom>
          <a:noFill/>
        </p:spPr>
        <p:txBody>
          <a:bodyPr wrap="square" rtlCol="0">
            <a:spAutoFit/>
          </a:bodyPr>
          <a:lstStyle/>
          <a:p>
            <a:r>
              <a:rPr lang="en-US" sz="3200" dirty="0">
                <a:solidFill>
                  <a:schemeClr val="bg1"/>
                </a:solidFill>
              </a:rPr>
              <a:t>Working sorting &amp; delivering mail</a:t>
            </a:r>
          </a:p>
        </p:txBody>
      </p:sp>
    </p:spTree>
    <p:extLst>
      <p:ext uri="{BB962C8B-B14F-4D97-AF65-F5344CB8AC3E}">
        <p14:creationId xmlns:p14="http://schemas.microsoft.com/office/powerpoint/2010/main" val="253438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 y="200025"/>
            <a:ext cx="3648074" cy="1228725"/>
          </a:xfrm>
        </p:spPr>
        <p:txBody>
          <a:bodyPr>
            <a:noAutofit/>
          </a:bodyPr>
          <a:lstStyle/>
          <a:p>
            <a:r>
              <a:rPr lang="en-US" sz="3200" dirty="0"/>
              <a:t>Working in a medical or  pharmacy setting</a:t>
            </a:r>
          </a:p>
        </p:txBody>
      </p:sp>
      <p:pic>
        <p:nvPicPr>
          <p:cNvPr id="8" name="Content Placeholder 7" descr="cashi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153" y="4316819"/>
            <a:ext cx="4134646" cy="2296927"/>
          </a:xfrm>
        </p:spPr>
      </p:pic>
      <p:sp>
        <p:nvSpPr>
          <p:cNvPr id="6" name="Text Placeholder 5"/>
          <p:cNvSpPr>
            <a:spLocks noGrp="1"/>
          </p:cNvSpPr>
          <p:nvPr>
            <p:ph type="body" sz="half" idx="2"/>
          </p:nvPr>
        </p:nvSpPr>
        <p:spPr>
          <a:xfrm>
            <a:off x="104775" y="4038600"/>
            <a:ext cx="3810000" cy="2971800"/>
          </a:xfrm>
        </p:spPr>
        <p:txBody>
          <a:bodyPr>
            <a:noAutofit/>
          </a:bodyPr>
          <a:lstStyle/>
          <a:p>
            <a:r>
              <a:rPr lang="en-US" sz="3200" dirty="0">
                <a:latin typeface="+mj-lt"/>
              </a:rPr>
              <a:t>Working in a grocery store at the register, placing groceries on shelves, bagging, or helping with carts </a:t>
            </a:r>
          </a:p>
        </p:txBody>
      </p:sp>
      <p:pic>
        <p:nvPicPr>
          <p:cNvPr id="10" name="Picture 9" descr="pharmacist sorting medi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151" y="387313"/>
            <a:ext cx="3618434" cy="2355887"/>
          </a:xfrm>
          <a:prstGeom prst="rect">
            <a:avLst/>
          </a:prstGeom>
        </p:spPr>
      </p:pic>
      <p:pic>
        <p:nvPicPr>
          <p:cNvPr id="12" name="Picture 11" descr="man folding laund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4138" y="1088397"/>
            <a:ext cx="2592959" cy="3309606"/>
          </a:xfrm>
          <a:prstGeom prst="rect">
            <a:avLst/>
          </a:prstGeom>
        </p:spPr>
      </p:pic>
      <p:sp>
        <p:nvSpPr>
          <p:cNvPr id="13" name="TextBox 12"/>
          <p:cNvSpPr txBox="1"/>
          <p:nvPr/>
        </p:nvSpPr>
        <p:spPr>
          <a:xfrm>
            <a:off x="76200" y="1712148"/>
            <a:ext cx="3867150" cy="2062103"/>
          </a:xfrm>
          <a:prstGeom prst="rect">
            <a:avLst/>
          </a:prstGeom>
          <a:noFill/>
        </p:spPr>
        <p:txBody>
          <a:bodyPr wrap="square" rtlCol="0">
            <a:spAutoFit/>
          </a:bodyPr>
          <a:lstStyle/>
          <a:p>
            <a:r>
              <a:rPr lang="en-US" sz="3200" dirty="0">
                <a:solidFill>
                  <a:schemeClr val="bg1"/>
                </a:solidFill>
                <a:latin typeface="+mj-lt"/>
              </a:rPr>
              <a:t>Working in a retail store helping customers &amp; working with merchandise </a:t>
            </a:r>
          </a:p>
        </p:txBody>
      </p:sp>
    </p:spTree>
    <p:extLst>
      <p:ext uri="{BB962C8B-B14F-4D97-AF65-F5344CB8AC3E}">
        <p14:creationId xmlns:p14="http://schemas.microsoft.com/office/powerpoint/2010/main" val="197850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4" y="826540"/>
            <a:ext cx="3514725" cy="1297535"/>
          </a:xfrm>
        </p:spPr>
        <p:txBody>
          <a:bodyPr>
            <a:normAutofit/>
          </a:bodyPr>
          <a:lstStyle/>
          <a:p>
            <a:r>
              <a:rPr lang="en-US" sz="3200" dirty="0">
                <a:latin typeface="+mn-lt"/>
              </a:rPr>
              <a:t>Working </a:t>
            </a:r>
            <a:br>
              <a:rPr lang="en-US" sz="3200" dirty="0">
                <a:latin typeface="+mn-lt"/>
              </a:rPr>
            </a:br>
            <a:r>
              <a:rPr lang="en-US" sz="3200" dirty="0">
                <a:latin typeface="+mn-lt"/>
              </a:rPr>
              <a:t>preparing food </a:t>
            </a:r>
          </a:p>
        </p:txBody>
      </p:sp>
      <p:pic>
        <p:nvPicPr>
          <p:cNvPr id="8" name="Content Placeholder 7" descr="cook preparing foo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6656" y="293140"/>
            <a:ext cx="4620034" cy="2587219"/>
          </a:xfrm>
        </p:spPr>
      </p:pic>
      <p:sp>
        <p:nvSpPr>
          <p:cNvPr id="4" name="Text Placeholder 3"/>
          <p:cNvSpPr>
            <a:spLocks noGrp="1"/>
          </p:cNvSpPr>
          <p:nvPr>
            <p:ph type="body" sz="half" idx="2"/>
          </p:nvPr>
        </p:nvSpPr>
        <p:spPr>
          <a:xfrm>
            <a:off x="285749" y="3609589"/>
            <a:ext cx="3762375" cy="1905000"/>
          </a:xfrm>
        </p:spPr>
        <p:txBody>
          <a:bodyPr>
            <a:noAutofit/>
          </a:bodyPr>
          <a:lstStyle/>
          <a:p>
            <a:endParaRPr lang="en-US" dirty="0"/>
          </a:p>
          <a:p>
            <a:pPr lvl="0">
              <a:buClr>
                <a:srgbClr val="E48312"/>
              </a:buClr>
            </a:pPr>
            <a:r>
              <a:rPr lang="en-US" sz="3200" dirty="0">
                <a:latin typeface="Calibri" panose="020F0502020204030204" pitchFamily="34" charset="0"/>
                <a:cs typeface="Calibri" panose="020F0502020204030204" pitchFamily="34" charset="0"/>
              </a:rPr>
              <a:t>Working in service &amp; with customers </a:t>
            </a:r>
          </a:p>
          <a:p>
            <a:endParaRPr lang="en-US" dirty="0"/>
          </a:p>
          <a:p>
            <a:endParaRPr lang="en-US" sz="3600" dirty="0">
              <a:latin typeface="+mj-lt"/>
            </a:endParaRPr>
          </a:p>
          <a:p>
            <a:endParaRPr lang="en-US" sz="3600" dirty="0">
              <a:latin typeface="+mj-lt"/>
            </a:endParaRPr>
          </a:p>
        </p:txBody>
      </p:sp>
      <p:pic>
        <p:nvPicPr>
          <p:cNvPr id="10" name="Picture 9" descr="restaurant worker picking up tr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326" y="3370081"/>
            <a:ext cx="4641739" cy="3088866"/>
          </a:xfrm>
          <a:prstGeom prst="rect">
            <a:avLst/>
          </a:prstGeom>
        </p:spPr>
      </p:pic>
    </p:spTree>
    <p:extLst>
      <p:ext uri="{BB962C8B-B14F-4D97-AF65-F5344CB8AC3E}">
        <p14:creationId xmlns:p14="http://schemas.microsoft.com/office/powerpoint/2010/main" val="2093282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714375"/>
            <a:ext cx="3457575" cy="1277083"/>
          </a:xfrm>
        </p:spPr>
        <p:txBody>
          <a:bodyPr>
            <a:normAutofit/>
          </a:bodyPr>
          <a:lstStyle/>
          <a:p>
            <a:r>
              <a:rPr lang="en-US" sz="3200" dirty="0"/>
              <a:t>Working with machines </a:t>
            </a:r>
          </a:p>
        </p:txBody>
      </p:sp>
      <p:pic>
        <p:nvPicPr>
          <p:cNvPr id="6" name="Content Placeholder 5" descr="man working with too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1060" y="2650978"/>
            <a:ext cx="3509010" cy="2538716"/>
          </a:xfrm>
        </p:spPr>
      </p:pic>
      <p:sp>
        <p:nvSpPr>
          <p:cNvPr id="4" name="Text Placeholder 3"/>
          <p:cNvSpPr>
            <a:spLocks noGrp="1"/>
          </p:cNvSpPr>
          <p:nvPr>
            <p:ph type="body" sz="half" idx="2"/>
          </p:nvPr>
        </p:nvSpPr>
        <p:spPr>
          <a:xfrm>
            <a:off x="285748" y="3003014"/>
            <a:ext cx="3278505" cy="1145342"/>
          </a:xfrm>
        </p:spPr>
        <p:txBody>
          <a:bodyPr>
            <a:noAutofit/>
          </a:bodyPr>
          <a:lstStyle/>
          <a:p>
            <a:r>
              <a:rPr lang="en-US" sz="3200" dirty="0">
                <a:latin typeface="+mj-lt"/>
              </a:rPr>
              <a:t>Working with tools</a:t>
            </a:r>
          </a:p>
        </p:txBody>
      </p:sp>
      <p:pic>
        <p:nvPicPr>
          <p:cNvPr id="8" name="Picture 7" descr="man working with mach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57" y="320040"/>
            <a:ext cx="3861466" cy="2560320"/>
          </a:xfrm>
          <a:prstGeom prst="rect">
            <a:avLst/>
          </a:prstGeom>
        </p:spPr>
      </p:pic>
      <p:pic>
        <p:nvPicPr>
          <p:cNvPr id="10" name="Picture 9" descr="man working in a warehou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18" y="3920336"/>
            <a:ext cx="3670342" cy="2749214"/>
          </a:xfrm>
          <a:prstGeom prst="rect">
            <a:avLst/>
          </a:prstGeom>
        </p:spPr>
      </p:pic>
      <p:sp>
        <p:nvSpPr>
          <p:cNvPr id="11" name="TextBox 10"/>
          <p:cNvSpPr txBox="1"/>
          <p:nvPr/>
        </p:nvSpPr>
        <p:spPr>
          <a:xfrm>
            <a:off x="380997" y="4560379"/>
            <a:ext cx="3781427" cy="1077218"/>
          </a:xfrm>
          <a:prstGeom prst="rect">
            <a:avLst/>
          </a:prstGeom>
          <a:noFill/>
        </p:spPr>
        <p:txBody>
          <a:bodyPr wrap="square" rtlCol="0">
            <a:spAutoFit/>
          </a:bodyPr>
          <a:lstStyle/>
          <a:p>
            <a:r>
              <a:rPr lang="en-US" sz="3200" dirty="0">
                <a:solidFill>
                  <a:schemeClr val="bg1"/>
                </a:solidFill>
                <a:latin typeface="+mj-lt"/>
              </a:rPr>
              <a:t>Working in a warehouse </a:t>
            </a:r>
          </a:p>
        </p:txBody>
      </p:sp>
    </p:spTree>
    <p:extLst>
      <p:ext uri="{BB962C8B-B14F-4D97-AF65-F5344CB8AC3E}">
        <p14:creationId xmlns:p14="http://schemas.microsoft.com/office/powerpoint/2010/main" val="3269069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475" y="868679"/>
            <a:ext cx="3034665" cy="1177291"/>
          </a:xfrm>
        </p:spPr>
        <p:txBody>
          <a:bodyPr>
            <a:normAutofit/>
          </a:bodyPr>
          <a:lstStyle/>
          <a:p>
            <a:r>
              <a:rPr lang="en-US" sz="3200" dirty="0">
                <a:latin typeface="+mn-lt"/>
              </a:rPr>
              <a:t>Working with animals </a:t>
            </a:r>
          </a:p>
        </p:txBody>
      </p:sp>
      <p:pic>
        <p:nvPicPr>
          <p:cNvPr id="6" name="Content Placeholder 5" descr="woman holding bunn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2460" y="274318"/>
            <a:ext cx="4043808" cy="3028952"/>
          </a:xfrm>
        </p:spPr>
      </p:pic>
      <p:sp>
        <p:nvSpPr>
          <p:cNvPr id="4" name="Text Placeholder 3"/>
          <p:cNvSpPr>
            <a:spLocks noGrp="1"/>
          </p:cNvSpPr>
          <p:nvPr>
            <p:ph type="body" sz="half" idx="2"/>
          </p:nvPr>
        </p:nvSpPr>
        <p:spPr>
          <a:xfrm>
            <a:off x="381000" y="4956030"/>
            <a:ext cx="3326130" cy="693074"/>
          </a:xfrm>
        </p:spPr>
        <p:txBody>
          <a:bodyPr>
            <a:normAutofit/>
          </a:bodyPr>
          <a:lstStyle/>
          <a:p>
            <a:r>
              <a:rPr lang="en-US" sz="3200" dirty="0"/>
              <a:t>Working outside </a:t>
            </a:r>
          </a:p>
        </p:txBody>
      </p:sp>
      <p:pic>
        <p:nvPicPr>
          <p:cNvPr id="10" name="Picture 9" descr="man sweeping up popco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222" y="1668780"/>
            <a:ext cx="2721833" cy="3633787"/>
          </a:xfrm>
          <a:prstGeom prst="rect">
            <a:avLst/>
          </a:prstGeom>
        </p:spPr>
      </p:pic>
      <p:pic>
        <p:nvPicPr>
          <p:cNvPr id="12" name="Picture 11" descr="man mowing gr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60" y="4254065"/>
            <a:ext cx="4187190" cy="2382610"/>
          </a:xfrm>
          <a:prstGeom prst="rect">
            <a:avLst/>
          </a:prstGeom>
        </p:spPr>
      </p:pic>
      <p:sp>
        <p:nvSpPr>
          <p:cNvPr id="13" name="TextBox 12"/>
          <p:cNvSpPr txBox="1"/>
          <p:nvPr/>
        </p:nvSpPr>
        <p:spPr>
          <a:xfrm>
            <a:off x="381000" y="2611895"/>
            <a:ext cx="3065145" cy="1569660"/>
          </a:xfrm>
          <a:prstGeom prst="rect">
            <a:avLst/>
          </a:prstGeom>
          <a:noFill/>
        </p:spPr>
        <p:txBody>
          <a:bodyPr wrap="square" rtlCol="0">
            <a:spAutoFit/>
          </a:bodyPr>
          <a:lstStyle/>
          <a:p>
            <a:r>
              <a:rPr lang="en-US" sz="3200" dirty="0">
                <a:solidFill>
                  <a:schemeClr val="bg1"/>
                </a:solidFill>
              </a:rPr>
              <a:t>Working cleaning a theatre or other businesses </a:t>
            </a:r>
          </a:p>
        </p:txBody>
      </p:sp>
    </p:spTree>
    <p:extLst>
      <p:ext uri="{BB962C8B-B14F-4D97-AF65-F5344CB8AC3E}">
        <p14:creationId xmlns:p14="http://schemas.microsoft.com/office/powerpoint/2010/main" val="258791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286604"/>
            <a:ext cx="10107930" cy="1323122"/>
          </a:xfrm>
        </p:spPr>
        <p:txBody>
          <a:bodyPr/>
          <a:lstStyle/>
          <a:p>
            <a:pPr algn="ctr"/>
            <a:r>
              <a:rPr lang="en-US" dirty="0"/>
              <a:t>Steve </a:t>
            </a:r>
            <a:r>
              <a:rPr lang="en-US" dirty="0" err="1"/>
              <a:t>Acklin</a:t>
            </a:r>
            <a:endParaRPr lang="en-US" dirty="0"/>
          </a:p>
        </p:txBody>
      </p:sp>
      <p:sp>
        <p:nvSpPr>
          <p:cNvPr id="3" name="Content Placeholder 2"/>
          <p:cNvSpPr>
            <a:spLocks noGrp="1"/>
          </p:cNvSpPr>
          <p:nvPr>
            <p:ph idx="1"/>
          </p:nvPr>
        </p:nvSpPr>
        <p:spPr>
          <a:xfrm>
            <a:off x="2106930" y="5419725"/>
            <a:ext cx="8627745" cy="573194"/>
          </a:xfrm>
        </p:spPr>
        <p:txBody>
          <a:bodyPr>
            <a:normAutofit/>
          </a:bodyPr>
          <a:lstStyle/>
          <a:p>
            <a:r>
              <a:rPr lang="en-US" sz="3200" dirty="0">
                <a:hlinkClick r:id="rId2"/>
              </a:rPr>
              <a:t>https://www.youtube.com/watch?v=0noW7GvtJJ4</a:t>
            </a:r>
            <a:endParaRPr lang="en-US" sz="3200" dirty="0"/>
          </a:p>
          <a:p>
            <a:endParaRPr lang="en-US" sz="3200" dirty="0"/>
          </a:p>
        </p:txBody>
      </p:sp>
      <p:pic>
        <p:nvPicPr>
          <p:cNvPr id="8194" name="Picture 2" descr="vide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2093913"/>
            <a:ext cx="6138863" cy="316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0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3826" y="219929"/>
            <a:ext cx="11022330" cy="1056422"/>
          </a:xfrm>
        </p:spPr>
        <p:txBody>
          <a:bodyPr/>
          <a:lstStyle/>
          <a:p>
            <a:r>
              <a:rPr lang="en-US" dirty="0"/>
              <a:t>Common Concerns…</a:t>
            </a:r>
          </a:p>
        </p:txBody>
      </p:sp>
      <p:sp>
        <p:nvSpPr>
          <p:cNvPr id="6" name="Content Placeholder 5"/>
          <p:cNvSpPr>
            <a:spLocks noGrp="1"/>
          </p:cNvSpPr>
          <p:nvPr>
            <p:ph idx="1"/>
          </p:nvPr>
        </p:nvSpPr>
        <p:spPr>
          <a:xfrm>
            <a:off x="1171575" y="1264709"/>
            <a:ext cx="10401300" cy="4974166"/>
          </a:xfrm>
          <a:solidFill>
            <a:schemeClr val="accent1">
              <a:lumMod val="40000"/>
              <a:lumOff val="60000"/>
            </a:schemeClr>
          </a:solidFill>
        </p:spPr>
        <p:txBody>
          <a:bodyPr>
            <a:noAutofit/>
          </a:bodyPr>
          <a:lstStyle/>
          <a:p>
            <a:pPr>
              <a:buClrTx/>
              <a:buFont typeface="Wingdings" panose="05000000000000000000" pitchFamily="2" charset="2"/>
              <a:buChar char="§"/>
            </a:pPr>
            <a:r>
              <a:rPr lang="en-US" sz="2800" dirty="0"/>
              <a:t>   Leaving your current job and co-workers</a:t>
            </a:r>
          </a:p>
          <a:p>
            <a:pPr>
              <a:buClrTx/>
              <a:buFont typeface="Wingdings" panose="05000000000000000000" pitchFamily="2" charset="2"/>
              <a:buChar char="§"/>
            </a:pPr>
            <a:r>
              <a:rPr lang="en-US" sz="2800" dirty="0"/>
              <a:t>   Maybe you aren’t sure what job you want to do</a:t>
            </a:r>
          </a:p>
          <a:p>
            <a:pPr>
              <a:buClrTx/>
              <a:buFont typeface="Wingdings" panose="05000000000000000000" pitchFamily="2" charset="2"/>
              <a:buChar char="§"/>
            </a:pPr>
            <a:r>
              <a:rPr lang="en-US" sz="2800" dirty="0"/>
              <a:t>   You might be wondering who will hire you</a:t>
            </a:r>
          </a:p>
          <a:p>
            <a:pPr>
              <a:buClrTx/>
              <a:buFont typeface="Wingdings" panose="05000000000000000000" pitchFamily="2" charset="2"/>
              <a:buChar char="§"/>
            </a:pPr>
            <a:r>
              <a:rPr lang="en-US" sz="2800" dirty="0"/>
              <a:t>   You might be afraid of losing your disability benefits</a:t>
            </a:r>
          </a:p>
          <a:p>
            <a:pPr>
              <a:buClrTx/>
              <a:buFont typeface="Wingdings" panose="05000000000000000000" pitchFamily="2" charset="2"/>
              <a:buChar char="§"/>
            </a:pPr>
            <a:r>
              <a:rPr lang="en-US" sz="2800" dirty="0"/>
              <a:t>   Concerned about learning new skills or tasks</a:t>
            </a:r>
          </a:p>
          <a:p>
            <a:pPr>
              <a:buClrTx/>
              <a:buFont typeface="Wingdings" panose="05000000000000000000" pitchFamily="2" charset="2"/>
              <a:buChar char="§"/>
            </a:pPr>
            <a:r>
              <a:rPr lang="en-US" sz="2800" dirty="0"/>
              <a:t>   Worried about meeting new people and making new friends</a:t>
            </a:r>
          </a:p>
          <a:p>
            <a:pPr>
              <a:buClrTx/>
              <a:buFont typeface="Wingdings" panose="05000000000000000000" pitchFamily="2" charset="2"/>
              <a:buChar char="§"/>
            </a:pPr>
            <a:r>
              <a:rPr lang="en-US" sz="2800" dirty="0"/>
              <a:t>   Wonder how you will get to work</a:t>
            </a:r>
          </a:p>
          <a:p>
            <a:pPr>
              <a:buClrTx/>
              <a:buFont typeface="Wingdings" panose="05000000000000000000" pitchFamily="2" charset="2"/>
              <a:buChar char="§"/>
            </a:pPr>
            <a:r>
              <a:rPr lang="en-US" sz="2800" dirty="0"/>
              <a:t>   Who will support you on the job if you need it</a:t>
            </a:r>
          </a:p>
          <a:p>
            <a:pPr>
              <a:buClrTx/>
              <a:buFont typeface="Wingdings" panose="05000000000000000000" pitchFamily="2" charset="2"/>
              <a:buChar char="§"/>
            </a:pPr>
            <a:r>
              <a:rPr lang="en-US" sz="2800" dirty="0"/>
              <a:t>   What if it doesn’t work out</a:t>
            </a:r>
          </a:p>
        </p:txBody>
      </p:sp>
    </p:spTree>
    <p:extLst>
      <p:ext uri="{BB962C8B-B14F-4D97-AF65-F5344CB8AC3E}">
        <p14:creationId xmlns:p14="http://schemas.microsoft.com/office/powerpoint/2010/main" val="163900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753225" y="0"/>
            <a:ext cx="2133600" cy="2000250"/>
          </a:xfrm>
          <a:prstGeom prst="ellipse">
            <a:avLst/>
          </a:prstGeom>
          <a:solidFill>
            <a:schemeClr val="accent1">
              <a:alpha val="63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BENEFITS PLANNING</a:t>
            </a:r>
          </a:p>
        </p:txBody>
      </p:sp>
      <p:sp>
        <p:nvSpPr>
          <p:cNvPr id="3" name="Oval 2"/>
          <p:cNvSpPr/>
          <p:nvPr/>
        </p:nvSpPr>
        <p:spPr>
          <a:xfrm>
            <a:off x="9363075" y="352424"/>
            <a:ext cx="2614612" cy="1866901"/>
          </a:xfrm>
          <a:prstGeom prst="ellipse">
            <a:avLst/>
          </a:prstGeom>
          <a:solidFill>
            <a:schemeClr val="accent5">
              <a:lumMod val="75000"/>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LABOR MARKET INFORMATION</a:t>
            </a:r>
          </a:p>
        </p:txBody>
      </p:sp>
      <p:sp>
        <p:nvSpPr>
          <p:cNvPr id="4" name="Title 3"/>
          <p:cNvSpPr>
            <a:spLocks noGrp="1"/>
          </p:cNvSpPr>
          <p:nvPr>
            <p:ph type="title"/>
          </p:nvPr>
        </p:nvSpPr>
        <p:spPr/>
        <p:txBody>
          <a:bodyPr/>
          <a:lstStyle/>
          <a:p>
            <a:r>
              <a:rPr lang="en-US" dirty="0" smtClean="0"/>
              <a:t> </a:t>
            </a:r>
            <a:endParaRPr lang="en-US" dirty="0"/>
          </a:p>
        </p:txBody>
      </p:sp>
      <p:graphicFrame>
        <p:nvGraphicFramePr>
          <p:cNvPr id="12" name="Diagram 11" descr="venn diagram "/>
          <p:cNvGraphicFramePr/>
          <p:nvPr>
            <p:extLst>
              <p:ext uri="{D42A27DB-BD31-4B8C-83A1-F6EECF244321}">
                <p14:modId xmlns:p14="http://schemas.microsoft.com/office/powerpoint/2010/main" val="1158043783"/>
              </p:ext>
            </p:extLst>
          </p:nvPr>
        </p:nvGraphicFramePr>
        <p:xfrm>
          <a:off x="0" y="0"/>
          <a:ext cx="12192000" cy="61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88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Decisions</a:t>
            </a:r>
          </a:p>
        </p:txBody>
      </p:sp>
      <p:sp>
        <p:nvSpPr>
          <p:cNvPr id="3" name="Content Placeholder 2"/>
          <p:cNvSpPr>
            <a:spLocks noGrp="1"/>
          </p:cNvSpPr>
          <p:nvPr>
            <p:ph idx="1"/>
          </p:nvPr>
        </p:nvSpPr>
        <p:spPr>
          <a:xfrm>
            <a:off x="1097280" y="1913860"/>
            <a:ext cx="10058400" cy="3955234"/>
          </a:xfrm>
        </p:spPr>
        <p:txBody>
          <a:bodyPr/>
          <a:lstStyle/>
          <a:p>
            <a:r>
              <a:rPr lang="en-US" sz="2800" dirty="0"/>
              <a:t>We have opportunities to make decisions every day, and sometimes, we ask others for help with making decisions. Think about the people who may be able to help you make decisions. You don’t have to figure all of this out alone!</a:t>
            </a:r>
          </a:p>
          <a:p>
            <a:pPr algn="ctr"/>
            <a:endParaRPr lang="en-US" dirty="0"/>
          </a:p>
          <a:p>
            <a:pPr algn="ctr"/>
            <a:endParaRPr lang="en-US" dirty="0"/>
          </a:p>
          <a:p>
            <a:endParaRPr lang="en-US" dirty="0"/>
          </a:p>
          <a:p>
            <a:endParaRPr lang="en-US" dirty="0"/>
          </a:p>
          <a:p>
            <a:endParaRPr lang="en-US" dirty="0"/>
          </a:p>
        </p:txBody>
      </p:sp>
      <p:pic>
        <p:nvPicPr>
          <p:cNvPr id="5" name="Picture 4" descr="people putting round puzzle toge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3340807"/>
            <a:ext cx="2511276" cy="2614010"/>
          </a:xfrm>
          <a:prstGeom prst="rect">
            <a:avLst/>
          </a:prstGeom>
        </p:spPr>
      </p:pic>
    </p:spTree>
    <p:extLst>
      <p:ext uri="{BB962C8B-B14F-4D97-AF65-F5344CB8AC3E}">
        <p14:creationId xmlns:p14="http://schemas.microsoft.com/office/powerpoint/2010/main" val="28836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172303"/>
            <a:ext cx="9898380" cy="1450757"/>
          </a:xfrm>
        </p:spPr>
        <p:txBody>
          <a:bodyPr/>
          <a:lstStyle/>
          <a:p>
            <a:r>
              <a:rPr lang="en-US" dirty="0"/>
              <a:t>Who can help? </a:t>
            </a:r>
          </a:p>
        </p:txBody>
      </p:sp>
      <p:sp>
        <p:nvSpPr>
          <p:cNvPr id="3" name="Content Placeholder 2"/>
          <p:cNvSpPr>
            <a:spLocks noGrp="1"/>
          </p:cNvSpPr>
          <p:nvPr>
            <p:ph idx="1"/>
          </p:nvPr>
        </p:nvSpPr>
        <p:spPr>
          <a:xfrm>
            <a:off x="1419224" y="1988609"/>
            <a:ext cx="9736455" cy="4023360"/>
          </a:xfrm>
        </p:spPr>
        <p:txBody>
          <a:bodyPr>
            <a:normAutofit/>
          </a:bodyPr>
          <a:lstStyle/>
          <a:p>
            <a:pPr marL="0" indent="0">
              <a:buNone/>
            </a:pPr>
            <a:r>
              <a:rPr lang="en-US" sz="2800" dirty="0"/>
              <a:t>Family, Friends &amp; Neighbors</a:t>
            </a:r>
          </a:p>
          <a:p>
            <a:pPr marL="0" indent="0">
              <a:buNone/>
            </a:pPr>
            <a:r>
              <a:rPr lang="en-US" sz="2800" dirty="0"/>
              <a:t>Case Managers or Care Coordinators</a:t>
            </a:r>
          </a:p>
          <a:p>
            <a:pPr marL="0" indent="0">
              <a:buNone/>
            </a:pPr>
            <a:r>
              <a:rPr lang="en-US" sz="2800" dirty="0"/>
              <a:t>Iowa Vocational Rehabilitation Services</a:t>
            </a:r>
          </a:p>
          <a:p>
            <a:pPr marL="0" indent="0">
              <a:buNone/>
            </a:pPr>
            <a:r>
              <a:rPr lang="en-US" sz="2800" dirty="0"/>
              <a:t>Iowa Department For The Blind</a:t>
            </a:r>
          </a:p>
          <a:p>
            <a:pPr marL="0" indent="0">
              <a:buNone/>
            </a:pPr>
            <a:r>
              <a:rPr lang="en-US" sz="2800" dirty="0"/>
              <a:t>Service Providers</a:t>
            </a:r>
          </a:p>
          <a:p>
            <a:pPr marL="0" indent="0">
              <a:buNone/>
            </a:pPr>
            <a:r>
              <a:rPr lang="en-US" sz="2800" dirty="0"/>
              <a:t>Iowa Independent Living Centers </a:t>
            </a:r>
          </a:p>
          <a:p>
            <a:pPr marL="0" indent="0">
              <a:buNone/>
            </a:pPr>
            <a:r>
              <a:rPr lang="en-US" sz="2800" dirty="0"/>
              <a:t>Iowa Workforce Development</a:t>
            </a:r>
          </a:p>
        </p:txBody>
      </p:sp>
      <p:pic>
        <p:nvPicPr>
          <p:cNvPr id="5" name="Picture 4" descr="people sitting around a table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210" y="2791711"/>
            <a:ext cx="3655828" cy="2699451"/>
          </a:xfrm>
          <a:prstGeom prst="rect">
            <a:avLst/>
          </a:prstGeom>
        </p:spPr>
      </p:pic>
    </p:spTree>
    <p:extLst>
      <p:ext uri="{BB962C8B-B14F-4D97-AF65-F5344CB8AC3E}">
        <p14:creationId xmlns:p14="http://schemas.microsoft.com/office/powerpoint/2010/main" val="325165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6" y="286604"/>
            <a:ext cx="10977564" cy="1342172"/>
          </a:xfrm>
        </p:spPr>
        <p:txBody>
          <a:bodyPr/>
          <a:lstStyle/>
          <a:p>
            <a:r>
              <a:rPr lang="en-US" dirty="0"/>
              <a:t>Why we are we talking today about work?</a:t>
            </a:r>
          </a:p>
        </p:txBody>
      </p:sp>
      <p:sp>
        <p:nvSpPr>
          <p:cNvPr id="3" name="Content Placeholder 2"/>
          <p:cNvSpPr>
            <a:spLocks noGrp="1"/>
          </p:cNvSpPr>
          <p:nvPr>
            <p:ph idx="1"/>
          </p:nvPr>
        </p:nvSpPr>
        <p:spPr>
          <a:xfrm>
            <a:off x="1300162" y="1876425"/>
            <a:ext cx="9669780" cy="4166235"/>
          </a:xfrm>
        </p:spPr>
        <p:txBody>
          <a:bodyPr>
            <a:normAutofit fontScale="85000" lnSpcReduction="20000"/>
          </a:bodyPr>
          <a:lstStyle/>
          <a:p>
            <a:pPr marL="0" lvl="0" indent="0">
              <a:buClr>
                <a:srgbClr val="E48312"/>
              </a:buClr>
              <a:buNone/>
            </a:pPr>
            <a:r>
              <a:rPr lang="en-US" sz="3200" dirty="0">
                <a:solidFill>
                  <a:srgbClr val="000000">
                    <a:lumMod val="75000"/>
                    <a:lumOff val="25000"/>
                  </a:srgbClr>
                </a:solidFill>
              </a:rPr>
              <a:t>Everyone participating today has a job and that job is giving you good work experience.</a:t>
            </a:r>
          </a:p>
          <a:p>
            <a:pPr marL="0" lvl="0" indent="0">
              <a:buClr>
                <a:srgbClr val="E48312"/>
              </a:buClr>
              <a:buNone/>
            </a:pPr>
            <a:r>
              <a:rPr lang="en-US" sz="3200" dirty="0">
                <a:solidFill>
                  <a:srgbClr val="000000">
                    <a:lumMod val="75000"/>
                    <a:lumOff val="25000"/>
                  </a:srgbClr>
                </a:solidFill>
              </a:rPr>
              <a:t>Depending on your job, you can make different wages. In Iowa, the minimum wage for work = $7.25/hour.</a:t>
            </a:r>
          </a:p>
          <a:p>
            <a:pPr marL="0" lvl="0" indent="0">
              <a:buClr>
                <a:srgbClr val="E48312"/>
              </a:buClr>
              <a:buNone/>
            </a:pPr>
            <a:r>
              <a:rPr lang="en-US" sz="3200" dirty="0">
                <a:solidFill>
                  <a:srgbClr val="000000">
                    <a:lumMod val="75000"/>
                    <a:lumOff val="25000"/>
                  </a:srgbClr>
                </a:solidFill>
              </a:rPr>
              <a:t>Some people work in jobs that pay less than minimum wage.  There is a new law that requires that anyone who makes less than minimum wage have the opportunity to get information and resources that provides them with different work options, including jobs in the community that pay at least minimum wage.</a:t>
            </a:r>
          </a:p>
          <a:p>
            <a:pPr marL="0" indent="0">
              <a:buNone/>
            </a:pPr>
            <a:r>
              <a:rPr lang="en-US" sz="3200" dirty="0"/>
              <a:t>We want to talk with you about some things to think about to help you decide what work option is best for you!</a:t>
            </a:r>
          </a:p>
        </p:txBody>
      </p:sp>
      <p:sp>
        <p:nvSpPr>
          <p:cNvPr id="4" name="Rectangle 3" descr="bullet point"/>
          <p:cNvSpPr/>
          <p:nvPr/>
        </p:nvSpPr>
        <p:spPr>
          <a:xfrm>
            <a:off x="852486" y="1990725"/>
            <a:ext cx="16192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bullet point"/>
          <p:cNvSpPr/>
          <p:nvPr/>
        </p:nvSpPr>
        <p:spPr>
          <a:xfrm>
            <a:off x="852486" y="2724150"/>
            <a:ext cx="16192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bullet point"/>
          <p:cNvSpPr/>
          <p:nvPr/>
        </p:nvSpPr>
        <p:spPr>
          <a:xfrm>
            <a:off x="852485" y="3486150"/>
            <a:ext cx="16192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bullet point"/>
          <p:cNvSpPr/>
          <p:nvPr/>
        </p:nvSpPr>
        <p:spPr>
          <a:xfrm>
            <a:off x="857243" y="5086350"/>
            <a:ext cx="16192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6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4294967295"/>
          </p:nvPr>
        </p:nvSpPr>
        <p:spPr>
          <a:xfrm>
            <a:off x="1539875" y="6259513"/>
            <a:ext cx="10652125" cy="487362"/>
          </a:xfrm>
        </p:spPr>
        <p:txBody>
          <a:bodyPr/>
          <a:lstStyle/>
          <a:p>
            <a:r>
              <a:rPr lang="en-US" dirty="0">
                <a:hlinkClick r:id="rId2"/>
              </a:rPr>
              <a:t>https://www.youtube.com/watch?v=E472VHioGJ4&amp;list=PLY5uHmHJUwvDzPtLn2HPig4l2u7uJ1hsu</a:t>
            </a:r>
            <a:endParaRPr lang="en-US" dirty="0"/>
          </a:p>
          <a:p>
            <a:endParaRPr lang="en-US" dirty="0"/>
          </a:p>
        </p:txBody>
      </p:sp>
      <p:pic>
        <p:nvPicPr>
          <p:cNvPr id="6146" name="Picture 2" descr="Change the Question Nagivate you Path to Su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4" y="512363"/>
            <a:ext cx="10201275" cy="552454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82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95251"/>
            <a:ext cx="10687050" cy="1642110"/>
          </a:xfrm>
        </p:spPr>
        <p:txBody>
          <a:bodyPr>
            <a:normAutofit/>
          </a:bodyPr>
          <a:lstStyle/>
          <a:p>
            <a:pPr algn="r"/>
            <a:r>
              <a:rPr lang="en-US" dirty="0"/>
              <a:t>So begin to think about… </a:t>
            </a:r>
            <a:br>
              <a:rPr lang="en-US" dirty="0"/>
            </a:br>
            <a:r>
              <a:rPr lang="en-US" dirty="0"/>
              <a:t>Do you want a job in the community?</a:t>
            </a:r>
          </a:p>
        </p:txBody>
      </p:sp>
      <p:pic>
        <p:nvPicPr>
          <p:cNvPr id="16" name="Content Placeholder 15" descr="sticky notes with question marks on them"/>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tretch>
            <a:fillRect/>
          </a:stretch>
        </p:blipFill>
        <p:spPr>
          <a:xfrm>
            <a:off x="1190847" y="1846985"/>
            <a:ext cx="9964833" cy="4294817"/>
          </a:xfrm>
        </p:spPr>
      </p:pic>
    </p:spTree>
    <p:extLst>
      <p:ext uri="{BB962C8B-B14F-4D97-AF65-F5344CB8AC3E}">
        <p14:creationId xmlns:p14="http://schemas.microsoft.com/office/powerpoint/2010/main" val="4127932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805" y="153253"/>
            <a:ext cx="10058400" cy="1450757"/>
          </a:xfrm>
        </p:spPr>
        <p:txBody>
          <a:bodyPr>
            <a:normAutofit/>
          </a:bodyPr>
          <a:lstStyle/>
          <a:p>
            <a:pPr algn="ctr"/>
            <a:r>
              <a:rPr lang="en-US" sz="6600" b="1" dirty="0">
                <a:solidFill>
                  <a:schemeClr val="tx1"/>
                </a:solidFill>
              </a:rPr>
              <a:t>WHAT’S NEXT?</a:t>
            </a:r>
          </a:p>
        </p:txBody>
      </p:sp>
      <p:sp>
        <p:nvSpPr>
          <p:cNvPr id="3" name="Content Placeholder 2"/>
          <p:cNvSpPr>
            <a:spLocks noGrp="1"/>
          </p:cNvSpPr>
          <p:nvPr>
            <p:ph idx="1"/>
          </p:nvPr>
        </p:nvSpPr>
        <p:spPr>
          <a:xfrm>
            <a:off x="542925" y="1981201"/>
            <a:ext cx="11525250" cy="4221268"/>
          </a:xfrm>
          <a:noFill/>
        </p:spPr>
        <p:txBody>
          <a:bodyPr>
            <a:normAutofit fontScale="92500" lnSpcReduction="20000"/>
          </a:bodyPr>
          <a:lstStyle/>
          <a:p>
            <a:pPr algn="just">
              <a:buClrTx/>
              <a:buFont typeface="Wingdings" panose="05000000000000000000" pitchFamily="2" charset="2"/>
              <a:buChar char="ü"/>
            </a:pPr>
            <a:r>
              <a:rPr lang="en-US" sz="3200" dirty="0">
                <a:solidFill>
                  <a:schemeClr val="tx1"/>
                </a:solidFill>
              </a:rPr>
              <a:t>  Start with a conversation</a:t>
            </a:r>
          </a:p>
          <a:p>
            <a:pPr algn="just">
              <a:buClrTx/>
              <a:buFont typeface="Wingdings" panose="05000000000000000000" pitchFamily="2" charset="2"/>
              <a:buChar char="ü"/>
            </a:pPr>
            <a:r>
              <a:rPr lang="en-US" sz="3200" dirty="0">
                <a:solidFill>
                  <a:schemeClr val="tx1"/>
                </a:solidFill>
              </a:rPr>
              <a:t>  Ask questions &amp; get information</a:t>
            </a:r>
          </a:p>
          <a:p>
            <a:pPr algn="just">
              <a:buClrTx/>
              <a:buFont typeface="Wingdings" panose="05000000000000000000" pitchFamily="2" charset="2"/>
              <a:buChar char="ü"/>
            </a:pPr>
            <a:r>
              <a:rPr lang="en-US" sz="3200" dirty="0">
                <a:solidFill>
                  <a:schemeClr val="tx1"/>
                </a:solidFill>
              </a:rPr>
              <a:t>  Explore &amp; try some new things…</a:t>
            </a:r>
          </a:p>
          <a:p>
            <a:pPr algn="just">
              <a:buClrTx/>
              <a:buFont typeface="Wingdings" panose="05000000000000000000" pitchFamily="2" charset="2"/>
              <a:buChar char="ü"/>
            </a:pPr>
            <a:r>
              <a:rPr lang="en-US" sz="3200" dirty="0">
                <a:solidFill>
                  <a:schemeClr val="tx1"/>
                </a:solidFill>
              </a:rPr>
              <a:t>  Don’t let fear get in your way</a:t>
            </a:r>
          </a:p>
          <a:p>
            <a:pPr algn="just">
              <a:buClrTx/>
              <a:buFont typeface="Wingdings" panose="05000000000000000000" pitchFamily="2" charset="2"/>
              <a:buChar char="ü"/>
            </a:pPr>
            <a:r>
              <a:rPr lang="en-US" sz="3200" dirty="0">
                <a:solidFill>
                  <a:schemeClr val="tx1"/>
                </a:solidFill>
              </a:rPr>
              <a:t>  Take advantage of the resources &amp; referral information shared with you</a:t>
            </a:r>
          </a:p>
          <a:p>
            <a:pPr algn="just">
              <a:buClrTx/>
              <a:buFont typeface="Wingdings" panose="05000000000000000000" pitchFamily="2" charset="2"/>
              <a:buChar char="ü"/>
            </a:pPr>
            <a:r>
              <a:rPr lang="en-US" sz="3200" dirty="0">
                <a:solidFill>
                  <a:schemeClr val="tx1"/>
                </a:solidFill>
              </a:rPr>
              <a:t>  Talk about what you want in a job</a:t>
            </a:r>
          </a:p>
          <a:p>
            <a:pPr algn="just">
              <a:buClrTx/>
              <a:buFont typeface="Wingdings" panose="05000000000000000000" pitchFamily="2" charset="2"/>
              <a:buChar char="ü"/>
            </a:pPr>
            <a:r>
              <a:rPr lang="en-US" sz="3200" dirty="0">
                <a:solidFill>
                  <a:schemeClr val="tx1"/>
                </a:solidFill>
              </a:rPr>
              <a:t>  Consider your options</a:t>
            </a:r>
          </a:p>
          <a:p>
            <a:pPr algn="just">
              <a:buClrTx/>
              <a:buFont typeface="Wingdings" panose="05000000000000000000" pitchFamily="2" charset="2"/>
              <a:buChar char="ü"/>
            </a:pPr>
            <a:r>
              <a:rPr lang="en-US" sz="3200" dirty="0">
                <a:solidFill>
                  <a:schemeClr val="tx1"/>
                </a:solidFill>
              </a:rPr>
              <a:t>  Decide what’s best for you! </a:t>
            </a:r>
          </a:p>
        </p:txBody>
      </p:sp>
    </p:spTree>
    <p:extLst>
      <p:ext uri="{BB962C8B-B14F-4D97-AF65-F5344CB8AC3E}">
        <p14:creationId xmlns:p14="http://schemas.microsoft.com/office/powerpoint/2010/main" val="267149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4678"/>
            <a:ext cx="10879455" cy="1450757"/>
          </a:xfrm>
        </p:spPr>
        <p:txBody>
          <a:bodyPr>
            <a:normAutofit/>
          </a:bodyPr>
          <a:lstStyle/>
          <a:p>
            <a:r>
              <a:rPr lang="en-US" sz="4400" b="1" dirty="0"/>
              <a:t>Iowa Vocational Rehabilitation Services</a:t>
            </a:r>
          </a:p>
        </p:txBody>
      </p:sp>
      <p:sp>
        <p:nvSpPr>
          <p:cNvPr id="3" name="Content Placeholder 2"/>
          <p:cNvSpPr>
            <a:spLocks noGrp="1"/>
          </p:cNvSpPr>
          <p:nvPr>
            <p:ph idx="1"/>
          </p:nvPr>
        </p:nvSpPr>
        <p:spPr>
          <a:xfrm>
            <a:off x="295275" y="1902884"/>
            <a:ext cx="6810375" cy="4023360"/>
          </a:xfrm>
        </p:spPr>
        <p:txBody>
          <a:bodyPr>
            <a:normAutofit/>
          </a:bodyPr>
          <a:lstStyle/>
          <a:p>
            <a:r>
              <a:rPr lang="en-US" sz="3200" dirty="0"/>
              <a:t>If you are interested in working in the community or would like some support in exploring community job options, contact IVRS.  </a:t>
            </a:r>
          </a:p>
          <a:p>
            <a:r>
              <a:rPr lang="en-US" sz="3200" dirty="0"/>
              <a:t>1-800-532-1486 (Toll Free) or </a:t>
            </a:r>
          </a:p>
          <a:p>
            <a:r>
              <a:rPr lang="en-US" sz="3200" dirty="0"/>
              <a:t>515-281-4211 V/TTY </a:t>
            </a:r>
          </a:p>
          <a:p>
            <a:endParaRPr lang="en-US" sz="3200" dirty="0"/>
          </a:p>
          <a:p>
            <a:endParaRPr lang="en-US" sz="3200" dirty="0"/>
          </a:p>
          <a:p>
            <a:endParaRPr lang="en-US" sz="3200" dirty="0"/>
          </a:p>
        </p:txBody>
      </p:sp>
      <p:pic>
        <p:nvPicPr>
          <p:cNvPr id="10242" name="Picture 2" descr="IVR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304800"/>
            <a:ext cx="301377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map of Io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913" y="2162174"/>
            <a:ext cx="5002495" cy="321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1950" y="5638799"/>
            <a:ext cx="7153275" cy="461665"/>
          </a:xfrm>
          <a:prstGeom prst="rect">
            <a:avLst/>
          </a:prstGeom>
          <a:noFill/>
        </p:spPr>
        <p:txBody>
          <a:bodyPr wrap="square" rtlCol="0">
            <a:spAutoFit/>
          </a:bodyPr>
          <a:lstStyle/>
          <a:p>
            <a:r>
              <a:rPr lang="en-US" sz="2400" dirty="0">
                <a:hlinkClick r:id="rId4"/>
              </a:rPr>
              <a:t>http://www.ivrs.iowa.gov/ContactUs/maincontact.html</a:t>
            </a:r>
            <a:endParaRPr lang="en-US" sz="2400" dirty="0"/>
          </a:p>
        </p:txBody>
      </p:sp>
    </p:spTree>
    <p:extLst>
      <p:ext uri="{BB962C8B-B14F-4D97-AF65-F5344CB8AC3E}">
        <p14:creationId xmlns:p14="http://schemas.microsoft.com/office/powerpoint/2010/main" val="336592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162778"/>
            <a:ext cx="10058400" cy="1450757"/>
          </a:xfrm>
        </p:spPr>
        <p:txBody>
          <a:bodyPr/>
          <a:lstStyle/>
          <a:p>
            <a:r>
              <a:rPr lang="en-US" dirty="0"/>
              <a:t>Questions?  Contact us…</a:t>
            </a:r>
          </a:p>
        </p:txBody>
      </p:sp>
      <p:graphicFrame>
        <p:nvGraphicFramePr>
          <p:cNvPr id="5" name="Content Placeholder 4" descr="table of names and contact info"/>
          <p:cNvGraphicFramePr>
            <a:graphicFrameLocks noGrp="1"/>
          </p:cNvGraphicFramePr>
          <p:nvPr>
            <p:ph idx="1"/>
            <p:extLst>
              <p:ext uri="{D42A27DB-BD31-4B8C-83A1-F6EECF244321}">
                <p14:modId xmlns:p14="http://schemas.microsoft.com/office/powerpoint/2010/main" val="535976883"/>
              </p:ext>
            </p:extLst>
          </p:nvPr>
        </p:nvGraphicFramePr>
        <p:xfrm>
          <a:off x="552448" y="2045493"/>
          <a:ext cx="11325226" cy="4006344"/>
        </p:xfrm>
        <a:graphic>
          <a:graphicData uri="http://schemas.openxmlformats.org/drawingml/2006/table">
            <a:tbl>
              <a:tblPr firstRow="1">
                <a:tableStyleId>{5C22544A-7EE6-4342-B048-85BDC9FD1C3A}</a:tableStyleId>
              </a:tblPr>
              <a:tblGrid>
                <a:gridCol w="6334127">
                  <a:extLst>
                    <a:ext uri="{9D8B030D-6E8A-4147-A177-3AD203B41FA5}">
                      <a16:colId xmlns:a16="http://schemas.microsoft.com/office/drawing/2014/main" val="20000"/>
                    </a:ext>
                  </a:extLst>
                </a:gridCol>
                <a:gridCol w="4991099">
                  <a:extLst>
                    <a:ext uri="{9D8B030D-6E8A-4147-A177-3AD203B41FA5}">
                      <a16:colId xmlns:a16="http://schemas.microsoft.com/office/drawing/2014/main" val="20001"/>
                    </a:ext>
                  </a:extLst>
                </a:gridCol>
              </a:tblGrid>
              <a:tr h="0">
                <a:tc>
                  <a:txBody>
                    <a:bodyPr/>
                    <a:lstStyle/>
                    <a:p>
                      <a:pPr marL="45720" marR="0">
                        <a:lnSpc>
                          <a:spcPct val="107000"/>
                        </a:lnSpc>
                        <a:spcBef>
                          <a:spcPts val="200"/>
                        </a:spcBef>
                        <a:spcAft>
                          <a:spcPts val="200"/>
                        </a:spcAft>
                      </a:pPr>
                      <a:r>
                        <a:rPr lang="en-US" sz="2400" dirty="0">
                          <a:effectLst/>
                        </a:rPr>
                        <a:t>Amy Desenberg-Wines   </a:t>
                      </a:r>
                    </a:p>
                    <a:p>
                      <a:pPr marL="45720" marR="0">
                        <a:lnSpc>
                          <a:spcPct val="107000"/>
                        </a:lnSpc>
                        <a:spcBef>
                          <a:spcPts val="200"/>
                        </a:spcBef>
                        <a:spcAft>
                          <a:spcPts val="200"/>
                        </a:spcAft>
                      </a:pPr>
                      <a:r>
                        <a:rPr lang="en-US" sz="2400" dirty="0">
                          <a:effectLst/>
                        </a:rPr>
                        <a:t>Iowa Coalition for Integration &amp; Employment </a:t>
                      </a:r>
                      <a:endParaRPr lang="en-US" sz="2400" dirty="0">
                        <a:effectLst/>
                        <a:latin typeface="Calibri"/>
                        <a:ea typeface="Calibri"/>
                        <a:cs typeface="Times New Roman"/>
                      </a:endParaRPr>
                    </a:p>
                  </a:txBody>
                  <a:tcPr marL="0" marR="0" marT="0" marB="0"/>
                </a:tc>
                <a:tc>
                  <a:txBody>
                    <a:bodyPr/>
                    <a:lstStyle/>
                    <a:p>
                      <a:pPr marL="45720" marR="0">
                        <a:lnSpc>
                          <a:spcPct val="107000"/>
                        </a:lnSpc>
                        <a:spcBef>
                          <a:spcPts val="200"/>
                        </a:spcBef>
                        <a:spcAft>
                          <a:spcPts val="200"/>
                        </a:spcAft>
                      </a:pPr>
                      <a:r>
                        <a:rPr lang="en-US" sz="2400" dirty="0">
                          <a:effectLst/>
                        </a:rPr>
                        <a:t>Phone 515-981-4113 </a:t>
                      </a:r>
                    </a:p>
                    <a:p>
                      <a:pPr marL="45720" marR="0">
                        <a:lnSpc>
                          <a:spcPct val="107000"/>
                        </a:lnSpc>
                        <a:spcBef>
                          <a:spcPts val="200"/>
                        </a:spcBef>
                        <a:spcAft>
                          <a:spcPts val="200"/>
                        </a:spcAft>
                      </a:pPr>
                      <a:r>
                        <a:rPr lang="en-US" sz="2400" u="sng" dirty="0">
                          <a:effectLst/>
                          <a:hlinkClick r:id="rId2"/>
                        </a:rPr>
                        <a:t>adesenbergwines@gmail.com</a:t>
                      </a:r>
                      <a:endParaRPr lang="en-US" sz="2400" dirty="0">
                        <a:effectLst/>
                      </a:endParaRPr>
                    </a:p>
                    <a:p>
                      <a:pPr marL="45720" marR="0">
                        <a:lnSpc>
                          <a:spcPct val="107000"/>
                        </a:lnSpc>
                        <a:spcBef>
                          <a:spcPts val="200"/>
                        </a:spcBef>
                        <a:spcAft>
                          <a:spcPts val="200"/>
                        </a:spcAft>
                      </a:pPr>
                      <a:r>
                        <a:rPr lang="en-US" sz="2400" dirty="0">
                          <a:effectLst/>
                        </a:rPr>
                        <a:t> </a:t>
                      </a:r>
                      <a:endParaRPr lang="en-US" sz="24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0">
                <a:tc>
                  <a:txBody>
                    <a:bodyPr/>
                    <a:lstStyle/>
                    <a:p>
                      <a:pPr marL="45720" marR="0">
                        <a:lnSpc>
                          <a:spcPct val="107000"/>
                        </a:lnSpc>
                        <a:spcBef>
                          <a:spcPts val="200"/>
                        </a:spcBef>
                        <a:spcAft>
                          <a:spcPts val="200"/>
                        </a:spcAft>
                      </a:pPr>
                      <a:r>
                        <a:rPr lang="en-US" sz="2400" dirty="0">
                          <a:effectLst/>
                        </a:rPr>
                        <a:t>Jessica </a:t>
                      </a:r>
                      <a:r>
                        <a:rPr lang="en-US" sz="2400" dirty="0" err="1">
                          <a:effectLst/>
                        </a:rPr>
                        <a:t>Kreho</a:t>
                      </a:r>
                      <a:r>
                        <a:rPr lang="en-US" sz="2400" dirty="0">
                          <a:effectLst/>
                        </a:rPr>
                        <a:t> </a:t>
                      </a:r>
                    </a:p>
                    <a:p>
                      <a:pPr marL="45720" marR="0">
                        <a:lnSpc>
                          <a:spcPct val="107000"/>
                        </a:lnSpc>
                        <a:spcBef>
                          <a:spcPts val="200"/>
                        </a:spcBef>
                        <a:spcAft>
                          <a:spcPts val="200"/>
                        </a:spcAft>
                      </a:pPr>
                      <a:r>
                        <a:rPr lang="en-US" sz="2400" dirty="0">
                          <a:effectLst/>
                        </a:rPr>
                        <a:t>Iowa Coalition for Integration &amp; Employment </a:t>
                      </a:r>
                      <a:endParaRPr lang="en-US" sz="2400" dirty="0">
                        <a:effectLst/>
                        <a:latin typeface="Calibri"/>
                        <a:ea typeface="Calibri"/>
                        <a:cs typeface="Times New Roman"/>
                      </a:endParaRPr>
                    </a:p>
                  </a:txBody>
                  <a:tcPr marL="0" marR="0" marT="0" marB="0"/>
                </a:tc>
                <a:tc>
                  <a:txBody>
                    <a:bodyPr/>
                    <a:lstStyle/>
                    <a:p>
                      <a:pPr marL="45720" marR="0">
                        <a:lnSpc>
                          <a:spcPct val="107000"/>
                        </a:lnSpc>
                        <a:spcBef>
                          <a:spcPts val="200"/>
                        </a:spcBef>
                        <a:spcAft>
                          <a:spcPts val="200"/>
                        </a:spcAft>
                      </a:pPr>
                      <a:r>
                        <a:rPr lang="en-US" sz="2400" dirty="0">
                          <a:effectLst/>
                        </a:rPr>
                        <a:t>Phone 515-250-9803 </a:t>
                      </a:r>
                    </a:p>
                    <a:p>
                      <a:pPr marL="45720" marR="0">
                        <a:lnSpc>
                          <a:spcPct val="107000"/>
                        </a:lnSpc>
                        <a:spcBef>
                          <a:spcPts val="200"/>
                        </a:spcBef>
                        <a:spcAft>
                          <a:spcPts val="200"/>
                        </a:spcAft>
                      </a:pPr>
                      <a:r>
                        <a:rPr lang="en-US" sz="2400" u="sng" dirty="0">
                          <a:effectLst/>
                          <a:hlinkClick r:id="rId3"/>
                        </a:rPr>
                        <a:t>pruittjess@gmail.com</a:t>
                      </a:r>
                      <a:endParaRPr lang="en-US" sz="2400" dirty="0">
                        <a:effectLst/>
                      </a:endParaRPr>
                    </a:p>
                    <a:p>
                      <a:pPr marL="45720" marR="0">
                        <a:lnSpc>
                          <a:spcPct val="107000"/>
                        </a:lnSpc>
                        <a:spcBef>
                          <a:spcPts val="200"/>
                        </a:spcBef>
                        <a:spcAft>
                          <a:spcPts val="200"/>
                        </a:spcAft>
                      </a:pPr>
                      <a:r>
                        <a:rPr lang="en-US" sz="2400" dirty="0">
                          <a:effectLst/>
                        </a:rPr>
                        <a:t> </a:t>
                      </a:r>
                      <a:endParaRPr lang="en-US" sz="2400" dirty="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marL="45720" marR="0">
                        <a:lnSpc>
                          <a:spcPct val="107000"/>
                        </a:lnSpc>
                        <a:spcBef>
                          <a:spcPts val="200"/>
                        </a:spcBef>
                        <a:spcAft>
                          <a:spcPts val="200"/>
                        </a:spcAft>
                      </a:pPr>
                      <a:r>
                        <a:rPr lang="en-US" sz="2400" dirty="0">
                          <a:effectLst/>
                        </a:rPr>
                        <a:t>Lee Ann Russo </a:t>
                      </a:r>
                    </a:p>
                    <a:p>
                      <a:pPr marL="45720" marR="0">
                        <a:lnSpc>
                          <a:spcPct val="107000"/>
                        </a:lnSpc>
                        <a:spcBef>
                          <a:spcPts val="200"/>
                        </a:spcBef>
                        <a:spcAft>
                          <a:spcPts val="200"/>
                        </a:spcAft>
                      </a:pPr>
                      <a:r>
                        <a:rPr lang="en-US" sz="2400" dirty="0">
                          <a:effectLst/>
                        </a:rPr>
                        <a:t>Iowa Vocational Rehabilitation Services </a:t>
                      </a:r>
                      <a:endParaRPr lang="en-US" sz="2400" dirty="0">
                        <a:effectLst/>
                        <a:latin typeface="Calibri"/>
                        <a:ea typeface="Calibri"/>
                        <a:cs typeface="Times New Roman"/>
                      </a:endParaRPr>
                    </a:p>
                  </a:txBody>
                  <a:tcPr marL="0" marR="0" marT="0" marB="0"/>
                </a:tc>
                <a:tc>
                  <a:txBody>
                    <a:bodyPr/>
                    <a:lstStyle/>
                    <a:p>
                      <a:pPr marL="45720" marR="0">
                        <a:lnSpc>
                          <a:spcPct val="107000"/>
                        </a:lnSpc>
                        <a:spcBef>
                          <a:spcPts val="200"/>
                        </a:spcBef>
                        <a:spcAft>
                          <a:spcPts val="200"/>
                        </a:spcAft>
                      </a:pPr>
                      <a:r>
                        <a:rPr lang="en-US" sz="2400" dirty="0">
                          <a:effectLst/>
                        </a:rPr>
                        <a:t>Phone 515-281-4144</a:t>
                      </a:r>
                    </a:p>
                    <a:p>
                      <a:pPr marL="45720" marR="0">
                        <a:lnSpc>
                          <a:spcPct val="107000"/>
                        </a:lnSpc>
                        <a:spcBef>
                          <a:spcPts val="200"/>
                        </a:spcBef>
                        <a:spcAft>
                          <a:spcPts val="200"/>
                        </a:spcAft>
                      </a:pPr>
                      <a:r>
                        <a:rPr lang="en-US" sz="2400" u="sng" dirty="0">
                          <a:effectLst/>
                          <a:hlinkClick r:id="rId4"/>
                        </a:rPr>
                        <a:t>Leeann.Russo@iowa.gov</a:t>
                      </a:r>
                      <a:endParaRPr lang="en-US" sz="2400" dirty="0">
                        <a:effectLst/>
                      </a:endParaRPr>
                    </a:p>
                    <a:p>
                      <a:pPr marL="45720" marR="0">
                        <a:lnSpc>
                          <a:spcPct val="107000"/>
                        </a:lnSpc>
                        <a:spcBef>
                          <a:spcPts val="200"/>
                        </a:spcBef>
                        <a:spcAft>
                          <a:spcPts val="200"/>
                        </a:spcAft>
                      </a:pPr>
                      <a:r>
                        <a:rPr lang="en-US" sz="2400" dirty="0">
                          <a:effectLst/>
                        </a:rPr>
                        <a:t> </a:t>
                      </a:r>
                      <a:endParaRPr lang="en-US" sz="2400" dirty="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0">
                <a:tc>
                  <a:txBody>
                    <a:bodyPr/>
                    <a:lstStyle/>
                    <a:p>
                      <a:pPr marL="45720" marR="0">
                        <a:lnSpc>
                          <a:spcPct val="107000"/>
                        </a:lnSpc>
                        <a:spcBef>
                          <a:spcPts val="200"/>
                        </a:spcBef>
                        <a:spcAft>
                          <a:spcPts val="200"/>
                        </a:spcAft>
                      </a:pPr>
                      <a:endParaRPr lang="en-US" sz="1100" dirty="0">
                        <a:effectLst/>
                        <a:latin typeface="Calibri"/>
                        <a:ea typeface="Calibri"/>
                        <a:cs typeface="Times New Roman"/>
                      </a:endParaRPr>
                    </a:p>
                  </a:txBody>
                  <a:tcPr marL="0" marR="0" marT="0" marB="0"/>
                </a:tc>
                <a:tc>
                  <a:txBody>
                    <a:bodyPr/>
                    <a:lstStyle/>
                    <a:p>
                      <a:pPr marL="45720" marR="0">
                        <a:lnSpc>
                          <a:spcPct val="107000"/>
                        </a:lnSpc>
                        <a:spcBef>
                          <a:spcPts val="200"/>
                        </a:spcBef>
                        <a:spcAft>
                          <a:spcPts val="200"/>
                        </a:spcAft>
                      </a:pP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5740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96129"/>
            <a:ext cx="5438775" cy="1342172"/>
          </a:xfrm>
        </p:spPr>
        <p:txBody>
          <a:bodyPr/>
          <a:lstStyle/>
          <a:p>
            <a:pPr algn="ctr"/>
            <a:r>
              <a:rPr lang="en-US" dirty="0"/>
              <a:t>Marissa </a:t>
            </a:r>
            <a:r>
              <a:rPr lang="en-US" dirty="0" err="1"/>
              <a:t>Schletzbaum</a:t>
            </a:r>
            <a:endParaRPr lang="en-US" dirty="0"/>
          </a:p>
        </p:txBody>
      </p:sp>
      <p:sp>
        <p:nvSpPr>
          <p:cNvPr id="3" name="Content Placeholder 2"/>
          <p:cNvSpPr>
            <a:spLocks noGrp="1"/>
          </p:cNvSpPr>
          <p:nvPr>
            <p:ph idx="1"/>
          </p:nvPr>
        </p:nvSpPr>
        <p:spPr>
          <a:xfrm>
            <a:off x="104774" y="2265055"/>
            <a:ext cx="6429376" cy="658918"/>
          </a:xfrm>
        </p:spPr>
        <p:txBody>
          <a:bodyPr/>
          <a:lstStyle/>
          <a:p>
            <a:r>
              <a:rPr lang="en-US" sz="2800" dirty="0">
                <a:hlinkClick r:id="rId2"/>
              </a:rPr>
              <a:t>http://www.idaction.org/videos/?video=40</a:t>
            </a:r>
            <a:endParaRPr lang="en-US" sz="2800" dirty="0"/>
          </a:p>
          <a:p>
            <a:endParaRPr lang="en-US" dirty="0"/>
          </a:p>
        </p:txBody>
      </p:sp>
      <p:pic>
        <p:nvPicPr>
          <p:cNvPr id="7171" name="Picture 3" descr="video tab"/>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534150" y="910437"/>
            <a:ext cx="5581649" cy="305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599" y="5057775"/>
            <a:ext cx="11801475" cy="707886"/>
          </a:xfrm>
          <a:prstGeom prst="rect">
            <a:avLst/>
          </a:prstGeom>
          <a:noFill/>
        </p:spPr>
        <p:txBody>
          <a:bodyPr wrap="square" rtlCol="0">
            <a:spAutoFit/>
          </a:bodyPr>
          <a:lstStyle/>
          <a:p>
            <a:r>
              <a:rPr lang="en-US" sz="2000" dirty="0"/>
              <a:t>* Interested in checking out more Iowa employment stories, go to </a:t>
            </a:r>
            <a:r>
              <a:rPr lang="en-US" sz="2000" dirty="0" err="1"/>
              <a:t>IDAction</a:t>
            </a:r>
            <a:r>
              <a:rPr lang="en-US" sz="2000" dirty="0"/>
              <a:t> - </a:t>
            </a:r>
            <a:r>
              <a:rPr lang="en-US" sz="2000" dirty="0">
                <a:hlinkClick r:id="rId5"/>
              </a:rPr>
              <a:t>http://www.idaction.org/videos/</a:t>
            </a:r>
            <a:r>
              <a:rPr lang="en-US" sz="2000" dirty="0"/>
              <a:t> </a:t>
            </a:r>
          </a:p>
          <a:p>
            <a:r>
              <a:rPr lang="en-US" sz="2000" dirty="0"/>
              <a:t>and select videos with NDEAM (National Disability Employment Awareness Month) in the title. </a:t>
            </a:r>
          </a:p>
        </p:txBody>
      </p:sp>
    </p:spTree>
    <p:extLst>
      <p:ext uri="{BB962C8B-B14F-4D97-AF65-F5344CB8AC3E}">
        <p14:creationId xmlns:p14="http://schemas.microsoft.com/office/powerpoint/2010/main" val="148389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14301" y="291530"/>
            <a:ext cx="3621806" cy="1096218"/>
          </a:xfrm>
        </p:spPr>
        <p:txBody>
          <a:bodyPr>
            <a:normAutofit/>
          </a:bodyPr>
          <a:lstStyle/>
          <a:p>
            <a:pPr algn="ctr"/>
            <a:r>
              <a:rPr lang="en-US" sz="5400" b="1" dirty="0"/>
              <a:t>Why Work?</a:t>
            </a:r>
          </a:p>
        </p:txBody>
      </p:sp>
      <p:pic>
        <p:nvPicPr>
          <p:cNvPr id="13" name="Content Placeholder 12" descr="man helping elderly women carrying grocer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0316" y="194574"/>
            <a:ext cx="1664550" cy="1919409"/>
          </a:xfrm>
        </p:spPr>
      </p:pic>
      <p:sp>
        <p:nvSpPr>
          <p:cNvPr id="11" name="Text Placeholder 10"/>
          <p:cNvSpPr>
            <a:spLocks noGrp="1"/>
          </p:cNvSpPr>
          <p:nvPr>
            <p:ph type="body" sz="half" idx="2"/>
          </p:nvPr>
        </p:nvSpPr>
        <p:spPr>
          <a:xfrm>
            <a:off x="457200" y="1531088"/>
            <a:ext cx="3533776" cy="4774116"/>
          </a:xfrm>
        </p:spPr>
        <p:txBody>
          <a:bodyPr>
            <a:normAutofit/>
          </a:bodyPr>
          <a:lstStyle/>
          <a:p>
            <a:r>
              <a:rPr lang="en-US" sz="2800" dirty="0"/>
              <a:t>To Help Others</a:t>
            </a:r>
          </a:p>
          <a:p>
            <a:r>
              <a:rPr lang="en-US" sz="2800" dirty="0"/>
              <a:t>Independence</a:t>
            </a:r>
          </a:p>
          <a:p>
            <a:r>
              <a:rPr lang="en-US" sz="2800" dirty="0"/>
              <a:t>Choice</a:t>
            </a:r>
          </a:p>
          <a:p>
            <a:r>
              <a:rPr lang="en-US" sz="2800" dirty="0"/>
              <a:t>Money</a:t>
            </a:r>
          </a:p>
          <a:p>
            <a:r>
              <a:rPr lang="en-US" sz="2800" dirty="0"/>
              <a:t>To Learn &amp; Grow</a:t>
            </a:r>
          </a:p>
          <a:p>
            <a:r>
              <a:rPr lang="en-US" sz="2800" dirty="0"/>
              <a:t>Success &amp; Accomplishment</a:t>
            </a:r>
          </a:p>
          <a:p>
            <a:r>
              <a:rPr lang="en-US" sz="2800" dirty="0"/>
              <a:t>To be Creative</a:t>
            </a:r>
          </a:p>
        </p:txBody>
      </p:sp>
      <p:pic>
        <p:nvPicPr>
          <p:cNvPr id="15" name="Picture 14" descr="stack of cas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935" y="456985"/>
            <a:ext cx="2344221" cy="1629626"/>
          </a:xfrm>
          <a:prstGeom prst="rect">
            <a:avLst/>
          </a:prstGeom>
        </p:spPr>
      </p:pic>
      <p:pic>
        <p:nvPicPr>
          <p:cNvPr id="17" name="Picture 16" descr="woman pain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995" y="4778589"/>
            <a:ext cx="1802291" cy="1700863"/>
          </a:xfrm>
          <a:prstGeom prst="rect">
            <a:avLst/>
          </a:prstGeom>
        </p:spPr>
      </p:pic>
      <p:pic>
        <p:nvPicPr>
          <p:cNvPr id="19" name="Picture 18" descr="abstract art of person thinking what to d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578" y="2504831"/>
            <a:ext cx="1874542" cy="1882910"/>
          </a:xfrm>
          <a:prstGeom prst="rect">
            <a:avLst/>
          </a:prstGeom>
        </p:spPr>
      </p:pic>
      <p:pic>
        <p:nvPicPr>
          <p:cNvPr id="21" name="Picture 20" descr="two friends smil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8812" y="2016339"/>
            <a:ext cx="1657350" cy="2762250"/>
          </a:xfrm>
          <a:prstGeom prst="rect">
            <a:avLst/>
          </a:prstGeom>
        </p:spPr>
      </p:pic>
      <p:pic>
        <p:nvPicPr>
          <p:cNvPr id="23" name="Picture 22" descr="independent liv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3987" y="291530"/>
            <a:ext cx="2143125" cy="2143125"/>
          </a:xfrm>
          <a:prstGeom prst="rect">
            <a:avLst/>
          </a:prstGeom>
        </p:spPr>
      </p:pic>
      <p:pic>
        <p:nvPicPr>
          <p:cNvPr id="25" name="Picture 24" descr="succes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793" y="3544079"/>
            <a:ext cx="2143125" cy="2143125"/>
          </a:xfrm>
          <a:prstGeom prst="rect">
            <a:avLst/>
          </a:prstGeom>
        </p:spPr>
      </p:pic>
      <p:pic>
        <p:nvPicPr>
          <p:cNvPr id="27" name="Picture 26" descr="two women working on their computer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8549" y="5400407"/>
            <a:ext cx="2498060" cy="1221793"/>
          </a:xfrm>
          <a:prstGeom prst="rect">
            <a:avLst/>
          </a:prstGeom>
        </p:spPr>
      </p:pic>
    </p:spTree>
    <p:extLst>
      <p:ext uri="{BB962C8B-B14F-4D97-AF65-F5344CB8AC3E}">
        <p14:creationId xmlns:p14="http://schemas.microsoft.com/office/powerpoint/2010/main" val="1532149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2025" y="1938422"/>
            <a:ext cx="4514850" cy="3367003"/>
          </a:xfrm>
        </p:spPr>
        <p:txBody>
          <a:bodyPr>
            <a:normAutofit fontScale="90000"/>
          </a:bodyPr>
          <a:lstStyle/>
          <a:p>
            <a:r>
              <a:rPr lang="en-US" dirty="0">
                <a:latin typeface="HP Simplified" panose="020B0604020204020204" pitchFamily="34" charset="0"/>
              </a:rPr>
              <a:t/>
            </a:r>
            <a:br>
              <a:rPr lang="en-US" dirty="0">
                <a:latin typeface="HP Simplified" panose="020B0604020204020204" pitchFamily="34" charset="0"/>
              </a:rPr>
            </a:br>
            <a:r>
              <a:rPr lang="en-US" dirty="0">
                <a:latin typeface="HP Simplified" panose="020B0604020204020204" pitchFamily="34" charset="0"/>
              </a:rPr>
              <a:t/>
            </a:r>
            <a:br>
              <a:rPr lang="en-US" dirty="0">
                <a:latin typeface="HP Simplified" panose="020B0604020204020204" pitchFamily="34" charset="0"/>
              </a:rPr>
            </a:br>
            <a:r>
              <a:rPr lang="en-US" sz="5300" dirty="0">
                <a:latin typeface="Arial" panose="020B0604020202020204" pitchFamily="34" charset="0"/>
                <a:cs typeface="Arial" panose="020B0604020202020204" pitchFamily="34" charset="0"/>
              </a:rPr>
              <a:t>Do you know and understand your choices around work?</a:t>
            </a:r>
          </a:p>
        </p:txBody>
      </p:sp>
      <p:pic>
        <p:nvPicPr>
          <p:cNvPr id="4099" name="Picture 3" descr="confused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0"/>
            <a:ext cx="5829300" cy="633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0" y="0"/>
            <a:ext cx="6438900" cy="1600200"/>
          </a:xfrm>
          <a:prstGeom prst="rect">
            <a:avLst/>
          </a:prstGeom>
          <a:solidFill>
            <a:srgbClr val="292929"/>
          </a:solidFill>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latin typeface="HP Simplified" panose="020B0604020204020204" pitchFamily="34" charset="0"/>
              </a:rPr>
              <a:t/>
            </a:r>
            <a:br>
              <a:rPr lang="en-US" dirty="0">
                <a:latin typeface="HP Simplified" panose="020B0604020204020204" pitchFamily="34" charset="0"/>
              </a:rPr>
            </a:br>
            <a:r>
              <a:rPr lang="en-US" sz="6800" dirty="0">
                <a:solidFill>
                  <a:schemeClr val="bg1"/>
                </a:solidFill>
                <a:latin typeface="Arial" panose="020B0604020202020204" pitchFamily="34" charset="0"/>
                <a:cs typeface="Arial" panose="020B0604020202020204" pitchFamily="34" charset="0"/>
              </a:rPr>
              <a:t>Choices</a:t>
            </a:r>
          </a:p>
        </p:txBody>
      </p:sp>
    </p:spTree>
    <p:extLst>
      <p:ext uri="{BB962C8B-B14F-4D97-AF65-F5344CB8AC3E}">
        <p14:creationId xmlns:p14="http://schemas.microsoft.com/office/powerpoint/2010/main" val="280490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586112" y="3232112"/>
            <a:ext cx="3328988" cy="2424111"/>
          </a:xfrm>
          <a:prstGeom prst="wedgeRoundRectCallout">
            <a:avLst>
              <a:gd name="adj1" fmla="val 68962"/>
              <a:gd name="adj2" fmla="val 2361"/>
              <a:gd name="adj3" fmla="val 16667"/>
            </a:avLst>
          </a:prstGeom>
          <a:solidFill>
            <a:srgbClr val="669900">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4D4D4D"/>
                </a:solidFill>
              </a:rPr>
              <a:t>I know I don’t want to work in the community…</a:t>
            </a:r>
          </a:p>
        </p:txBody>
      </p:sp>
      <p:sp>
        <p:nvSpPr>
          <p:cNvPr id="5" name="Oval Callout 4"/>
          <p:cNvSpPr/>
          <p:nvPr/>
        </p:nvSpPr>
        <p:spPr>
          <a:xfrm>
            <a:off x="8134350" y="2571751"/>
            <a:ext cx="3652783" cy="3309936"/>
          </a:xfrm>
          <a:prstGeom prst="wedgeEllipseCallout">
            <a:avLst>
              <a:gd name="adj1" fmla="val -67491"/>
              <a:gd name="adj2" fmla="val -17233"/>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Black" panose="020B0A04020102020204" pitchFamily="34" charset="0"/>
              </a:rPr>
              <a:t>I am not sure…</a:t>
            </a:r>
          </a:p>
          <a:p>
            <a:pPr algn="ctr"/>
            <a:r>
              <a:rPr lang="en-US" sz="2000" dirty="0">
                <a:solidFill>
                  <a:schemeClr val="tx1"/>
                </a:solidFill>
                <a:latin typeface="Arial Black" panose="020B0A04020102020204" pitchFamily="34" charset="0"/>
              </a:rPr>
              <a:t>I think I need more time to explore before deciding</a:t>
            </a:r>
          </a:p>
        </p:txBody>
      </p:sp>
      <p:sp>
        <p:nvSpPr>
          <p:cNvPr id="6" name="Rectangular Callout 5"/>
          <p:cNvSpPr/>
          <p:nvPr/>
        </p:nvSpPr>
        <p:spPr>
          <a:xfrm rot="361801" flipH="1">
            <a:off x="6245943" y="266516"/>
            <a:ext cx="5181611" cy="2041158"/>
          </a:xfrm>
          <a:prstGeom prst="wedgeRectCallout">
            <a:avLst>
              <a:gd name="adj1" fmla="val 35766"/>
              <a:gd name="adj2" fmla="val 87025"/>
            </a:avLst>
          </a:prstGeom>
          <a:solidFill>
            <a:srgbClr val="0099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ucida Sans Unicode" panose="020B0602030504020204" pitchFamily="34" charset="0"/>
                <a:cs typeface="Lucida Sans Unicode" panose="020B0602030504020204" pitchFamily="34" charset="0"/>
              </a:rPr>
              <a:t>I would like to keep my current job, but maybe have a job in the community too</a:t>
            </a:r>
          </a:p>
        </p:txBody>
      </p:sp>
      <p:pic>
        <p:nvPicPr>
          <p:cNvPr id="5122" name="Picture 2" descr="abstract photo of single man and lots of speech bub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478" y="3006650"/>
            <a:ext cx="2875036" cy="287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 </a:t>
            </a:r>
            <a:endParaRPr lang="en-US" dirty="0"/>
          </a:p>
        </p:txBody>
      </p:sp>
      <p:sp>
        <p:nvSpPr>
          <p:cNvPr id="3" name="Cloud Callout 2"/>
          <p:cNvSpPr/>
          <p:nvPr/>
        </p:nvSpPr>
        <p:spPr>
          <a:xfrm>
            <a:off x="387609" y="114300"/>
            <a:ext cx="4600575" cy="2800348"/>
          </a:xfrm>
          <a:prstGeom prst="cloudCallout">
            <a:avLst>
              <a:gd name="adj1" fmla="val 50358"/>
              <a:gd name="adj2" fmla="val 44212"/>
            </a:avLst>
          </a:prstGeom>
          <a:solidFill>
            <a:srgbClr val="FF0066">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Black" panose="020B0A02040204020203" pitchFamily="34" charset="0"/>
                <a:ea typeface="Segoe UI Black" panose="020B0A02040204020203" pitchFamily="34" charset="0"/>
                <a:cs typeface="Segoe UI Black" panose="020B0A02040204020203" pitchFamily="34" charset="0"/>
              </a:rPr>
              <a:t>I want to consider a new job in the community</a:t>
            </a:r>
          </a:p>
        </p:txBody>
      </p:sp>
    </p:spTree>
    <p:extLst>
      <p:ext uri="{BB962C8B-B14F-4D97-AF65-F5344CB8AC3E}">
        <p14:creationId xmlns:p14="http://schemas.microsoft.com/office/powerpoint/2010/main" val="200249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Kyle </a:t>
            </a:r>
            <a:r>
              <a:rPr lang="en-US" dirty="0" err="1"/>
              <a:t>Stumpf</a:t>
            </a:r>
            <a:endParaRPr lang="en-US" dirty="0"/>
          </a:p>
        </p:txBody>
      </p:sp>
      <p:pic>
        <p:nvPicPr>
          <p:cNvPr id="11266" name="Picture 2" descr="video tab"/>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49000"/>
                    </a14:imgEffect>
                  </a14:imgLayer>
                </a14:imgProps>
              </a:ext>
              <a:ext uri="{28A0092B-C50C-407E-A947-70E740481C1C}">
                <a14:useLocalDpi xmlns:a14="http://schemas.microsoft.com/office/drawing/2010/main" val="0"/>
              </a:ext>
            </a:extLst>
          </a:blip>
          <a:srcRect/>
          <a:stretch>
            <a:fillRect/>
          </a:stretch>
        </p:blipFill>
        <p:spPr bwMode="auto">
          <a:xfrm>
            <a:off x="3295650" y="1981920"/>
            <a:ext cx="5587119" cy="322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00426" y="5568434"/>
            <a:ext cx="5667374" cy="738664"/>
          </a:xfrm>
          <a:prstGeom prst="rect">
            <a:avLst/>
          </a:prstGeom>
        </p:spPr>
        <p:txBody>
          <a:bodyPr wrap="square">
            <a:spAutoFit/>
          </a:bodyPr>
          <a:lstStyle/>
          <a:p>
            <a:r>
              <a:rPr lang="en-US" sz="2400" dirty="0">
                <a:hlinkClick r:id="rId4"/>
              </a:rPr>
              <a:t>http://www.idaction.org/videos/?video=41</a:t>
            </a:r>
            <a:endParaRPr lang="en-US" sz="2400" dirty="0"/>
          </a:p>
          <a:p>
            <a:endParaRPr lang="en-US" dirty="0"/>
          </a:p>
        </p:txBody>
      </p:sp>
    </p:spTree>
    <p:extLst>
      <p:ext uri="{BB962C8B-B14F-4D97-AF65-F5344CB8AC3E}">
        <p14:creationId xmlns:p14="http://schemas.microsoft.com/office/powerpoint/2010/main" val="304302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925" y="-84872"/>
            <a:ext cx="10612755" cy="1450757"/>
          </a:xfrm>
        </p:spPr>
        <p:txBody>
          <a:bodyPr/>
          <a:lstStyle/>
          <a:p>
            <a:r>
              <a:rPr lang="en-US" dirty="0"/>
              <a:t>Some things to begin to think about work…</a:t>
            </a:r>
          </a:p>
        </p:txBody>
      </p:sp>
      <p:sp>
        <p:nvSpPr>
          <p:cNvPr id="3" name="Content Placeholder 2"/>
          <p:cNvSpPr>
            <a:spLocks noGrp="1"/>
          </p:cNvSpPr>
          <p:nvPr>
            <p:ph idx="1"/>
          </p:nvPr>
        </p:nvSpPr>
        <p:spPr>
          <a:xfrm>
            <a:off x="1009650" y="1962150"/>
            <a:ext cx="10146031" cy="4191000"/>
          </a:xfrm>
        </p:spPr>
        <p:txBody>
          <a:bodyPr>
            <a:normAutofit/>
          </a:bodyPr>
          <a:lstStyle/>
          <a:p>
            <a:pPr>
              <a:buClrTx/>
              <a:buFont typeface="Wingdings" panose="05000000000000000000" pitchFamily="2" charset="2"/>
              <a:buChar char="§"/>
            </a:pPr>
            <a:r>
              <a:rPr lang="en-US" sz="2800" dirty="0"/>
              <a:t>   How long have you been working?</a:t>
            </a:r>
          </a:p>
          <a:p>
            <a:pPr>
              <a:buClrTx/>
              <a:buFont typeface="Wingdings" panose="05000000000000000000" pitchFamily="2" charset="2"/>
              <a:buChar char="§"/>
            </a:pPr>
            <a:r>
              <a:rPr lang="en-US" sz="2800" dirty="0"/>
              <a:t>   Have you had the opportunity to do different jobs?</a:t>
            </a:r>
          </a:p>
          <a:p>
            <a:pPr>
              <a:buClrTx/>
              <a:buFont typeface="Wingdings" panose="05000000000000000000" pitchFamily="2" charset="2"/>
              <a:buChar char="§"/>
            </a:pPr>
            <a:r>
              <a:rPr lang="en-US" sz="2800" dirty="0"/>
              <a:t>   How long have you been doing your current job?</a:t>
            </a:r>
          </a:p>
          <a:p>
            <a:pPr>
              <a:buClrTx/>
              <a:buFont typeface="Wingdings" panose="05000000000000000000" pitchFamily="2" charset="2"/>
              <a:buChar char="§"/>
            </a:pPr>
            <a:r>
              <a:rPr lang="en-US" sz="2800" dirty="0"/>
              <a:t>   What are things you like about your work?</a:t>
            </a:r>
          </a:p>
          <a:p>
            <a:pPr>
              <a:buClrTx/>
              <a:buFont typeface="Wingdings" panose="05000000000000000000" pitchFamily="2" charset="2"/>
              <a:buChar char="§"/>
            </a:pPr>
            <a:r>
              <a:rPr lang="en-US" sz="2800" dirty="0"/>
              <a:t>   Is there anything you don’t like about your work?  </a:t>
            </a:r>
            <a:endParaRPr lang="en-US" sz="1000" dirty="0"/>
          </a:p>
          <a:p>
            <a:pPr>
              <a:buClrTx/>
              <a:buFont typeface="Wingdings" panose="05000000000000000000" pitchFamily="2" charset="2"/>
              <a:buChar char="§"/>
            </a:pPr>
            <a:r>
              <a:rPr lang="en-US" sz="2800" dirty="0"/>
              <a:t>   Have you ever thought about working in a different job?</a:t>
            </a:r>
            <a:endParaRPr lang="en-US" sz="1000" dirty="0"/>
          </a:p>
          <a:p>
            <a:pPr>
              <a:buClrTx/>
              <a:buFont typeface="Wingdings" panose="05000000000000000000" pitchFamily="2" charset="2"/>
              <a:buChar char="§"/>
            </a:pPr>
            <a:r>
              <a:rPr lang="en-US" sz="2800" dirty="0"/>
              <a:t>   If so, what kind </a:t>
            </a:r>
            <a:r>
              <a:rPr lang="en-US" sz="2800"/>
              <a:t>of job/s </a:t>
            </a:r>
            <a:r>
              <a:rPr lang="en-US" sz="2800" dirty="0"/>
              <a:t>have you thought about working in?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821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755" y="115153"/>
            <a:ext cx="10058400" cy="1351697"/>
          </a:xfrm>
        </p:spPr>
        <p:txBody>
          <a:bodyPr/>
          <a:lstStyle/>
          <a:p>
            <a:r>
              <a:rPr lang="en-US" dirty="0"/>
              <a:t>More things to think about…</a:t>
            </a:r>
          </a:p>
        </p:txBody>
      </p:sp>
      <p:sp>
        <p:nvSpPr>
          <p:cNvPr id="3" name="Content Placeholder 2"/>
          <p:cNvSpPr>
            <a:spLocks noGrp="1"/>
          </p:cNvSpPr>
          <p:nvPr>
            <p:ph idx="1"/>
          </p:nvPr>
        </p:nvSpPr>
        <p:spPr>
          <a:xfrm>
            <a:off x="1162050" y="1857375"/>
            <a:ext cx="9965056" cy="4371975"/>
          </a:xfrm>
        </p:spPr>
        <p:txBody>
          <a:bodyPr>
            <a:normAutofit/>
          </a:bodyPr>
          <a:lstStyle/>
          <a:p>
            <a:pPr>
              <a:buClrTx/>
              <a:buFont typeface="Wingdings" panose="05000000000000000000" pitchFamily="2" charset="2"/>
              <a:buChar char="§"/>
            </a:pPr>
            <a:r>
              <a:rPr lang="en-US" sz="2800" dirty="0"/>
              <a:t>   What do you enjoy?</a:t>
            </a:r>
          </a:p>
          <a:p>
            <a:pPr>
              <a:buClrTx/>
              <a:buFont typeface="Wingdings" panose="05000000000000000000" pitchFamily="2" charset="2"/>
              <a:buChar char="§"/>
            </a:pPr>
            <a:r>
              <a:rPr lang="en-US" sz="2800" dirty="0"/>
              <a:t>   What do you do in your free time?</a:t>
            </a:r>
          </a:p>
          <a:p>
            <a:pPr>
              <a:buClrTx/>
              <a:buFont typeface="Wingdings" panose="05000000000000000000" pitchFamily="2" charset="2"/>
              <a:buChar char="§"/>
            </a:pPr>
            <a:r>
              <a:rPr lang="en-US" sz="2800" dirty="0"/>
              <a:t>   What are some things you are good at?</a:t>
            </a:r>
          </a:p>
          <a:p>
            <a:pPr>
              <a:buClrTx/>
              <a:buFont typeface="Wingdings" panose="05000000000000000000" pitchFamily="2" charset="2"/>
              <a:buChar char="§"/>
            </a:pPr>
            <a:r>
              <a:rPr lang="en-US" sz="2800" dirty="0"/>
              <a:t>   Are there things you really don’t like?</a:t>
            </a:r>
          </a:p>
          <a:p>
            <a:pPr>
              <a:buClrTx/>
              <a:buFont typeface="Wingdings" panose="05000000000000000000" pitchFamily="2" charset="2"/>
              <a:buChar char="§"/>
            </a:pPr>
            <a:r>
              <a:rPr lang="en-US" sz="2800" dirty="0"/>
              <a:t>   Is there anything that is hard for you? </a:t>
            </a:r>
          </a:p>
          <a:p>
            <a:pPr>
              <a:buClrTx/>
              <a:buFont typeface="Wingdings" panose="05000000000000000000" pitchFamily="2" charset="2"/>
              <a:buChar char="§"/>
            </a:pPr>
            <a:r>
              <a:rPr lang="en-US" sz="2800" dirty="0"/>
              <a:t>   Do you wish you had more money?</a:t>
            </a:r>
          </a:p>
          <a:p>
            <a:pPr>
              <a:buClrTx/>
              <a:buFont typeface="Wingdings" panose="05000000000000000000" pitchFamily="2" charset="2"/>
              <a:buChar char="§"/>
            </a:pPr>
            <a:r>
              <a:rPr lang="en-US" sz="2800" dirty="0"/>
              <a:t>   If so, what would you want to do with it?</a:t>
            </a:r>
          </a:p>
          <a:p>
            <a:pPr marL="0" indent="0">
              <a:buNone/>
            </a:pPr>
            <a:endParaRPr lang="en-US" sz="1000" dirty="0"/>
          </a:p>
          <a:p>
            <a:pPr marL="0" indent="0">
              <a:buNone/>
            </a:pPr>
            <a:endParaRPr lang="en-US" sz="28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687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96" y="5103495"/>
            <a:ext cx="10113264" cy="822960"/>
          </a:xfrm>
        </p:spPr>
        <p:txBody>
          <a:bodyPr/>
          <a:lstStyle/>
          <a:p>
            <a:pPr algn="ctr"/>
            <a:r>
              <a:rPr lang="en-US" sz="6000" dirty="0"/>
              <a:t>Different Types of Work</a:t>
            </a:r>
          </a:p>
        </p:txBody>
      </p:sp>
      <p:pic>
        <p:nvPicPr>
          <p:cNvPr id="2050" name="Picture 2" descr="examining pl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0957" y="-1"/>
            <a:ext cx="4470688" cy="298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preseting a cup of coff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369027"/>
            <a:ext cx="5176116" cy="26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do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5430" y="2184825"/>
            <a:ext cx="2116570" cy="279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working on the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325" y="235219"/>
            <a:ext cx="3237674" cy="213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putting dough through a pasta strai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239"/>
            <a:ext cx="2852737"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carving guitar bod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5630" y="2056514"/>
            <a:ext cx="2259445" cy="292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pizza masc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116" y="-625381"/>
            <a:ext cx="2824884" cy="375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labor yard work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1902" y="2369027"/>
            <a:ext cx="2116899" cy="262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veterinarian examining ca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0274" y="2292865"/>
            <a:ext cx="1990725" cy="26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7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38339</TotalTime>
  <Words>870</Words>
  <Application>Microsoft Office PowerPoint</Application>
  <PresentationFormat>Widescreen</PresentationFormat>
  <Paragraphs>148</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Calibri</vt:lpstr>
      <vt:lpstr>Calibri Light</vt:lpstr>
      <vt:lpstr>HP Simplified</vt:lpstr>
      <vt:lpstr>Lucida Sans Unicode</vt:lpstr>
      <vt:lpstr>Segoe UI Black</vt:lpstr>
      <vt:lpstr>Times New Roman</vt:lpstr>
      <vt:lpstr>Wingdings</vt:lpstr>
      <vt:lpstr>Retrospect</vt:lpstr>
      <vt:lpstr>Community Employment </vt:lpstr>
      <vt:lpstr>Why we are we talking today about work?</vt:lpstr>
      <vt:lpstr>Why Work?</vt:lpstr>
      <vt:lpstr>  Do you know and understand your choices around work?</vt:lpstr>
      <vt:lpstr> </vt:lpstr>
      <vt:lpstr>Kyle Stumpf</vt:lpstr>
      <vt:lpstr>Some things to begin to think about work…</vt:lpstr>
      <vt:lpstr>More things to think about…</vt:lpstr>
      <vt:lpstr>Different Types of Work</vt:lpstr>
      <vt:lpstr>Working in an office on a computer </vt:lpstr>
      <vt:lpstr>Working in a medical or  pharmacy setting</vt:lpstr>
      <vt:lpstr>Working  preparing food </vt:lpstr>
      <vt:lpstr>Working with machines </vt:lpstr>
      <vt:lpstr>Working with animals </vt:lpstr>
      <vt:lpstr>Steve Acklin</vt:lpstr>
      <vt:lpstr>Common Concerns…</vt:lpstr>
      <vt:lpstr> </vt:lpstr>
      <vt:lpstr>Making Decisions</vt:lpstr>
      <vt:lpstr>Who can help? </vt:lpstr>
      <vt:lpstr> </vt:lpstr>
      <vt:lpstr>So begin to think about…  Do you want a job in the community?</vt:lpstr>
      <vt:lpstr>WHAT’S NEXT?</vt:lpstr>
      <vt:lpstr>Iowa Vocational Rehabilitation Services</vt:lpstr>
      <vt:lpstr>Questions?  Contact us…</vt:lpstr>
      <vt:lpstr>Marissa Schletzbaum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Kreho</dc:creator>
  <cp:lastModifiedBy>Steffensmeier, Rose [DVRS]</cp:lastModifiedBy>
  <cp:revision>116</cp:revision>
  <cp:lastPrinted>2017-04-14T02:53:55Z</cp:lastPrinted>
  <dcterms:created xsi:type="dcterms:W3CDTF">2017-03-22T18:27:01Z</dcterms:created>
  <dcterms:modified xsi:type="dcterms:W3CDTF">2018-11-30T17:00:04Z</dcterms:modified>
</cp:coreProperties>
</file>