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7"/>
  </p:notesMasterIdLst>
  <p:sldIdLst>
    <p:sldId id="256" r:id="rId2"/>
    <p:sldId id="310" r:id="rId3"/>
    <p:sldId id="263" r:id="rId4"/>
    <p:sldId id="262" r:id="rId5"/>
    <p:sldId id="302" r:id="rId6"/>
    <p:sldId id="311" r:id="rId7"/>
    <p:sldId id="317" r:id="rId8"/>
    <p:sldId id="268" r:id="rId9"/>
    <p:sldId id="269" r:id="rId10"/>
    <p:sldId id="270" r:id="rId11"/>
    <p:sldId id="273" r:id="rId12"/>
    <p:sldId id="277" r:id="rId13"/>
    <p:sldId id="278" r:id="rId14"/>
    <p:sldId id="312" r:id="rId15"/>
    <p:sldId id="281" r:id="rId16"/>
    <p:sldId id="282" r:id="rId17"/>
    <p:sldId id="286" r:id="rId18"/>
    <p:sldId id="287" r:id="rId19"/>
    <p:sldId id="313" r:id="rId20"/>
    <p:sldId id="315" r:id="rId21"/>
    <p:sldId id="318" r:id="rId22"/>
    <p:sldId id="308" r:id="rId23"/>
    <p:sldId id="309" r:id="rId24"/>
    <p:sldId id="301" r:id="rId25"/>
    <p:sldId id="260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958"/>
    <a:srgbClr val="AFABAB"/>
    <a:srgbClr val="176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558" autoAdjust="0"/>
  </p:normalViewPr>
  <p:slideViewPr>
    <p:cSldViewPr snapToGrid="0">
      <p:cViewPr>
        <p:scale>
          <a:sx n="50" d="100"/>
          <a:sy n="50" d="100"/>
        </p:scale>
        <p:origin x="-90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D856BE-682A-49CC-88EE-4FA9D6766ED5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AD5FDB-445F-468C-876D-87594A8B1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0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4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7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2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36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36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3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2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1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1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2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3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0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5FDB-445F-468C-876D-87594A8B1E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3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2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5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4000500"/>
            <a:ext cx="109728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41C4-27DB-4E3A-B405-2E9AE3D799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607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26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889184" y="-2"/>
            <a:ext cx="10302817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2817" h="6858001">
                <a:moveTo>
                  <a:pt x="3329798" y="0"/>
                </a:moveTo>
                <a:lnTo>
                  <a:pt x="10302817" y="1"/>
                </a:lnTo>
                <a:lnTo>
                  <a:pt x="10302817" y="6858001"/>
                </a:lnTo>
                <a:lnTo>
                  <a:pt x="3821502" y="6858001"/>
                </a:lnTo>
                <a:cubicBezTo>
                  <a:pt x="3792748" y="6852250"/>
                  <a:pt x="28754" y="2481532"/>
                  <a:pt x="0" y="2458528"/>
                </a:cubicBezTo>
                <a:lnTo>
                  <a:pt x="3329798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4"/>
          <p:cNvSpPr/>
          <p:nvPr userDrawn="1"/>
        </p:nvSpPr>
        <p:spPr>
          <a:xfrm rot="5400000">
            <a:off x="-208443" y="247259"/>
            <a:ext cx="3338423" cy="2938791"/>
          </a:xfrm>
          <a:custGeom>
            <a:avLst/>
            <a:gdLst>
              <a:gd name="connsiteX0" fmla="*/ 0 w 3381555"/>
              <a:gd name="connsiteY0" fmla="*/ 3827311 h 3827311"/>
              <a:gd name="connsiteX1" fmla="*/ 1690778 w 3381555"/>
              <a:gd name="connsiteY1" fmla="*/ 0 h 3827311"/>
              <a:gd name="connsiteX2" fmla="*/ 3381555 w 3381555"/>
              <a:gd name="connsiteY2" fmla="*/ 3827311 h 3827311"/>
              <a:gd name="connsiteX3" fmla="*/ 0 w 3381555"/>
              <a:gd name="connsiteY3" fmla="*/ 3827311 h 3827311"/>
              <a:gd name="connsiteX0" fmla="*/ 0 w 3381555"/>
              <a:gd name="connsiteY0" fmla="*/ 4034345 h 4034345"/>
              <a:gd name="connsiteX1" fmla="*/ 1216325 w 3381555"/>
              <a:gd name="connsiteY1" fmla="*/ 0 h 4034345"/>
              <a:gd name="connsiteX2" fmla="*/ 3381555 w 3381555"/>
              <a:gd name="connsiteY2" fmla="*/ 4034345 h 4034345"/>
              <a:gd name="connsiteX3" fmla="*/ 0 w 3381555"/>
              <a:gd name="connsiteY3" fmla="*/ 4034345 h 4034345"/>
              <a:gd name="connsiteX0" fmla="*/ 0 w 3838755"/>
              <a:gd name="connsiteY0" fmla="*/ 4034345 h 4034345"/>
              <a:gd name="connsiteX1" fmla="*/ 1216325 w 3838755"/>
              <a:gd name="connsiteY1" fmla="*/ 0 h 4034345"/>
              <a:gd name="connsiteX2" fmla="*/ 3838755 w 3838755"/>
              <a:gd name="connsiteY2" fmla="*/ 3991213 h 4034345"/>
              <a:gd name="connsiteX3" fmla="*/ 0 w 3838755"/>
              <a:gd name="connsiteY3" fmla="*/ 4034345 h 4034345"/>
              <a:gd name="connsiteX0" fmla="*/ 0 w 3847381"/>
              <a:gd name="connsiteY0" fmla="*/ 4034345 h 4034345"/>
              <a:gd name="connsiteX1" fmla="*/ 1216325 w 3847381"/>
              <a:gd name="connsiteY1" fmla="*/ 0 h 4034345"/>
              <a:gd name="connsiteX2" fmla="*/ 3847381 w 3847381"/>
              <a:gd name="connsiteY2" fmla="*/ 4034345 h 4034345"/>
              <a:gd name="connsiteX3" fmla="*/ 0 w 3847381"/>
              <a:gd name="connsiteY3" fmla="*/ 4034345 h 4034345"/>
              <a:gd name="connsiteX0" fmla="*/ 0 w 3338423"/>
              <a:gd name="connsiteY0" fmla="*/ 4034345 h 4042971"/>
              <a:gd name="connsiteX1" fmla="*/ 1216325 w 3338423"/>
              <a:gd name="connsiteY1" fmla="*/ 0 h 4042971"/>
              <a:gd name="connsiteX2" fmla="*/ 3338423 w 3338423"/>
              <a:gd name="connsiteY2" fmla="*/ 4042971 h 4042971"/>
              <a:gd name="connsiteX3" fmla="*/ 0 w 3338423"/>
              <a:gd name="connsiteY3" fmla="*/ 4034345 h 4042971"/>
              <a:gd name="connsiteX0" fmla="*/ 0 w 3338423"/>
              <a:gd name="connsiteY0" fmla="*/ 2973296 h 2981922"/>
              <a:gd name="connsiteX1" fmla="*/ 1345721 w 3338423"/>
              <a:gd name="connsiteY1" fmla="*/ 0 h 2981922"/>
              <a:gd name="connsiteX2" fmla="*/ 3338423 w 3338423"/>
              <a:gd name="connsiteY2" fmla="*/ 2981922 h 2981922"/>
              <a:gd name="connsiteX3" fmla="*/ 0 w 3338423"/>
              <a:gd name="connsiteY3" fmla="*/ 2973296 h 2981922"/>
              <a:gd name="connsiteX0" fmla="*/ 0 w 3338423"/>
              <a:gd name="connsiteY0" fmla="*/ 2930164 h 2938790"/>
              <a:gd name="connsiteX1" fmla="*/ 1302592 w 3338423"/>
              <a:gd name="connsiteY1" fmla="*/ 0 h 2938790"/>
              <a:gd name="connsiteX2" fmla="*/ 3338423 w 3338423"/>
              <a:gd name="connsiteY2" fmla="*/ 2938790 h 2938790"/>
              <a:gd name="connsiteX3" fmla="*/ 0 w 3338423"/>
              <a:gd name="connsiteY3" fmla="*/ 2930164 h 2938790"/>
              <a:gd name="connsiteX0" fmla="*/ 0 w 3338423"/>
              <a:gd name="connsiteY0" fmla="*/ 2930165 h 2938791"/>
              <a:gd name="connsiteX1" fmla="*/ 1285342 w 3338423"/>
              <a:gd name="connsiteY1" fmla="*/ 0 h 2938791"/>
              <a:gd name="connsiteX2" fmla="*/ 3338423 w 3338423"/>
              <a:gd name="connsiteY2" fmla="*/ 2938791 h 2938791"/>
              <a:gd name="connsiteX3" fmla="*/ 0 w 3338423"/>
              <a:gd name="connsiteY3" fmla="*/ 2930165 h 293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423" h="2938791">
                <a:moveTo>
                  <a:pt x="0" y="2930165"/>
                </a:moveTo>
                <a:lnTo>
                  <a:pt x="1285342" y="0"/>
                </a:lnTo>
                <a:lnTo>
                  <a:pt x="3338423" y="2938791"/>
                </a:lnTo>
                <a:lnTo>
                  <a:pt x="0" y="2930165"/>
                </a:lnTo>
                <a:close/>
              </a:path>
            </a:pathLst>
          </a:custGeom>
          <a:solidFill>
            <a:srgbClr val="176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2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 flipH="1">
            <a:off x="0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8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2389518" y="-2"/>
            <a:ext cx="9802484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  <a:gd name="connsiteX0" fmla="*/ 3691603 w 10664622"/>
              <a:gd name="connsiteY0" fmla="*/ 0 h 6858001"/>
              <a:gd name="connsiteX1" fmla="*/ 10664622 w 10664622"/>
              <a:gd name="connsiteY1" fmla="*/ 1 h 6858001"/>
              <a:gd name="connsiteX2" fmla="*/ 10664622 w 10664622"/>
              <a:gd name="connsiteY2" fmla="*/ 6858001 h 6858001"/>
              <a:gd name="connsiteX3" fmla="*/ 4183307 w 10664622"/>
              <a:gd name="connsiteY3" fmla="*/ 6858001 h 6858001"/>
              <a:gd name="connsiteX4" fmla="*/ 0 w 10664622"/>
              <a:gd name="connsiteY4" fmla="*/ 2027208 h 6858001"/>
              <a:gd name="connsiteX5" fmla="*/ 3691603 w 10664622"/>
              <a:gd name="connsiteY5" fmla="*/ 0 h 6858001"/>
              <a:gd name="connsiteX0" fmla="*/ 7503472 w 14476491"/>
              <a:gd name="connsiteY0" fmla="*/ 0 h 6858001"/>
              <a:gd name="connsiteX1" fmla="*/ 14476491 w 14476491"/>
              <a:gd name="connsiteY1" fmla="*/ 1 h 6858001"/>
              <a:gd name="connsiteX2" fmla="*/ 14476491 w 14476491"/>
              <a:gd name="connsiteY2" fmla="*/ 6858001 h 6858001"/>
              <a:gd name="connsiteX3" fmla="*/ 7995176 w 14476491"/>
              <a:gd name="connsiteY3" fmla="*/ 6858001 h 6858001"/>
              <a:gd name="connsiteX4" fmla="*/ 0 w 14476491"/>
              <a:gd name="connsiteY4" fmla="*/ 4132054 h 6858001"/>
              <a:gd name="connsiteX5" fmla="*/ 7503472 w 14476491"/>
              <a:gd name="connsiteY5" fmla="*/ 0 h 6858001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687249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273757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684373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7684373 w 14657392"/>
              <a:gd name="connsiteY5" fmla="*/ 0 h 6866627"/>
              <a:gd name="connsiteX0" fmla="*/ 8007414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8007414 w 14657392"/>
              <a:gd name="connsiteY5" fmla="*/ 0 h 6866627"/>
              <a:gd name="connsiteX0" fmla="*/ 7929884 w 14579862"/>
              <a:gd name="connsiteY0" fmla="*/ 0 h 6866627"/>
              <a:gd name="connsiteX1" fmla="*/ 14579862 w 14579862"/>
              <a:gd name="connsiteY1" fmla="*/ 1 h 6866627"/>
              <a:gd name="connsiteX2" fmla="*/ 14579862 w 14579862"/>
              <a:gd name="connsiteY2" fmla="*/ 6858001 h 6866627"/>
              <a:gd name="connsiteX3" fmla="*/ 4377128 w 14579862"/>
              <a:gd name="connsiteY3" fmla="*/ 6866627 h 6866627"/>
              <a:gd name="connsiteX4" fmla="*/ 0 w 14579862"/>
              <a:gd name="connsiteY4" fmla="*/ 4132054 h 6866627"/>
              <a:gd name="connsiteX5" fmla="*/ 7929884 w 14579862"/>
              <a:gd name="connsiteY5" fmla="*/ 0 h 6866627"/>
              <a:gd name="connsiteX0" fmla="*/ 7878197 w 14528175"/>
              <a:gd name="connsiteY0" fmla="*/ 0 h 6866627"/>
              <a:gd name="connsiteX1" fmla="*/ 14528175 w 14528175"/>
              <a:gd name="connsiteY1" fmla="*/ 1 h 6866627"/>
              <a:gd name="connsiteX2" fmla="*/ 14528175 w 14528175"/>
              <a:gd name="connsiteY2" fmla="*/ 6858001 h 6866627"/>
              <a:gd name="connsiteX3" fmla="*/ 4325441 w 14528175"/>
              <a:gd name="connsiteY3" fmla="*/ 6866627 h 6866627"/>
              <a:gd name="connsiteX4" fmla="*/ 0 w 14528175"/>
              <a:gd name="connsiteY4" fmla="*/ 4088922 h 6866627"/>
              <a:gd name="connsiteX5" fmla="*/ 7878197 w 14528175"/>
              <a:gd name="connsiteY5" fmla="*/ 0 h 6866627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493421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661403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58001"/>
              <a:gd name="connsiteX1" fmla="*/ 14528175 w 14528175"/>
              <a:gd name="connsiteY1" fmla="*/ 1 h 6858001"/>
              <a:gd name="connsiteX2" fmla="*/ 14528175 w 14528175"/>
              <a:gd name="connsiteY2" fmla="*/ 6858001 h 6858001"/>
              <a:gd name="connsiteX3" fmla="*/ 4635561 w 14528175"/>
              <a:gd name="connsiteY3" fmla="*/ 6858001 h 6858001"/>
              <a:gd name="connsiteX4" fmla="*/ 0 w 14528175"/>
              <a:gd name="connsiteY4" fmla="*/ 4088922 h 6858001"/>
              <a:gd name="connsiteX5" fmla="*/ 7878197 w 14528175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8175" h="6858001">
                <a:moveTo>
                  <a:pt x="7878197" y="0"/>
                </a:moveTo>
                <a:lnTo>
                  <a:pt x="14528175" y="1"/>
                </a:lnTo>
                <a:lnTo>
                  <a:pt x="14528175" y="6858001"/>
                </a:lnTo>
                <a:lnTo>
                  <a:pt x="4635561" y="6858001"/>
                </a:lnTo>
                <a:cubicBezTo>
                  <a:pt x="4606807" y="6852250"/>
                  <a:pt x="28754" y="4111926"/>
                  <a:pt x="0" y="4088922"/>
                </a:cubicBezTo>
                <a:lnTo>
                  <a:pt x="7878197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6C6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44" y="262751"/>
            <a:ext cx="2243315" cy="1947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0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6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49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ssa.gov/ICON/main.j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bXYL1XkC3R4&amp;feature=youtu.be" TargetMode="External"/><Relationship Id="rId4" Type="http://schemas.openxmlformats.org/officeDocument/2006/relationships/hyperlink" Target="https://www.ssa.gov/myaccoun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ssiwagereport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hoosework.ssa.gov/about/wage-reporting/index.html" TargetMode="External"/><Relationship Id="rId7" Type="http://schemas.openxmlformats.org/officeDocument/2006/relationships/hyperlink" Target="https://www.ssa.gov/ssiwagereport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bXYL1XkC3R4&amp;feature=youtu.be" TargetMode="External"/><Relationship Id="rId5" Type="http://schemas.openxmlformats.org/officeDocument/2006/relationships/hyperlink" Target="https://www.ssa.gov/myaccount/" TargetMode="External"/><Relationship Id="rId4" Type="http://schemas.openxmlformats.org/officeDocument/2006/relationships/hyperlink" Target="https://secure.ssa.gov/ICON/main.js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Brian.Dennis@iwd.iowa.gov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4000441" y="4249480"/>
            <a:ext cx="7429559" cy="1340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spcBef>
                <a:spcPts val="600"/>
              </a:spcBef>
              <a:buNone/>
            </a:pPr>
            <a:endParaRPr lang="en-US" sz="1600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en-US" sz="3200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Wage reporting &amp; SSA Benefits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176C6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Brian S. Dennis</a:t>
            </a:r>
            <a:endParaRPr lang="en-US" sz="2000" dirty="0">
              <a:solidFill>
                <a:srgbClr val="176C6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844" y="398298"/>
            <a:ext cx="8596312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Wage Reporting and SSDI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8130" y="1281814"/>
            <a:ext cx="9007475" cy="5023736"/>
          </a:xfrm>
          <a:prstGeom prst="rect">
            <a:avLst/>
          </a:prstGeom>
        </p:spPr>
        <p:txBody>
          <a:bodyPr/>
          <a:lstStyle/>
          <a:p>
            <a:r>
              <a:rPr lang="en-US" sz="2300" dirty="0" smtClean="0"/>
              <a:t>SSDI are “all or nothing” benefits</a:t>
            </a:r>
          </a:p>
          <a:p>
            <a:pPr lvl="1"/>
            <a:r>
              <a:rPr lang="en-US" sz="2300" dirty="0" smtClean="0"/>
              <a:t>Paychecks and SSDI</a:t>
            </a:r>
          </a:p>
          <a:p>
            <a:pPr lvl="1"/>
            <a:r>
              <a:rPr lang="en-US" sz="2300" dirty="0" smtClean="0"/>
              <a:t>Paychecks only</a:t>
            </a:r>
          </a:p>
          <a:p>
            <a:r>
              <a:rPr lang="en-US" sz="2300" dirty="0" smtClean="0"/>
              <a:t>SSDI Benefits are paid 1-month behind</a:t>
            </a:r>
          </a:p>
          <a:p>
            <a:pPr lvl="1"/>
            <a:r>
              <a:rPr lang="en-US" sz="2300" dirty="0" smtClean="0"/>
              <a:t>January Benefits are paid </a:t>
            </a:r>
            <a:r>
              <a:rPr lang="en-US" sz="2300" dirty="0" smtClean="0"/>
              <a:t>February</a:t>
            </a:r>
            <a:endParaRPr lang="en-US" sz="2300" dirty="0" smtClean="0"/>
          </a:p>
          <a:p>
            <a:pPr lvl="1"/>
            <a:r>
              <a:rPr lang="en-US" sz="2300" dirty="0" smtClean="0"/>
              <a:t>June Benefits are paid in July</a:t>
            </a:r>
          </a:p>
          <a:p>
            <a:pPr lvl="1"/>
            <a:r>
              <a:rPr lang="en-US" sz="2300" dirty="0" smtClean="0"/>
              <a:t>December Benefits are Paid </a:t>
            </a:r>
            <a:r>
              <a:rPr lang="en-US" sz="2300" dirty="0" smtClean="0"/>
              <a:t>in January</a:t>
            </a:r>
            <a:endParaRPr lang="en-US" sz="2300" dirty="0" smtClean="0"/>
          </a:p>
          <a:p>
            <a:r>
              <a:rPr lang="en-US" sz="2300" dirty="0" smtClean="0"/>
              <a:t>Utilize a calendar to track daily hours worked</a:t>
            </a:r>
          </a:p>
          <a:p>
            <a:r>
              <a:rPr lang="en-US" sz="2300" dirty="0" smtClean="0"/>
              <a:t>Track months </a:t>
            </a:r>
            <a:r>
              <a:rPr lang="en-US" sz="2300" dirty="0" smtClean="0"/>
              <a:t>for:</a:t>
            </a:r>
          </a:p>
          <a:p>
            <a:pPr lvl="1"/>
            <a:r>
              <a:rPr lang="en-US" sz="2300" dirty="0" smtClean="0"/>
              <a:t>TWP</a:t>
            </a:r>
          </a:p>
          <a:p>
            <a:pPr lvl="1"/>
            <a:r>
              <a:rPr lang="en-US" sz="2300" dirty="0" smtClean="0"/>
              <a:t>Grace Period &amp; </a:t>
            </a:r>
            <a:r>
              <a:rPr lang="en-US" sz="2300" dirty="0" smtClean="0"/>
              <a:t>Cessation Months</a:t>
            </a:r>
            <a:endParaRPr lang="en-US" sz="2300" dirty="0" smtClean="0"/>
          </a:p>
          <a:p>
            <a:r>
              <a:rPr lang="en-US" sz="2300" dirty="0" smtClean="0"/>
              <a:t>Submit IRWEs with Wages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8130" y="573974"/>
            <a:ext cx="8596313" cy="750888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Impairment Related Work Expense (IRWE)</a:t>
            </a:r>
            <a:br>
              <a:rPr lang="en-US" sz="3600" dirty="0">
                <a:latin typeface="Cambria" panose="02040503050406030204" pitchFamily="18" charset="0"/>
              </a:rPr>
            </a:b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5631" y="1316801"/>
            <a:ext cx="8596313" cy="4556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 smtClean="0">
                <a:latin typeface="Cambria" panose="02040503050406030204" pitchFamily="18" charset="0"/>
              </a:rPr>
              <a:t>Out </a:t>
            </a:r>
            <a:r>
              <a:rPr lang="en-US" altLang="en-US" sz="2600" dirty="0">
                <a:latin typeface="Cambria" panose="02040503050406030204" pitchFamily="18" charset="0"/>
              </a:rPr>
              <a:t>of pocket costs needed to work: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 smtClean="0">
                <a:latin typeface="Cambria" panose="02040503050406030204" pitchFamily="18" charset="0"/>
              </a:rPr>
              <a:t>Medication Costs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 smtClean="0">
                <a:latin typeface="Cambria" panose="02040503050406030204" pitchFamily="18" charset="0"/>
              </a:rPr>
              <a:t>Medical Services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 smtClean="0">
                <a:latin typeface="Cambria" panose="02040503050406030204" pitchFamily="18" charset="0"/>
              </a:rPr>
              <a:t>Supported </a:t>
            </a:r>
            <a:r>
              <a:rPr lang="en-US" altLang="en-US" sz="2600" dirty="0">
                <a:latin typeface="Cambria" panose="02040503050406030204" pitchFamily="18" charset="0"/>
              </a:rPr>
              <a:t>employment services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>
                <a:latin typeface="Cambria" panose="02040503050406030204" pitchFamily="18" charset="0"/>
              </a:rPr>
              <a:t>Attendant care services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>
                <a:latin typeface="Cambria" panose="02040503050406030204" pitchFamily="18" charset="0"/>
              </a:rPr>
              <a:t>Special transportation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>
                <a:latin typeface="Cambria" panose="02040503050406030204" pitchFamily="18" charset="0"/>
              </a:rPr>
              <a:t>Medical support devices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>
                <a:latin typeface="Cambria" panose="02040503050406030204" pitchFamily="18" charset="0"/>
              </a:rPr>
              <a:t>Counseling and medication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>
                <a:latin typeface="Cambria" panose="02040503050406030204" pitchFamily="18" charset="0"/>
              </a:rPr>
              <a:t>Work equipment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>
                <a:latin typeface="Cambria" panose="02040503050406030204" pitchFamily="18" charset="0"/>
              </a:rPr>
              <a:t>Over the counter items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 smtClean="0">
                <a:latin typeface="Cambria" panose="02040503050406030204" pitchFamily="18" charset="0"/>
              </a:rPr>
              <a:t>Service Animal Expenses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600" dirty="0" smtClean="0">
                <a:latin typeface="Cambria" panose="02040503050406030204" pitchFamily="18" charset="0"/>
              </a:rPr>
              <a:t>Etc.</a:t>
            </a:r>
            <a:endParaRPr lang="en-US" sz="23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Supplemental Security Income (SSI)</a:t>
            </a:r>
            <a:endParaRPr lang="en-US" dirty="0"/>
          </a:p>
        </p:txBody>
      </p:sp>
      <p:pic>
        <p:nvPicPr>
          <p:cNvPr id="2051" name="Picture 3" descr="C:\Users\Owner\Pictures\clip_image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1595907"/>
            <a:ext cx="2708856" cy="27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Pictures\money-up-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51" y="3328832"/>
            <a:ext cx="3734872" cy="26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" y="51435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SSI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0010" y="1816204"/>
            <a:ext cx="8596313" cy="38814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Needs-based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Paid out of general federal tax dollars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Meant to provide enough $ for basic food and shelter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Comes with Medicaid/Title </a:t>
            </a:r>
            <a:r>
              <a:rPr lang="en-US" sz="2400" dirty="0" smtClean="0"/>
              <a:t>19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r>
              <a:rPr lang="en-US" sz="2400" dirty="0" smtClean="0"/>
              <a:t>FBR Individual</a:t>
            </a:r>
            <a:r>
              <a:rPr lang="en-US" sz="2400" dirty="0"/>
              <a:t>: $771</a:t>
            </a:r>
          </a:p>
          <a:p>
            <a:endParaRPr lang="en-US" sz="2400" i="1" u="sng" dirty="0"/>
          </a:p>
          <a:p>
            <a:r>
              <a:rPr lang="en-US" sz="2400" i="1" u="sng" dirty="0" smtClean="0"/>
              <a:t>FBR Eligible </a:t>
            </a:r>
            <a:r>
              <a:rPr lang="en-US" sz="2400" i="1" u="sng" dirty="0"/>
              <a:t>Couple: $1,157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1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844" y="398298"/>
            <a:ext cx="8596312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Wage Reporting and 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8130" y="1281814"/>
            <a:ext cx="9007475" cy="5214236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SSI payments are reduced with earned and unearned income</a:t>
            </a:r>
          </a:p>
          <a:p>
            <a:pPr lvl="1"/>
            <a:r>
              <a:rPr lang="en-US" dirty="0" smtClean="0"/>
              <a:t>Wages impact SSI benefits the least</a:t>
            </a:r>
          </a:p>
          <a:p>
            <a:pPr lvl="1"/>
            <a:r>
              <a:rPr lang="en-US" dirty="0" smtClean="0"/>
              <a:t>You </a:t>
            </a:r>
            <a:r>
              <a:rPr lang="en-US" u="sng" dirty="0" smtClean="0"/>
              <a:t>always</a:t>
            </a:r>
            <a:r>
              <a:rPr lang="en-US" dirty="0" smtClean="0"/>
              <a:t> have more money by obtaining </a:t>
            </a:r>
            <a:r>
              <a:rPr lang="en-US" b="1" dirty="0" smtClean="0"/>
              <a:t>and</a:t>
            </a:r>
            <a:r>
              <a:rPr lang="en-US" dirty="0" smtClean="0"/>
              <a:t> maintaining employment</a:t>
            </a:r>
          </a:p>
          <a:p>
            <a:pPr lvl="1"/>
            <a:r>
              <a:rPr lang="en-US" dirty="0" smtClean="0"/>
              <a:t>Break-even point is </a:t>
            </a:r>
            <a:r>
              <a:rPr lang="en-US" b="1" dirty="0" smtClean="0"/>
              <a:t>$1,627</a:t>
            </a:r>
          </a:p>
          <a:p>
            <a:r>
              <a:rPr lang="en-US" sz="2400" dirty="0" smtClean="0"/>
              <a:t>SSI Benefits are paid for the month they are </a:t>
            </a:r>
            <a:r>
              <a:rPr lang="en-US" sz="2400" dirty="0" smtClean="0"/>
              <a:t>received</a:t>
            </a:r>
            <a:endParaRPr lang="en-US" sz="2400" dirty="0" smtClean="0"/>
          </a:p>
          <a:p>
            <a:pPr lvl="1"/>
            <a:r>
              <a:rPr lang="en-US" dirty="0" smtClean="0"/>
              <a:t>Income reduces benefits 2-months later</a:t>
            </a:r>
          </a:p>
          <a:p>
            <a:pPr lvl="1"/>
            <a:r>
              <a:rPr lang="en-US" dirty="0" smtClean="0"/>
              <a:t>January Income impacts March Benefits</a:t>
            </a:r>
          </a:p>
          <a:p>
            <a:pPr lvl="1"/>
            <a:r>
              <a:rPr lang="en-US" dirty="0" smtClean="0"/>
              <a:t>December Income impacts February Benefits</a:t>
            </a:r>
          </a:p>
          <a:p>
            <a:r>
              <a:rPr lang="en-US" sz="2400" dirty="0" smtClean="0"/>
              <a:t>Track paystubs for SSI calculation</a:t>
            </a:r>
          </a:p>
          <a:p>
            <a:r>
              <a:rPr lang="en-US" sz="2400" dirty="0" smtClean="0"/>
              <a:t>Utilize a Calendar to track </a:t>
            </a:r>
            <a:r>
              <a:rPr lang="en-US" sz="2400" i="1" dirty="0" smtClean="0"/>
              <a:t>12-month ineligible grace period </a:t>
            </a:r>
            <a:endParaRPr lang="en-US" sz="2400" i="1" dirty="0" smtClean="0"/>
          </a:p>
          <a:p>
            <a:r>
              <a:rPr lang="en-US" sz="2400" dirty="0" smtClean="0"/>
              <a:t>Submit </a:t>
            </a:r>
            <a:r>
              <a:rPr lang="en-US" sz="2400" dirty="0" smtClean="0"/>
              <a:t>IRWEs with Wages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72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Income That </a:t>
            </a:r>
            <a:r>
              <a:rPr lang="en-US" dirty="0" smtClean="0"/>
              <a:t>Impacts </a:t>
            </a:r>
            <a:r>
              <a:rPr lang="en-US" dirty="0"/>
              <a:t>SSI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0634" y="1780578"/>
            <a:ext cx="8596313" cy="38814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Unearned </a:t>
            </a:r>
            <a:r>
              <a:rPr lang="en-US" sz="2400" dirty="0" smtClean="0"/>
              <a:t>income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Gross </a:t>
            </a:r>
            <a:r>
              <a:rPr lang="en-US" sz="2400" dirty="0"/>
              <a:t>wages/earnings and net earnings from self-employment, including in-kind items received in lieu of wages (like room and board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In-kind </a:t>
            </a:r>
            <a:r>
              <a:rPr lang="en-US" sz="2400" dirty="0"/>
              <a:t>support and maintenance received from others </a:t>
            </a:r>
          </a:p>
        </p:txBody>
      </p:sp>
    </p:spTree>
    <p:extLst>
      <p:ext uri="{BB962C8B-B14F-4D97-AF65-F5344CB8AC3E}">
        <p14:creationId xmlns:p14="http://schemas.microsoft.com/office/powerpoint/2010/main" val="17377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Unearned Income and SSI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5631" y="1557399"/>
            <a:ext cx="8596313" cy="38814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Common forms of unearned income would include the following: </a:t>
            </a:r>
          </a:p>
          <a:p>
            <a:r>
              <a:rPr lang="en-US" sz="2400" dirty="0" smtClean="0"/>
              <a:t>Social </a:t>
            </a:r>
            <a:r>
              <a:rPr lang="en-US" sz="2400" dirty="0"/>
              <a:t>Security Title </a:t>
            </a:r>
            <a:r>
              <a:rPr lang="en-US" sz="2400" dirty="0" smtClean="0"/>
              <a:t>II benefits (SSDI)</a:t>
            </a:r>
            <a:endParaRPr lang="en-US" sz="2400" dirty="0"/>
          </a:p>
          <a:p>
            <a:r>
              <a:rPr lang="en-US" sz="2400" dirty="0" smtClean="0"/>
              <a:t>Veteran’s </a:t>
            </a:r>
            <a:r>
              <a:rPr lang="en-US" sz="2400" dirty="0"/>
              <a:t>benefits</a:t>
            </a:r>
          </a:p>
          <a:p>
            <a:r>
              <a:rPr lang="en-US" sz="2400" dirty="0" smtClean="0"/>
              <a:t>Worker’s </a:t>
            </a:r>
            <a:r>
              <a:rPr lang="en-US" sz="2400" dirty="0"/>
              <a:t>Compensation</a:t>
            </a:r>
          </a:p>
          <a:p>
            <a:r>
              <a:rPr lang="en-US" sz="2400" dirty="0" smtClean="0"/>
              <a:t>Unemployment Insurance</a:t>
            </a:r>
            <a:endParaRPr lang="en-US" sz="2400" dirty="0"/>
          </a:p>
          <a:p>
            <a:r>
              <a:rPr lang="en-US" sz="2400" dirty="0"/>
              <a:t>Child Support</a:t>
            </a:r>
          </a:p>
          <a:p>
            <a:r>
              <a:rPr lang="en-US" sz="2400" dirty="0" smtClean="0"/>
              <a:t>Family Investment Program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How earnings affect SSI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27188"/>
            <a:ext cx="8596313" cy="4068762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SSA counts less than half of your earned income</a:t>
            </a:r>
          </a:p>
          <a:p>
            <a:r>
              <a:rPr lang="en-US" sz="3200" dirty="0"/>
              <a:t>SSA does not count the first $20 of any kind (monthly)</a:t>
            </a:r>
          </a:p>
          <a:p>
            <a:r>
              <a:rPr lang="en-US" sz="3200" dirty="0"/>
              <a:t>SSA does not count the first $65 of earned income (monthly)</a:t>
            </a:r>
          </a:p>
          <a:p>
            <a:r>
              <a:rPr lang="en-US" sz="3200" dirty="0"/>
              <a:t>Certain impairment related work expenses can also be deducted from your gross wages.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2509" y="490847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Calculation of SSI </a:t>
            </a:r>
            <a:r>
              <a:rPr lang="en-US" dirty="0" smtClean="0"/>
              <a:t>w/earned </a:t>
            </a:r>
            <a:r>
              <a:rPr lang="en-US" dirty="0"/>
              <a:t>income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6935" y="1871498"/>
            <a:ext cx="6427788" cy="48847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200" dirty="0"/>
              <a:t>$</a:t>
            </a:r>
            <a:r>
              <a:rPr lang="en-US" sz="6200" dirty="0" smtClean="0"/>
              <a:t>885</a:t>
            </a:r>
            <a:r>
              <a:rPr lang="en-US" sz="6200" dirty="0"/>
              <a:t>	</a:t>
            </a:r>
            <a:r>
              <a:rPr lang="en-US" sz="6200" dirty="0" smtClean="0"/>
              <a:t>Earned </a:t>
            </a:r>
            <a:r>
              <a:rPr lang="en-US" sz="6200" dirty="0"/>
              <a:t>Income</a:t>
            </a:r>
          </a:p>
          <a:p>
            <a:pPr marL="0" indent="0">
              <a:buNone/>
            </a:pPr>
            <a:r>
              <a:rPr lang="en-US" sz="6200" u="sng" dirty="0"/>
              <a:t>   -</a:t>
            </a:r>
            <a:r>
              <a:rPr lang="en-US" sz="6200" u="sng" dirty="0" smtClean="0"/>
              <a:t>20</a:t>
            </a:r>
            <a:r>
              <a:rPr lang="en-US" sz="6200" dirty="0"/>
              <a:t>	</a:t>
            </a:r>
            <a:r>
              <a:rPr lang="en-US" sz="6200" dirty="0" smtClean="0"/>
              <a:t>General </a:t>
            </a:r>
            <a:r>
              <a:rPr lang="en-US" sz="6200" dirty="0"/>
              <a:t>exclusion</a:t>
            </a:r>
          </a:p>
          <a:p>
            <a:pPr marL="0" indent="0">
              <a:buNone/>
            </a:pPr>
            <a:r>
              <a:rPr lang="en-US" sz="6200" dirty="0"/>
              <a:t>$</a:t>
            </a:r>
            <a:r>
              <a:rPr lang="en-US" sz="6200" dirty="0" smtClean="0"/>
              <a:t>865</a:t>
            </a:r>
            <a:endParaRPr lang="en-US" sz="6200" dirty="0"/>
          </a:p>
          <a:p>
            <a:pPr marL="0" indent="0">
              <a:buNone/>
            </a:pPr>
            <a:r>
              <a:rPr lang="en-US" sz="6200" dirty="0"/>
              <a:t>  -</a:t>
            </a:r>
            <a:r>
              <a:rPr lang="en-US" sz="6200" dirty="0" smtClean="0"/>
              <a:t>65	Earned </a:t>
            </a:r>
            <a:r>
              <a:rPr lang="en-US" sz="6200" dirty="0"/>
              <a:t>Income Exclusion</a:t>
            </a:r>
          </a:p>
          <a:p>
            <a:pPr marL="0" indent="0">
              <a:buNone/>
            </a:pPr>
            <a:r>
              <a:rPr lang="en-US" sz="6200" u="sng" dirty="0"/>
              <a:t>$</a:t>
            </a:r>
            <a:r>
              <a:rPr lang="en-US" sz="6200" u="sng" dirty="0" smtClean="0"/>
              <a:t>800     </a:t>
            </a:r>
            <a:endParaRPr lang="en-US" sz="6200" u="sng" dirty="0"/>
          </a:p>
          <a:p>
            <a:pPr marL="0" indent="0">
              <a:buNone/>
            </a:pPr>
            <a:r>
              <a:rPr lang="en-US" sz="6200" dirty="0"/>
              <a:t>    /2	 ½ remaining earnings</a:t>
            </a:r>
          </a:p>
          <a:p>
            <a:pPr marL="0" indent="0">
              <a:buNone/>
            </a:pPr>
            <a:r>
              <a:rPr lang="en-US" sz="6200" u="sng" dirty="0"/>
              <a:t>$400	 </a:t>
            </a:r>
            <a:r>
              <a:rPr lang="en-US" sz="6200" dirty="0" smtClean="0"/>
              <a:t>Countable </a:t>
            </a:r>
            <a:r>
              <a:rPr lang="en-US" sz="6200" dirty="0"/>
              <a:t>earnings</a:t>
            </a:r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r>
              <a:rPr lang="en-US" sz="6200" dirty="0"/>
              <a:t>$</a:t>
            </a:r>
            <a:r>
              <a:rPr lang="en-US" sz="6200" dirty="0" smtClean="0"/>
              <a:t>771.00	Federal </a:t>
            </a:r>
            <a:r>
              <a:rPr lang="en-US" sz="6200" dirty="0"/>
              <a:t>Benefit Rate- </a:t>
            </a:r>
            <a:r>
              <a:rPr lang="en-US" sz="6200" dirty="0" smtClean="0"/>
              <a:t>2019</a:t>
            </a:r>
            <a:endParaRPr lang="en-US" sz="6200" dirty="0"/>
          </a:p>
          <a:p>
            <a:pPr marL="0" indent="0">
              <a:buNone/>
            </a:pPr>
            <a:r>
              <a:rPr lang="en-US" sz="6200" dirty="0"/>
              <a:t> -</a:t>
            </a:r>
            <a:r>
              <a:rPr lang="en-US" sz="6200" dirty="0" smtClean="0"/>
              <a:t>400.0O	Countable </a:t>
            </a:r>
            <a:r>
              <a:rPr lang="en-US" sz="6200" dirty="0"/>
              <a:t>earnings</a:t>
            </a:r>
          </a:p>
          <a:p>
            <a:pPr marL="0" indent="0">
              <a:buNone/>
            </a:pPr>
            <a:r>
              <a:rPr lang="en-US" sz="6200" u="sng" dirty="0"/>
              <a:t>$</a:t>
            </a:r>
            <a:r>
              <a:rPr lang="en-US" sz="6200" u="sng" dirty="0" smtClean="0"/>
              <a:t>371.00 </a:t>
            </a:r>
            <a:r>
              <a:rPr lang="en-US" sz="6200" dirty="0" smtClean="0"/>
              <a:t> 	SSI </a:t>
            </a:r>
            <a:r>
              <a:rPr lang="en-US" sz="6200" dirty="0"/>
              <a:t>payment   </a:t>
            </a:r>
            <a:endParaRPr lang="en-US" sz="6200" dirty="0" smtClean="0"/>
          </a:p>
          <a:p>
            <a:pPr marL="0" indent="0">
              <a:buNone/>
            </a:pPr>
            <a:r>
              <a:rPr lang="en-US" sz="6200" dirty="0" smtClean="0"/>
              <a:t>+ </a:t>
            </a:r>
            <a:r>
              <a:rPr lang="en-US" sz="6200" dirty="0"/>
              <a:t>$885 gross income = </a:t>
            </a:r>
          </a:p>
          <a:p>
            <a:pPr marL="0" indent="0">
              <a:buNone/>
            </a:pPr>
            <a:r>
              <a:rPr lang="en-US" sz="7200" b="1" dirty="0"/>
              <a:t>$</a:t>
            </a:r>
            <a:r>
              <a:rPr lang="en-US" sz="7200" b="1" dirty="0" smtClean="0"/>
              <a:t>1,256.00   </a:t>
            </a:r>
            <a:r>
              <a:rPr lang="en-US" sz="7200" b="1" dirty="0"/>
              <a:t>Total Gross Income</a:t>
            </a:r>
          </a:p>
          <a:p>
            <a:pPr marL="0" indent="0">
              <a:buNone/>
            </a:pPr>
            <a:r>
              <a:rPr lang="en-US" sz="6200" b="1" dirty="0">
                <a:solidFill>
                  <a:srgbClr val="FF0000"/>
                </a:solidFill>
              </a:rPr>
              <a:t>2-MONTH </a:t>
            </a:r>
            <a:r>
              <a:rPr lang="en-US" sz="6200" b="1" dirty="0" smtClean="0">
                <a:solidFill>
                  <a:srgbClr val="FF0000"/>
                </a:solidFill>
              </a:rPr>
              <a:t>LAG</a:t>
            </a:r>
          </a:p>
          <a:p>
            <a:pPr marL="0" indent="0">
              <a:buNone/>
            </a:pPr>
            <a:r>
              <a:rPr lang="en-US" sz="6200" b="1" i="1" u="sng" dirty="0" smtClean="0">
                <a:solidFill>
                  <a:schemeClr val="tx1"/>
                </a:solidFill>
              </a:rPr>
              <a:t>*MAGIC NUMBER $1,627 per month (for most people)</a:t>
            </a:r>
            <a:endParaRPr lang="en-US" sz="6200" b="1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844" y="398298"/>
            <a:ext cx="8596312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Reporting Wages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8130" y="1281814"/>
            <a:ext cx="9007475" cy="5214236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Going to the local field office in person. Field offices can be located at </a:t>
            </a:r>
            <a:r>
              <a:rPr lang="en-US" sz="2400" u="sng" dirty="0">
                <a:hlinkClick r:id="rId3"/>
              </a:rPr>
              <a:t>https://secure.ssa.gov/ICON/main.jsp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/>
              <a:t>Some office may have drop </a:t>
            </a:r>
            <a:r>
              <a:rPr lang="en-US" sz="2000" dirty="0" smtClean="0"/>
              <a:t>boxes</a:t>
            </a:r>
            <a:endParaRPr lang="en-US" sz="2000" dirty="0" smtClean="0"/>
          </a:p>
          <a:p>
            <a:pPr lvl="0"/>
            <a:r>
              <a:rPr lang="en-US" sz="2400" dirty="0" smtClean="0"/>
              <a:t>Telephone</a:t>
            </a:r>
            <a:r>
              <a:rPr lang="en-US" sz="2400" dirty="0"/>
              <a:t>: </a:t>
            </a:r>
            <a:r>
              <a:rPr lang="en-US" sz="2400" dirty="0" smtClean="0"/>
              <a:t>1-800-772-1213 </a:t>
            </a:r>
            <a:r>
              <a:rPr lang="en-US" sz="2400" dirty="0"/>
              <a:t>(voice) or 1-800-325-0778 (TTY)</a:t>
            </a:r>
          </a:p>
          <a:p>
            <a:pPr lvl="0"/>
            <a:r>
              <a:rPr lang="en-US" sz="2400" dirty="0"/>
              <a:t>Fax to your local field </a:t>
            </a:r>
            <a:r>
              <a:rPr lang="en-US" sz="2400" dirty="0" smtClean="0"/>
              <a:t>office</a:t>
            </a:r>
          </a:p>
          <a:p>
            <a:pPr lvl="1"/>
            <a:r>
              <a:rPr lang="en-US" sz="2000" dirty="0" smtClean="0"/>
              <a:t>515-284-0375 (DSM)</a:t>
            </a:r>
            <a:endParaRPr lang="en-US" sz="2000" dirty="0" smtClean="0"/>
          </a:p>
          <a:p>
            <a:pPr lvl="0"/>
            <a:r>
              <a:rPr lang="en-US" sz="2400" dirty="0" smtClean="0"/>
              <a:t>Mail </a:t>
            </a:r>
            <a:r>
              <a:rPr lang="en-US" sz="2400" u="sng" dirty="0" smtClean="0"/>
              <a:t>only</a:t>
            </a:r>
            <a:r>
              <a:rPr lang="en-US" sz="2400" dirty="0" smtClean="0"/>
              <a:t> if you are given envelopes addressed to a specific worker</a:t>
            </a:r>
          </a:p>
          <a:p>
            <a:pPr lvl="0"/>
            <a:r>
              <a:rPr lang="en-US" sz="2400" dirty="0" smtClean="0"/>
              <a:t>My </a:t>
            </a:r>
            <a:r>
              <a:rPr lang="en-US" sz="2400" dirty="0"/>
              <a:t>Social Security online wage reporting tool (*requires an account and only available to individuals receiving </a:t>
            </a:r>
            <a:r>
              <a:rPr lang="en-US" sz="2400" dirty="0" smtClean="0"/>
              <a:t>SSDI). </a:t>
            </a:r>
            <a:r>
              <a:rPr lang="en-US" sz="2400" dirty="0"/>
              <a:t>Can be accessed at </a:t>
            </a:r>
            <a:r>
              <a:rPr lang="en-US" sz="2400" u="sng" dirty="0">
                <a:hlinkClick r:id="rId4"/>
              </a:rPr>
              <a:t>https://www.ssa.gov/myaccount/</a:t>
            </a:r>
            <a:r>
              <a:rPr lang="en-US" sz="2400" dirty="0"/>
              <a:t> </a:t>
            </a:r>
          </a:p>
          <a:p>
            <a:r>
              <a:rPr lang="en-US" sz="2400" b="1" dirty="0" smtClean="0"/>
              <a:t>SSI</a:t>
            </a:r>
            <a:r>
              <a:rPr lang="en-US" sz="2400" dirty="0" smtClean="0"/>
              <a:t> </a:t>
            </a:r>
            <a:r>
              <a:rPr lang="en-US" sz="2400" dirty="0" smtClean="0"/>
              <a:t>Mobile Wage Reporting App</a:t>
            </a:r>
          </a:p>
          <a:p>
            <a:pPr lvl="1"/>
            <a:r>
              <a:rPr lang="en-US" sz="2000" dirty="0">
                <a:hlinkClick r:id="rId5"/>
              </a:rPr>
              <a:t>https://www.youtube.com/watch?v=bXYL1XkC3R4&amp;feature=youtu.be</a:t>
            </a:r>
            <a:endParaRPr lang="en-US" sz="2000" dirty="0" smtClean="0"/>
          </a:p>
          <a:p>
            <a:pPr lvl="1"/>
            <a:r>
              <a:rPr lang="en-US" sz="2000" dirty="0" smtClean="0"/>
              <a:t>*</a:t>
            </a:r>
            <a:r>
              <a:rPr lang="en-US" sz="2000" dirty="0" smtClean="0"/>
              <a:t>Not recommended if a person has multiple jobs</a:t>
            </a:r>
          </a:p>
        </p:txBody>
      </p:sp>
    </p:spTree>
    <p:extLst>
      <p:ext uri="{BB962C8B-B14F-4D97-AF65-F5344CB8AC3E}">
        <p14:creationId xmlns:p14="http://schemas.microsoft.com/office/powerpoint/2010/main" val="17997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Common Mistakes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515" y="1433574"/>
            <a:ext cx="8597900" cy="47672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Social Security automatically knows that I’m working</a:t>
            </a:r>
          </a:p>
          <a:p>
            <a:endParaRPr lang="en-US" dirty="0" smtClean="0"/>
          </a:p>
          <a:p>
            <a:r>
              <a:rPr lang="en-US" dirty="0" smtClean="0"/>
              <a:t>DHS is supposed to tell Social Security that I got a job. </a:t>
            </a:r>
          </a:p>
          <a:p>
            <a:endParaRPr lang="en-US" dirty="0" smtClean="0"/>
          </a:p>
          <a:p>
            <a:r>
              <a:rPr lang="en-US" dirty="0" smtClean="0"/>
              <a:t>My employer knows I’m on benefits they’ll tell Social Security</a:t>
            </a:r>
          </a:p>
          <a:p>
            <a:endParaRPr lang="en-US" dirty="0"/>
          </a:p>
          <a:p>
            <a:r>
              <a:rPr lang="en-US" dirty="0" smtClean="0"/>
              <a:t>I don’t have to report; I’m working part-time.</a:t>
            </a:r>
          </a:p>
          <a:p>
            <a:endParaRPr lang="en-US" dirty="0"/>
          </a:p>
          <a:p>
            <a:r>
              <a:rPr lang="en-US" dirty="0" smtClean="0"/>
              <a:t>I only had my job for a few weeks; I don’t need to report.</a:t>
            </a:r>
          </a:p>
          <a:p>
            <a:endParaRPr lang="en-US" dirty="0" smtClean="0"/>
          </a:p>
          <a:p>
            <a:r>
              <a:rPr lang="en-US" dirty="0" smtClean="0"/>
              <a:t>If I don’t tell Social Security I’m working they will never </a:t>
            </a:r>
            <a:r>
              <a:rPr lang="en-US" dirty="0" smtClean="0"/>
              <a:t>find </a:t>
            </a:r>
            <a:r>
              <a:rPr lang="en-US" dirty="0" smtClean="0"/>
              <a:t>out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844" y="398298"/>
            <a:ext cx="8596312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Wage Reporting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8130" y="1281814"/>
            <a:ext cx="9007475" cy="5214236"/>
          </a:xfrm>
          <a:prstGeom prst="rect">
            <a:avLst/>
          </a:prstGeom>
        </p:spPr>
        <p:txBody>
          <a:bodyPr/>
          <a:lstStyle/>
          <a:p>
            <a:r>
              <a:rPr lang="en-US" sz="1700" b="1" dirty="0"/>
              <a:t>The information provided to Social Security must include: </a:t>
            </a:r>
            <a:endParaRPr lang="en-US" sz="1700" dirty="0"/>
          </a:p>
          <a:p>
            <a:pPr lvl="1"/>
            <a:r>
              <a:rPr lang="en-US" sz="1700" dirty="0"/>
              <a:t>The Social Security number of the wage earner</a:t>
            </a:r>
          </a:p>
          <a:p>
            <a:pPr lvl="1"/>
            <a:r>
              <a:rPr lang="en-US" sz="1700" dirty="0"/>
              <a:t>The individual’s name as it appears on their Social Security card</a:t>
            </a:r>
          </a:p>
          <a:p>
            <a:pPr lvl="1"/>
            <a:r>
              <a:rPr lang="en-US" sz="1700" dirty="0"/>
              <a:t>The TOTAL monthly amount of gross wages for the wage earner (the amount of pay before taxes and other deductions</a:t>
            </a:r>
            <a:r>
              <a:rPr lang="en-US" sz="1700" dirty="0" smtClean="0"/>
              <a:t>)</a:t>
            </a:r>
          </a:p>
          <a:p>
            <a:pPr lvl="1"/>
            <a:r>
              <a:rPr lang="en-US" sz="1700" dirty="0" smtClean="0"/>
              <a:t>Submit any work incentives (IRWE) along with the monthly wages</a:t>
            </a:r>
          </a:p>
          <a:p>
            <a:r>
              <a:rPr lang="en-US" sz="1700" b="1" dirty="0" smtClean="0"/>
              <a:t>Helpful </a:t>
            </a:r>
            <a:r>
              <a:rPr lang="en-US" sz="1700" b="1" dirty="0"/>
              <a:t>Tips:</a:t>
            </a:r>
            <a:endParaRPr lang="en-US" sz="1700" dirty="0"/>
          </a:p>
          <a:p>
            <a:pPr lvl="1"/>
            <a:r>
              <a:rPr lang="en-US" sz="1700" dirty="0" smtClean="0"/>
              <a:t>Reporting should always be made </a:t>
            </a:r>
            <a:r>
              <a:rPr lang="en-US" sz="1700" b="1" dirty="0" smtClean="0"/>
              <a:t>no later </a:t>
            </a:r>
            <a:r>
              <a:rPr lang="en-US" sz="1700" dirty="0" smtClean="0"/>
              <a:t>that the 6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of the following month. </a:t>
            </a:r>
          </a:p>
          <a:p>
            <a:pPr lvl="2"/>
            <a:r>
              <a:rPr lang="en-US" sz="1700" dirty="0" smtClean="0"/>
              <a:t>July wages by August 6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. </a:t>
            </a:r>
            <a:endParaRPr lang="en-US" sz="1700" dirty="0" smtClean="0"/>
          </a:p>
          <a:p>
            <a:pPr lvl="2"/>
            <a:r>
              <a:rPr lang="en-US" sz="1700" dirty="0"/>
              <a:t>Submit all monthly wages at one </a:t>
            </a:r>
            <a:r>
              <a:rPr lang="en-US" sz="1700" dirty="0" smtClean="0"/>
              <a:t>time</a:t>
            </a:r>
            <a:endParaRPr lang="en-US" sz="1700" dirty="0" smtClean="0"/>
          </a:p>
          <a:p>
            <a:pPr lvl="1"/>
            <a:r>
              <a:rPr lang="en-US" sz="1700" dirty="0" smtClean="0"/>
              <a:t>Make </a:t>
            </a:r>
            <a:r>
              <a:rPr lang="en-US" sz="1700" dirty="0"/>
              <a:t>an extra copy of the information submitted to SSA for the individual to retain in his/her records</a:t>
            </a:r>
          </a:p>
          <a:p>
            <a:pPr lvl="1"/>
            <a:r>
              <a:rPr lang="en-US" sz="1700" dirty="0"/>
              <a:t>When reporting wages by mail, send the information via Certified Mail</a:t>
            </a:r>
          </a:p>
          <a:p>
            <a:pPr lvl="1"/>
            <a:r>
              <a:rPr lang="en-US" sz="1700" dirty="0"/>
              <a:t>When reporting via fax; request documentation is sent regarding the wages being received. Also keep the fax transmittal sheet. </a:t>
            </a:r>
          </a:p>
          <a:p>
            <a:pPr lvl="1"/>
            <a:r>
              <a:rPr lang="en-US" sz="1700" dirty="0"/>
              <a:t>Individuals can sign up to receive a monthly e-mail or text message wage reporting reminder by going to </a:t>
            </a:r>
            <a:r>
              <a:rPr lang="en-US" sz="1700" u="sng" dirty="0">
                <a:hlinkClick r:id="rId3"/>
              </a:rPr>
              <a:t>https://www.ssa.gov/ssiwagereporting/</a:t>
            </a:r>
            <a:endParaRPr lang="en-US" sz="1700" dirty="0"/>
          </a:p>
          <a:p>
            <a:pPr lvl="1"/>
            <a:r>
              <a:rPr lang="en-US" sz="1700" dirty="0"/>
              <a:t>Ticket to Work Representatives may also provide monthly reminders to job seekers as a way to support them and remind them to report earned income. </a:t>
            </a:r>
          </a:p>
        </p:txBody>
      </p:sp>
    </p:spTree>
    <p:extLst>
      <p:ext uri="{BB962C8B-B14F-4D97-AF65-F5344CB8AC3E}">
        <p14:creationId xmlns:p14="http://schemas.microsoft.com/office/powerpoint/2010/main" val="39763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844" y="398298"/>
            <a:ext cx="8596312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8130" y="1281814"/>
            <a:ext cx="9007475" cy="5214236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/>
              <a:t>How to Report Wages:</a:t>
            </a:r>
          </a:p>
          <a:p>
            <a:pPr lvl="1"/>
            <a:r>
              <a:rPr lang="en-US" dirty="0">
                <a:hlinkClick r:id="rId3"/>
              </a:rPr>
              <a:t>https://choosework.ssa.gov/about/wage-reporting/index.html</a:t>
            </a:r>
            <a:r>
              <a:rPr lang="en-US" b="1" dirty="0" smtClean="0"/>
              <a:t> </a:t>
            </a:r>
          </a:p>
          <a:p>
            <a:r>
              <a:rPr lang="en-US" sz="2400" b="1" dirty="0" smtClean="0"/>
              <a:t>SSA Office Locator</a:t>
            </a:r>
          </a:p>
          <a:p>
            <a:pPr lvl="1"/>
            <a:r>
              <a:rPr lang="en-US" dirty="0">
                <a:hlinkClick r:id="rId4"/>
              </a:rPr>
              <a:t>https://secure.ssa.gov/ICON/main.jsp</a:t>
            </a:r>
            <a:endParaRPr lang="en-US" b="1" dirty="0" smtClean="0"/>
          </a:p>
          <a:p>
            <a:r>
              <a:rPr lang="en-US" sz="2400" b="1" dirty="0" smtClean="0"/>
              <a:t>My SSA Account</a:t>
            </a:r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://www.ssa.gov/myaccount</a:t>
            </a:r>
            <a:r>
              <a:rPr lang="en-US" dirty="0" smtClean="0">
                <a:hlinkClick r:id="rId5"/>
              </a:rPr>
              <a:t>/</a:t>
            </a:r>
            <a:endParaRPr lang="en-US" b="1" dirty="0" smtClean="0"/>
          </a:p>
          <a:p>
            <a:r>
              <a:rPr lang="en-US" sz="2400" b="1" dirty="0"/>
              <a:t>SSI</a:t>
            </a:r>
            <a:r>
              <a:rPr lang="en-US" sz="2400" dirty="0"/>
              <a:t> </a:t>
            </a:r>
            <a:r>
              <a:rPr lang="en-US" sz="2400" b="1" dirty="0"/>
              <a:t>Mobile Wage Reporting App</a:t>
            </a:r>
          </a:p>
          <a:p>
            <a:pPr lvl="1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www.youtube.com/watch?v=bXYL1XkC3R4&amp;feature=youtu.be</a:t>
            </a:r>
            <a:endParaRPr lang="en-US" b="1" dirty="0" smtClean="0"/>
          </a:p>
          <a:p>
            <a:pPr marL="228600" lvl="1">
              <a:spcBef>
                <a:spcPts val="1000"/>
              </a:spcBef>
            </a:pPr>
            <a:r>
              <a:rPr lang="en-US" b="1" dirty="0"/>
              <a:t>M</a:t>
            </a:r>
            <a:r>
              <a:rPr lang="en-US" b="1" dirty="0" smtClean="0"/>
              <a:t>onthly </a:t>
            </a:r>
            <a:r>
              <a:rPr lang="en-US" b="1" dirty="0"/>
              <a:t>e-mail or text message </a:t>
            </a:r>
            <a:r>
              <a:rPr lang="en-US" b="1" dirty="0" smtClean="0"/>
              <a:t>reminders:</a:t>
            </a:r>
          </a:p>
          <a:p>
            <a:pPr marL="685800" lvl="2">
              <a:spcBef>
                <a:spcPts val="1000"/>
              </a:spcBef>
            </a:pPr>
            <a:r>
              <a:rPr lang="en-US" sz="2400" u="sng" dirty="0" smtClean="0">
                <a:hlinkClick r:id="rId7"/>
              </a:rPr>
              <a:t>https</a:t>
            </a:r>
            <a:r>
              <a:rPr lang="en-US" sz="2400" u="sng" dirty="0">
                <a:hlinkClick r:id="rId7"/>
              </a:rPr>
              <a:t>://www.ssa.gov/ssiwagereporting</a:t>
            </a:r>
            <a:r>
              <a:rPr lang="en-US" sz="2400" u="sng" dirty="0" smtClean="0">
                <a:hlinkClick r:id="rId7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24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175"/>
            <a:ext cx="4713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0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423" y="1104405"/>
            <a:ext cx="5569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Brian Dennis, M.S., CRC</a:t>
            </a:r>
          </a:p>
          <a:p>
            <a:r>
              <a:rPr lang="en-US" sz="3200" b="1" dirty="0" smtClean="0"/>
              <a:t>515-725-3666</a:t>
            </a:r>
          </a:p>
          <a:p>
            <a:r>
              <a:rPr lang="en-US" sz="3200" b="1" dirty="0" smtClean="0">
                <a:hlinkClick r:id="rId2"/>
              </a:rPr>
              <a:t>Brian.Dennis@iwd.iowa.gov</a:t>
            </a:r>
            <a:endParaRPr lang="en-US" sz="3200" b="1" dirty="0" smtClean="0"/>
          </a:p>
          <a:p>
            <a:r>
              <a:rPr lang="en-US" sz="3200" b="1" dirty="0" smtClean="0"/>
              <a:t>200 Army Post Road</a:t>
            </a:r>
          </a:p>
          <a:p>
            <a:r>
              <a:rPr lang="en-US" sz="3200" b="1" dirty="0" smtClean="0"/>
              <a:t>Des Moines, IA 50315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775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AppData\Local\Microsoft\Windows\Temporary Internet Files\Content.IE5\43U5YRIF\MC900151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92" y="1027113"/>
            <a:ext cx="57912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2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8089362" y="4094205"/>
            <a:ext cx="3892729" cy="1124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40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590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021" y="468993"/>
            <a:ext cx="8596313" cy="1827213"/>
          </a:xfrm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>Social Security isn’t all knowing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78" y="1843838"/>
            <a:ext cx="5715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802" y="5383369"/>
            <a:ext cx="477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They base decisions on what you tell them.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And tell them in a </a:t>
            </a:r>
            <a:r>
              <a:rPr lang="en-US" b="1" u="sng" dirty="0" smtClean="0">
                <a:latin typeface="Cambria" panose="02040503050406030204" pitchFamily="18" charset="0"/>
              </a:rPr>
              <a:t>timely </a:t>
            </a:r>
            <a:r>
              <a:rPr lang="en-US" dirty="0" smtClean="0">
                <a:latin typeface="Cambria" panose="02040503050406030204" pitchFamily="18" charset="0"/>
              </a:rPr>
              <a:t>manner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1257" y="609600"/>
            <a:ext cx="8596313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 smtClean="0">
                <a:latin typeface="Cambria" panose="02040503050406030204" pitchFamily="18" charset="0"/>
              </a:rPr>
              <a:t>Why does it matter?</a:t>
            </a: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6254" y="1695532"/>
            <a:ext cx="8596313" cy="388143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700" dirty="0" smtClean="0">
                <a:latin typeface="Cambria" panose="02040503050406030204" pitchFamily="18" charset="0"/>
              </a:rPr>
              <a:t>Wages may impact:</a:t>
            </a:r>
          </a:p>
          <a:p>
            <a:pPr lvl="1"/>
            <a:r>
              <a:rPr lang="en-US" sz="3700" dirty="0" smtClean="0">
                <a:latin typeface="Cambria" panose="02040503050406030204" pitchFamily="18" charset="0"/>
              </a:rPr>
              <a:t>Cash payments</a:t>
            </a:r>
          </a:p>
          <a:p>
            <a:pPr lvl="2"/>
            <a:r>
              <a:rPr lang="en-US" sz="3700" dirty="0" smtClean="0">
                <a:latin typeface="Cambria" panose="02040503050406030204" pitchFamily="18" charset="0"/>
              </a:rPr>
              <a:t>SSDI</a:t>
            </a:r>
          </a:p>
          <a:p>
            <a:pPr lvl="2"/>
            <a:r>
              <a:rPr lang="en-US" sz="3700" dirty="0" smtClean="0">
                <a:latin typeface="Cambria" panose="02040503050406030204" pitchFamily="18" charset="0"/>
              </a:rPr>
              <a:t>SSI</a:t>
            </a:r>
            <a:endParaRPr lang="en-US" sz="3700" dirty="0">
              <a:latin typeface="Cambria" panose="02040503050406030204" pitchFamily="18" charset="0"/>
            </a:endParaRPr>
          </a:p>
          <a:p>
            <a:pPr lvl="1"/>
            <a:r>
              <a:rPr lang="en-US" sz="3700" dirty="0" smtClean="0">
                <a:latin typeface="Cambria" panose="02040503050406030204" pitchFamily="18" charset="0"/>
              </a:rPr>
              <a:t>Health Care</a:t>
            </a:r>
          </a:p>
          <a:p>
            <a:pPr lvl="2"/>
            <a:r>
              <a:rPr lang="en-US" sz="3700" dirty="0" smtClean="0">
                <a:latin typeface="Cambria" panose="02040503050406030204" pitchFamily="18" charset="0"/>
              </a:rPr>
              <a:t>Medicaid/Title 19</a:t>
            </a:r>
          </a:p>
          <a:p>
            <a:pPr lvl="1"/>
            <a:r>
              <a:rPr lang="en-US" sz="3700" dirty="0" smtClean="0">
                <a:latin typeface="Cambria" panose="02040503050406030204" pitchFamily="18" charset="0"/>
              </a:rPr>
              <a:t>Access to Work </a:t>
            </a:r>
            <a:r>
              <a:rPr lang="en-US" sz="3700" dirty="0" smtClean="0">
                <a:latin typeface="Cambria" panose="02040503050406030204" pitchFamily="18" charset="0"/>
              </a:rPr>
              <a:t>Incentives</a:t>
            </a:r>
          </a:p>
          <a:p>
            <a:pPr lvl="2"/>
            <a:r>
              <a:rPr lang="en-US" sz="3700" dirty="0">
                <a:latin typeface="Cambria" panose="02040503050406030204" pitchFamily="18" charset="0"/>
              </a:rPr>
              <a:t>TWP</a:t>
            </a:r>
          </a:p>
          <a:p>
            <a:pPr lvl="2"/>
            <a:r>
              <a:rPr lang="en-US" sz="3700" dirty="0">
                <a:latin typeface="Cambria" panose="02040503050406030204" pitchFamily="18" charset="0"/>
              </a:rPr>
              <a:t>SEIE</a:t>
            </a:r>
          </a:p>
          <a:p>
            <a:pPr lvl="2"/>
            <a:r>
              <a:rPr lang="en-US" sz="3700" dirty="0">
                <a:latin typeface="Cambria" panose="02040503050406030204" pitchFamily="18" charset="0"/>
              </a:rPr>
              <a:t>PASS</a:t>
            </a:r>
          </a:p>
          <a:p>
            <a:pPr lvl="2"/>
            <a:r>
              <a:rPr lang="en-US" sz="3700" dirty="0">
                <a:latin typeface="Cambria" panose="02040503050406030204" pitchFamily="18" charset="0"/>
              </a:rPr>
              <a:t>Medicaid Buy-In </a:t>
            </a:r>
            <a:r>
              <a:rPr lang="en-US" sz="3700" dirty="0" smtClean="0">
                <a:latin typeface="Cambria" panose="02040503050406030204" pitchFamily="18" charset="0"/>
              </a:rPr>
              <a:t>Program</a:t>
            </a:r>
          </a:p>
          <a:p>
            <a:pPr marL="457200" lvl="1" indent="0">
              <a:buNone/>
            </a:pPr>
            <a:endParaRPr lang="en-US" sz="3700" dirty="0" smtClean="0">
              <a:latin typeface="Cambria" panose="02040503050406030204" pitchFamily="18" charset="0"/>
            </a:endParaRPr>
          </a:p>
          <a:p>
            <a:pPr marL="457200" lvl="1" indent="0" algn="ctr">
              <a:buNone/>
            </a:pPr>
            <a:r>
              <a:rPr lang="en-US" sz="5100" dirty="0" smtClean="0">
                <a:latin typeface="Cambria" panose="02040503050406030204" pitchFamily="18" charset="0"/>
              </a:rPr>
              <a:t>Best way to </a:t>
            </a:r>
            <a:r>
              <a:rPr lang="en-US" sz="5100" b="1" dirty="0" smtClean="0">
                <a:latin typeface="Cambria" panose="02040503050406030204" pitchFamily="18" charset="0"/>
              </a:rPr>
              <a:t>avoid or minimize </a:t>
            </a:r>
            <a:r>
              <a:rPr lang="en-US" sz="5100" dirty="0" smtClean="0">
                <a:latin typeface="Cambria" panose="02040503050406030204" pitchFamily="18" charset="0"/>
              </a:rPr>
              <a:t>an overpayment</a:t>
            </a:r>
            <a:endParaRPr lang="en-US" sz="5100" dirty="0" smtClean="0">
              <a:latin typeface="Cambria" panose="02040503050406030204" pitchFamily="18" charset="0"/>
            </a:endParaRPr>
          </a:p>
          <a:p>
            <a:pPr lvl="2"/>
            <a:endParaRPr lang="en-US" sz="3700" dirty="0" smtClean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4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Overview of Social Security Benefit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mbria" panose="02040503050406030204" pitchFamily="18" charset="0"/>
              </a:rPr>
              <a:t>Title II Social Security Disability Insurance (SSDI)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Entitlement program based upon insured status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3 different forms – SSDI, CDB and DWB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Comes with Medicare coverage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Amount of benefit varies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Received on 3rd of month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Income counted when it’s </a:t>
            </a:r>
            <a:r>
              <a:rPr lang="en-US" sz="2000" b="1" u="sng" dirty="0" smtClean="0">
                <a:latin typeface="Cambria" panose="02040503050406030204" pitchFamily="18" charset="0"/>
              </a:rPr>
              <a:t>earned</a:t>
            </a:r>
            <a:r>
              <a:rPr lang="en-US" sz="2000" b="1" u="sng" dirty="0">
                <a:latin typeface="Cambria" panose="02040503050406030204" pitchFamily="18" charset="0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dirty="0">
                <a:latin typeface="Cambria" panose="02040503050406030204" pitchFamily="18" charset="0"/>
              </a:rPr>
              <a:t>Title XVI Supplemental Security Income (SSI)</a:t>
            </a:r>
          </a:p>
          <a:p>
            <a:pPr lvl="1"/>
            <a:r>
              <a:rPr lang="en-US" sz="1900" dirty="0">
                <a:latin typeface="Cambria" panose="02040503050406030204" pitchFamily="18" charset="0"/>
              </a:rPr>
              <a:t>Funded by federal tax dollars, not Social Security trust fund</a:t>
            </a:r>
          </a:p>
          <a:p>
            <a:pPr lvl="1"/>
            <a:r>
              <a:rPr lang="en-US" sz="1900" dirty="0" smtClean="0">
                <a:latin typeface="Cambria" panose="02040503050406030204" pitchFamily="18" charset="0"/>
              </a:rPr>
              <a:t>Needs-based </a:t>
            </a:r>
            <a:r>
              <a:rPr lang="en-US" sz="1900" dirty="0">
                <a:latin typeface="Cambria" panose="02040503050406030204" pitchFamily="18" charset="0"/>
              </a:rPr>
              <a:t>program based upon financial eligibility</a:t>
            </a:r>
          </a:p>
          <a:p>
            <a:pPr lvl="1"/>
            <a:r>
              <a:rPr lang="en-US" sz="1900" dirty="0">
                <a:latin typeface="Cambria" panose="02040503050406030204" pitchFamily="18" charset="0"/>
              </a:rPr>
              <a:t>Comes with Medicaid coverage</a:t>
            </a:r>
          </a:p>
          <a:p>
            <a:pPr lvl="1"/>
            <a:r>
              <a:rPr lang="en-US" sz="1900" dirty="0">
                <a:latin typeface="Cambria" panose="02040503050406030204" pitchFamily="18" charset="0"/>
              </a:rPr>
              <a:t>Set full benefit amount ($771)</a:t>
            </a:r>
          </a:p>
          <a:p>
            <a:pPr lvl="1"/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Received on 1st of month</a:t>
            </a:r>
          </a:p>
          <a:p>
            <a:pPr lvl="1"/>
            <a:r>
              <a:rPr lang="en-US" sz="1900" dirty="0">
                <a:latin typeface="Cambria" panose="02040503050406030204" pitchFamily="18" charset="0"/>
              </a:rPr>
              <a:t>Income counted when it’s </a:t>
            </a:r>
            <a:r>
              <a:rPr lang="en-US" sz="1900" b="1" u="sng" dirty="0">
                <a:latin typeface="Cambria" panose="02040503050406030204" pitchFamily="18" charset="0"/>
              </a:rPr>
              <a:t>received.</a:t>
            </a:r>
            <a:r>
              <a:rPr lang="en-US" sz="1900" b="1" u="sng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Wages and Social </a:t>
            </a:r>
            <a:r>
              <a:rPr lang="en-US" dirty="0">
                <a:latin typeface="Cambria" panose="02040503050406030204" pitchFamily="18" charset="0"/>
              </a:rPr>
              <a:t>Security Benefit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mbria" panose="02040503050406030204" pitchFamily="18" charset="0"/>
              </a:rPr>
              <a:t>Title II Social Security Disability Insurance (SSDI)</a:t>
            </a:r>
          </a:p>
          <a:p>
            <a:pPr lvl="1"/>
            <a:r>
              <a:rPr lang="en-US" sz="2000" dirty="0" smtClean="0">
                <a:latin typeface="Cambria" panose="02040503050406030204" pitchFamily="18" charset="0"/>
              </a:rPr>
              <a:t>Income </a:t>
            </a:r>
            <a:r>
              <a:rPr lang="en-US" sz="2000" dirty="0">
                <a:latin typeface="Cambria" panose="02040503050406030204" pitchFamily="18" charset="0"/>
              </a:rPr>
              <a:t>counted when it’s </a:t>
            </a:r>
            <a:r>
              <a:rPr lang="en-US" sz="2000" b="1" u="sng" dirty="0" smtClean="0">
                <a:latin typeface="Cambria" panose="02040503050406030204" pitchFamily="18" charset="0"/>
              </a:rPr>
              <a:t>earned.</a:t>
            </a:r>
          </a:p>
          <a:p>
            <a:pPr lvl="1"/>
            <a:r>
              <a:rPr lang="en-US" sz="2000" dirty="0" smtClean="0">
                <a:latin typeface="Cambria" panose="02040503050406030204" pitchFamily="18" charset="0"/>
              </a:rPr>
              <a:t>Earnings are based on when you </a:t>
            </a:r>
            <a:r>
              <a:rPr lang="en-US" sz="2000" i="1" dirty="0" smtClean="0">
                <a:latin typeface="Cambria" panose="02040503050406030204" pitchFamily="18" charset="0"/>
              </a:rPr>
              <a:t>worked</a:t>
            </a:r>
            <a:r>
              <a:rPr lang="en-US" sz="2000" dirty="0" smtClean="0">
                <a:latin typeface="Cambria" panose="02040503050406030204" pitchFamily="18" charset="0"/>
              </a:rPr>
              <a:t>; not when you are paid.</a:t>
            </a:r>
          </a:p>
          <a:p>
            <a:pPr lvl="1"/>
            <a:r>
              <a:rPr lang="en-US" sz="2000" dirty="0" smtClean="0">
                <a:latin typeface="Cambria" panose="02040503050406030204" pitchFamily="18" charset="0"/>
              </a:rPr>
              <a:t>Earnings estimates: hourly wage x hours per week x 4.33 </a:t>
            </a:r>
          </a:p>
          <a:p>
            <a:pPr lvl="1"/>
            <a:r>
              <a:rPr lang="en-US" sz="2000" dirty="0" smtClean="0">
                <a:latin typeface="Cambria" panose="02040503050406030204" pitchFamily="18" charset="0"/>
              </a:rPr>
              <a:t>For example: $10/hr x 30 hrs per week x 4.33 = $</a:t>
            </a:r>
            <a:r>
              <a:rPr lang="en-US" sz="2000" dirty="0" smtClean="0">
                <a:latin typeface="Cambria" panose="02040503050406030204" pitchFamily="18" charset="0"/>
              </a:rPr>
              <a:t>1,299 gross </a:t>
            </a:r>
            <a:r>
              <a:rPr lang="en-US" sz="2000" u="sng" dirty="0" smtClean="0">
                <a:latin typeface="Cambria" panose="02040503050406030204" pitchFamily="18" charset="0"/>
              </a:rPr>
              <a:t>estimate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dirty="0">
                <a:latin typeface="Cambria" panose="02040503050406030204" pitchFamily="18" charset="0"/>
              </a:rPr>
              <a:t>Title XVI Supplemental Security Income (SSI)</a:t>
            </a:r>
          </a:p>
          <a:p>
            <a:pPr lvl="1"/>
            <a:r>
              <a:rPr lang="en-US" sz="1900" dirty="0" smtClean="0">
                <a:latin typeface="Cambria" panose="02040503050406030204" pitchFamily="18" charset="0"/>
              </a:rPr>
              <a:t>Income </a:t>
            </a:r>
            <a:r>
              <a:rPr lang="en-US" sz="1900" dirty="0">
                <a:latin typeface="Cambria" panose="02040503050406030204" pitchFamily="18" charset="0"/>
              </a:rPr>
              <a:t>counted when it’s </a:t>
            </a:r>
            <a:r>
              <a:rPr lang="en-US" sz="1900" b="1" u="sng" dirty="0">
                <a:latin typeface="Cambria" panose="02040503050406030204" pitchFamily="18" charset="0"/>
              </a:rPr>
              <a:t>received.</a:t>
            </a:r>
            <a:r>
              <a:rPr lang="en-US" sz="1900" b="1" u="sng" dirty="0"/>
              <a:t> </a:t>
            </a:r>
            <a:endParaRPr lang="en-US" sz="1900" b="1" u="sng" dirty="0" smtClean="0"/>
          </a:p>
          <a:p>
            <a:pPr lvl="1"/>
            <a:r>
              <a:rPr lang="en-US" sz="1800" dirty="0">
                <a:latin typeface="Cambria" panose="02040503050406030204" pitchFamily="18" charset="0"/>
              </a:rPr>
              <a:t>Earnings are based on when </a:t>
            </a:r>
            <a:r>
              <a:rPr lang="en-US" sz="1800" dirty="0" smtClean="0">
                <a:latin typeface="Cambria" panose="02040503050406030204" pitchFamily="18" charset="0"/>
              </a:rPr>
              <a:t>you actually </a:t>
            </a:r>
            <a:r>
              <a:rPr lang="en-US" sz="1800" i="1" dirty="0" smtClean="0">
                <a:latin typeface="Cambria" panose="02040503050406030204" pitchFamily="18" charset="0"/>
              </a:rPr>
              <a:t>paid</a:t>
            </a:r>
            <a:r>
              <a:rPr lang="en-US" sz="1800" dirty="0" smtClean="0">
                <a:latin typeface="Cambria" panose="02040503050406030204" pitchFamily="18" charset="0"/>
              </a:rPr>
              <a:t>.</a:t>
            </a:r>
            <a:endParaRPr lang="en-US" sz="1800" dirty="0">
              <a:latin typeface="Cambria" panose="02040503050406030204" pitchFamily="18" charset="0"/>
            </a:endParaRPr>
          </a:p>
          <a:p>
            <a:pPr lvl="1"/>
            <a:r>
              <a:rPr lang="en-US" sz="1900" dirty="0" smtClean="0"/>
              <a:t>For SSI recipients; monthly wages are the total gross of </a:t>
            </a:r>
            <a:r>
              <a:rPr lang="en-US" sz="1900" i="1" dirty="0" smtClean="0"/>
              <a:t>all</a:t>
            </a:r>
            <a:r>
              <a:rPr lang="en-US" sz="1900" dirty="0" smtClean="0"/>
              <a:t> paychecks </a:t>
            </a:r>
            <a:r>
              <a:rPr lang="en-US" sz="1900" i="1" dirty="0" smtClean="0"/>
              <a:t>received </a:t>
            </a:r>
            <a:r>
              <a:rPr lang="en-US" sz="1900" dirty="0" smtClean="0"/>
              <a:t>in a calendar month. 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 3</a:t>
            </a:r>
            <a:r>
              <a:rPr lang="en-US" baseline="30000" dirty="0" smtClean="0"/>
              <a:t>rd</a:t>
            </a:r>
            <a:r>
              <a:rPr lang="en-US" dirty="0" smtClean="0"/>
              <a:t> Paycheck?!?!?!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819275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SSDI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85" y="1808989"/>
            <a:ext cx="3008022" cy="3008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1959511"/>
            <a:ext cx="3648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>
                <a:latin typeface="Cambria" panose="02040503050406030204" pitchFamily="18" charset="0"/>
              </a:rPr>
              <a:t>Social Security Disability Insurance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5588"/>
            <a:ext cx="8596313" cy="51364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Three Phases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50247" y="2250927"/>
            <a:ext cx="722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Trial Work Period  -- Income over $</a:t>
            </a:r>
            <a:r>
              <a:rPr lang="en-US" dirty="0" smtClean="0">
                <a:latin typeface="Cambria" panose="02040503050406030204" pitchFamily="18" charset="0"/>
              </a:rPr>
              <a:t>880 </a:t>
            </a:r>
            <a:r>
              <a:rPr lang="en-US" dirty="0" smtClean="0">
                <a:latin typeface="Cambria" panose="02040503050406030204" pitchFamily="18" charset="0"/>
              </a:rPr>
              <a:t>triggers it for 2019.  Allows you to work and still receive benefits.  9 months, non consecutive.  NEVER jeopardizes cash benefits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0247" y="3465975"/>
            <a:ext cx="7101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Extended Period of Eligibility – 36 months. Cash benefit determined by whether you earn above or below Substantial Gainful Activity (SGA) – For 2019, $1,220 for non-blind/$2,040 for blind 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0247" y="5325741"/>
            <a:ext cx="7101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Expedited Reinstatement – 60 months. Work income over SGA results in termination.  A contacting SSA reinstates provisional (temporary) benefits. 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08" y="2250927"/>
            <a:ext cx="1225402" cy="975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0" y="3517483"/>
            <a:ext cx="1536325" cy="1536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59" y="4956607"/>
            <a:ext cx="129246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1174</Words>
  <Application>Microsoft Office PowerPoint</Application>
  <PresentationFormat>Custom</PresentationFormat>
  <Paragraphs>207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Common Mistakes  </vt:lpstr>
      <vt:lpstr>Social Security isn’t all knowing</vt:lpstr>
      <vt:lpstr>Why does it matter?</vt:lpstr>
      <vt:lpstr>Overview of Social Security Benefit Programs </vt:lpstr>
      <vt:lpstr>Wages and Social Security Benefit Programs </vt:lpstr>
      <vt:lpstr>What about a 3rd Paycheck?!?!?!</vt:lpstr>
      <vt:lpstr>SSDI</vt:lpstr>
      <vt:lpstr>Social Security Disability Insurance</vt:lpstr>
      <vt:lpstr>Wage Reporting and SSDI</vt:lpstr>
      <vt:lpstr>Impairment Related Work Expense (IRWE) </vt:lpstr>
      <vt:lpstr>Supplemental Security Income (SSI)</vt:lpstr>
      <vt:lpstr>SSI Benefits</vt:lpstr>
      <vt:lpstr>Wage Reporting and SSI</vt:lpstr>
      <vt:lpstr>Income That Impacts SSI</vt:lpstr>
      <vt:lpstr>Unearned Income and SSI</vt:lpstr>
      <vt:lpstr>How earnings affect SSI payments</vt:lpstr>
      <vt:lpstr>Calculation of SSI w/earned income only</vt:lpstr>
      <vt:lpstr>Reporting Wages</vt:lpstr>
      <vt:lpstr>Wage Reporting Tips</vt:lpstr>
      <vt:lpstr>Useful Links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2019-01-11T16:09:08Z</dcterms:created>
  <dcterms:modified xsi:type="dcterms:W3CDTF">2019-08-04T17:58:17Z</dcterms:modified>
</cp:coreProperties>
</file>