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Paytone One" panose="020B0604020202020204" charset="0"/>
      <p:regular r:id="rId33"/>
    </p:embeddedFont>
    <p:embeddedFont>
      <p:font typeface="Russo One"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9B213B-D7C4-4322-96D8-CE5E2520E9C6}">
  <a:tblStyle styleId="{B39B213B-D7C4-4322-96D8-CE5E2520E9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19" autoAdjust="0"/>
  </p:normalViewPr>
  <p:slideViewPr>
    <p:cSldViewPr snapToGrid="0">
      <p:cViewPr varScale="1">
        <p:scale>
          <a:sx n="62" d="100"/>
          <a:sy n="62" d="100"/>
        </p:scale>
        <p:origin x="61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and thank you for your interest in the Disability Innovation Fund Iowa Blueprint for Change project.  In this presentation, we will go through how the DIF program has been built into IRSS and provide instructions on how you will add participants and the associated data in the system that is needed to evaluate the program.  Let’s get started.</a:t>
            </a:r>
            <a:endParaRPr/>
          </a:p>
        </p:txBody>
      </p:sp>
      <p:sp>
        <p:nvSpPr>
          <p:cNvPr id="78" name="Google Shape;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4fae77e063_0_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data IRSS will require depends on the status the case is in at the time you add the program.  The program cannot be added until a case is in status 02-0 or above.</a:t>
            </a:r>
            <a:endParaRPr/>
          </a:p>
          <a:p>
            <a:pPr marL="0" lvl="0" indent="0" algn="l" rtl="0">
              <a:spcBef>
                <a:spcPts val="0"/>
              </a:spcBef>
              <a:spcAft>
                <a:spcPts val="0"/>
              </a:spcAft>
              <a:buNone/>
            </a:pPr>
            <a:r>
              <a:rPr lang="en-US"/>
              <a:t>Field staff will add the DIF program to cases when the JC meets any of the qualifying criteria previously discussed.</a:t>
            </a:r>
            <a:endParaRPr/>
          </a:p>
          <a:p>
            <a:pPr marL="0" lvl="0" indent="0" algn="l" rtl="0">
              <a:spcBef>
                <a:spcPts val="0"/>
              </a:spcBef>
              <a:spcAft>
                <a:spcPts val="0"/>
              </a:spcAft>
              <a:buNone/>
            </a:pPr>
            <a:r>
              <a:rPr lang="en-US"/>
              <a:t>When the case is in status 02-0, you’ll be prompted to add a program type, program name, start date, and age category.</a:t>
            </a:r>
            <a:endParaRPr/>
          </a:p>
          <a:p>
            <a:pPr marL="0" lvl="0" indent="0" algn="l" rtl="0">
              <a:spcBef>
                <a:spcPts val="0"/>
              </a:spcBef>
              <a:spcAft>
                <a:spcPts val="0"/>
              </a:spcAft>
              <a:buNone/>
            </a:pPr>
            <a:r>
              <a:rPr lang="en-US"/>
              <a:t>The program type is DIF Iowa Blueprint for Change (IBC).</a:t>
            </a:r>
            <a:endParaRPr/>
          </a:p>
          <a:p>
            <a:pPr marL="0" lvl="0" indent="0" algn="l" rtl="0">
              <a:spcBef>
                <a:spcPts val="0"/>
              </a:spcBef>
              <a:spcAft>
                <a:spcPts val="0"/>
              </a:spcAft>
              <a:buNone/>
            </a:pPr>
            <a:r>
              <a:rPr lang="en-US"/>
              <a:t>The program name is DIF IBC Participant.</a:t>
            </a:r>
            <a:endParaRPr/>
          </a:p>
          <a:p>
            <a:pPr marL="0" lvl="0" indent="0" algn="l" rtl="0">
              <a:spcBef>
                <a:spcPts val="0"/>
              </a:spcBef>
              <a:spcAft>
                <a:spcPts val="0"/>
              </a:spcAft>
              <a:buNone/>
            </a:pPr>
            <a:r>
              <a:rPr lang="en-US"/>
              <a:t>For the age category at enrollment, if the job candidate is 24 or younger, you’ll choose Youth and if the job candidate is 25 or older, you’ll choose Adult.</a:t>
            </a:r>
            <a:endParaRPr/>
          </a:p>
          <a:p>
            <a:pPr marL="0" lvl="0" indent="0" algn="l" rtl="0">
              <a:spcBef>
                <a:spcPts val="0"/>
              </a:spcBef>
              <a:spcAft>
                <a:spcPts val="0"/>
              </a:spcAft>
              <a:buNone/>
            </a:pPr>
            <a:r>
              <a:rPr lang="en-US"/>
              <a:t>IRSS validates that you have chosen the correct age category using the JC’s DOB.</a:t>
            </a:r>
            <a:endParaRPr/>
          </a:p>
          <a:p>
            <a:pPr marL="0" lvl="0" indent="0" algn="l" rtl="0">
              <a:spcBef>
                <a:spcPts val="0"/>
              </a:spcBef>
              <a:spcAft>
                <a:spcPts val="0"/>
              </a:spcAft>
              <a:buNone/>
            </a:pPr>
            <a:r>
              <a:rPr lang="en-US"/>
              <a:t>Age Category at DIF Enrollment locks when you save the program and cannot be edited because that information is needed for the propensity score covariate purposes.</a:t>
            </a:r>
            <a:endParaRPr/>
          </a:p>
          <a:p>
            <a:pPr marL="0" lvl="0" indent="0" algn="l" rtl="0">
              <a:spcBef>
                <a:spcPts val="0"/>
              </a:spcBef>
              <a:spcAft>
                <a:spcPts val="0"/>
              </a:spcAft>
              <a:buNone/>
            </a:pPr>
            <a:endParaRPr/>
          </a:p>
        </p:txBody>
      </p:sp>
      <p:sp>
        <p:nvSpPr>
          <p:cNvPr id="563" name="Google Shape;563;g24fae77e063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When the case is in status 10, you’ll be prompted to add a program type, program name, start date, age category, and eligibility criteria.</a:t>
            </a:r>
            <a:endParaRPr/>
          </a:p>
          <a:p>
            <a:pPr marL="0" lvl="0" indent="0" algn="l" rtl="0">
              <a:spcBef>
                <a:spcPts val="0"/>
              </a:spcBef>
              <a:spcAft>
                <a:spcPts val="0"/>
              </a:spcAft>
              <a:buClr>
                <a:schemeClr val="dk1"/>
              </a:buClr>
              <a:buSzPts val="1100"/>
              <a:buFont typeface="Arial"/>
              <a:buNone/>
            </a:pPr>
            <a:r>
              <a:rPr lang="en-US"/>
              <a:t>The program type is DIF Iowa Blueprint for Change (IBC).</a:t>
            </a:r>
            <a:endParaRPr/>
          </a:p>
          <a:p>
            <a:pPr marL="0" lvl="0" indent="0" algn="l" rtl="0">
              <a:spcBef>
                <a:spcPts val="0"/>
              </a:spcBef>
              <a:spcAft>
                <a:spcPts val="0"/>
              </a:spcAft>
              <a:buClr>
                <a:schemeClr val="dk1"/>
              </a:buClr>
              <a:buSzPts val="1100"/>
              <a:buFont typeface="Arial"/>
              <a:buNone/>
            </a:pPr>
            <a:r>
              <a:rPr lang="en-US"/>
              <a:t>The program name is DIF IBC Participant.</a:t>
            </a:r>
            <a:endParaRPr/>
          </a:p>
          <a:p>
            <a:pPr marL="0" lvl="0" indent="0" algn="l" rtl="0">
              <a:spcBef>
                <a:spcPts val="0"/>
              </a:spcBef>
              <a:spcAft>
                <a:spcPts val="0"/>
              </a:spcAft>
              <a:buNone/>
            </a:pPr>
            <a:r>
              <a:rPr lang="en-US"/>
              <a:t>For the age category at enrollment, if the job candidate is 24 or younger, you’ll choose Youth and if the job candidate is 25 or older, you’ll choose Adult with the same validation using the JC’s DOB and this will lock with the program is saved.</a:t>
            </a:r>
            <a:endParaRPr/>
          </a:p>
          <a:p>
            <a:pPr marL="0" lvl="0" indent="0" algn="l" rtl="0">
              <a:spcBef>
                <a:spcPts val="0"/>
              </a:spcBef>
              <a:spcAft>
                <a:spcPts val="0"/>
              </a:spcAft>
              <a:buClr>
                <a:schemeClr val="dk1"/>
              </a:buClr>
              <a:buSzPts val="1100"/>
              <a:buFont typeface="Arial"/>
              <a:buNone/>
            </a:pPr>
            <a:r>
              <a:rPr lang="en-US"/>
              <a:t>In the eligibility criteria section, you will choose the specific criteria your job candidate meets to be eligible for the DIF program. This field remains editable until a plan is approved in the system.</a:t>
            </a:r>
            <a:endParaRPr/>
          </a:p>
          <a:p>
            <a:pPr marL="0" lvl="0" indent="0" algn="l" rtl="0">
              <a:spcBef>
                <a:spcPts val="0"/>
              </a:spcBef>
              <a:spcAft>
                <a:spcPts val="0"/>
              </a:spcAft>
              <a:buClr>
                <a:schemeClr val="dk1"/>
              </a:buClr>
              <a:buSzPts val="1100"/>
              <a:buFont typeface="Arial"/>
              <a:buNone/>
            </a:pPr>
            <a:r>
              <a:rPr lang="en-US"/>
              <a:t>If the DIF program is added prior to a case going into status 10, an Eligibility Criteria selection will be required to approve an IPE-2 in the system.  </a:t>
            </a:r>
            <a:endParaRPr/>
          </a:p>
        </p:txBody>
      </p:sp>
      <p:sp>
        <p:nvSpPr>
          <p:cNvPr id="600" name="Google Shape;6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your job candidate is working at subminimum wage only, IRSS will require the average hours worked per week and the average wages per hour.  IRSS allows anything above zero for the wages, so if your JC is receiving piece rate, you can calculate an average wage and enter the amount.</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contemplating criteria, you job candidate must meet at least one criteria, but we want to know all options the JC meets, so you’ll need to answer Yes or No to each.  Again, the contemplating criteria includes:</a:t>
            </a:r>
            <a:endParaRPr/>
          </a:p>
          <a:p>
            <a:pPr marL="457200" lvl="0" indent="-317500" algn="l" rtl="0">
              <a:spcBef>
                <a:spcPts val="0"/>
              </a:spcBef>
              <a:spcAft>
                <a:spcPts val="0"/>
              </a:spcAft>
              <a:buSzPts val="1400"/>
              <a:buChar char="●"/>
            </a:pPr>
            <a:r>
              <a:rPr lang="en-US"/>
              <a:t>Current or previous level 3 high school student and the student must have a DIF high school pilot in the area and adults must have DIF services available in their area.</a:t>
            </a:r>
            <a:endParaRPr/>
          </a:p>
          <a:p>
            <a:pPr marL="457200" lvl="0" indent="-317500" algn="l" rtl="0">
              <a:spcBef>
                <a:spcPts val="0"/>
              </a:spcBef>
              <a:spcAft>
                <a:spcPts val="0"/>
              </a:spcAft>
              <a:buSzPts val="1400"/>
              <a:buChar char="●"/>
            </a:pPr>
            <a:r>
              <a:rPr lang="en-US"/>
              <a:t>High School Student Receiving an SSI Disability Benefit and they have a DIF pilot in the area.</a:t>
            </a:r>
            <a:endParaRPr/>
          </a:p>
          <a:p>
            <a:pPr marL="457200" lvl="0" indent="-317500" algn="l" rtl="0">
              <a:spcBef>
                <a:spcPts val="0"/>
              </a:spcBef>
              <a:spcAft>
                <a:spcPts val="0"/>
              </a:spcAft>
              <a:buSzPts val="1400"/>
              <a:buChar char="●"/>
            </a:pPr>
            <a:r>
              <a:rPr lang="en-US"/>
              <a:t>Youth or Adult Day Habilitation (Adult Day Care) Participant</a:t>
            </a:r>
            <a:endParaRPr/>
          </a:p>
          <a:p>
            <a:pPr marL="457200" lvl="0" indent="-317500" algn="l" rtl="0">
              <a:spcBef>
                <a:spcPts val="0"/>
              </a:spcBef>
              <a:spcAft>
                <a:spcPts val="0"/>
              </a:spcAft>
              <a:buSzPts val="1400"/>
              <a:buChar char="●"/>
            </a:pPr>
            <a:r>
              <a:rPr lang="en-US"/>
              <a:t>Adult Receiving Case Management Services that are not employment related.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If your job candidate is working at subminimum wage AND CIE, IRSS will require the average hours worked per week and the average wages per hour in each type of employment.  IRSS allows anything above zero for the SMW wages but will validate for wages equal to or over $7.25 per hour for CIE.</a:t>
            </a:r>
            <a:endParaRPr/>
          </a:p>
          <a:p>
            <a:pPr marL="0" lvl="0" indent="0" algn="l" rtl="0">
              <a:spcBef>
                <a:spcPts val="0"/>
              </a:spcBef>
              <a:spcAft>
                <a:spcPts val="0"/>
              </a:spcAft>
              <a:buNone/>
            </a:pPr>
            <a:endParaRPr/>
          </a:p>
        </p:txBody>
      </p:sp>
      <p:sp>
        <p:nvSpPr>
          <p:cNvPr id="637" name="Google Shape;6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4fae77e063_0_2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When the case is in status 14 or higher, you’ll be prompted to add a program type, program name, start date, age category, and eligibility criteria.</a:t>
            </a:r>
            <a:endParaRPr dirty="0"/>
          </a:p>
          <a:p>
            <a:pPr marL="0" lvl="0" indent="0" algn="l" rtl="0">
              <a:spcBef>
                <a:spcPts val="0"/>
              </a:spcBef>
              <a:spcAft>
                <a:spcPts val="0"/>
              </a:spcAft>
              <a:buClr>
                <a:schemeClr val="dk1"/>
              </a:buClr>
              <a:buSzPts val="1100"/>
              <a:buFont typeface="Arial"/>
              <a:buNone/>
            </a:pPr>
            <a:r>
              <a:rPr lang="en-US" dirty="0"/>
              <a:t>The program type is DIF Iowa Blueprint for Change (IBC).</a:t>
            </a:r>
            <a:endParaRPr dirty="0"/>
          </a:p>
          <a:p>
            <a:pPr marL="0" lvl="0" indent="0" algn="l" rtl="0">
              <a:spcBef>
                <a:spcPts val="0"/>
              </a:spcBef>
              <a:spcAft>
                <a:spcPts val="0"/>
              </a:spcAft>
              <a:buClr>
                <a:schemeClr val="dk1"/>
              </a:buClr>
              <a:buSzPts val="1100"/>
              <a:buFont typeface="Arial"/>
              <a:buNone/>
            </a:pPr>
            <a:r>
              <a:rPr lang="en-US" dirty="0"/>
              <a:t>The program name is DIF IBC Participant.</a:t>
            </a:r>
            <a:endParaRPr dirty="0"/>
          </a:p>
          <a:p>
            <a:pPr marL="0" lvl="0" indent="0" algn="l" rtl="0">
              <a:spcBef>
                <a:spcPts val="0"/>
              </a:spcBef>
              <a:spcAft>
                <a:spcPts val="0"/>
              </a:spcAft>
              <a:buClr>
                <a:schemeClr val="dk1"/>
              </a:buClr>
              <a:buSzPts val="1100"/>
              <a:buFont typeface="Arial"/>
              <a:buNone/>
            </a:pPr>
            <a:r>
              <a:rPr lang="en-US" dirty="0"/>
              <a:t>For the age category at enrollment, if the job candidate is 24 or younger, you’ll choose Youth and if the job candidate is 25 or older, you’ll choose Adult with the same validation using the JC’s DOB and this will lock with the program is saved.</a:t>
            </a:r>
            <a:endParaRPr dirty="0"/>
          </a:p>
          <a:p>
            <a:pPr marL="0" lvl="0" indent="0" algn="l" rtl="0">
              <a:spcBef>
                <a:spcPts val="0"/>
              </a:spcBef>
              <a:spcAft>
                <a:spcPts val="0"/>
              </a:spcAft>
              <a:buClr>
                <a:schemeClr val="dk1"/>
              </a:buClr>
              <a:buSzPts val="1100"/>
              <a:buFont typeface="Arial"/>
              <a:buNone/>
            </a:pPr>
            <a:r>
              <a:rPr lang="en-US" dirty="0"/>
              <a:t>In the eligibility criteria section, you will choose the specific criteria your job candidate meets to be eligible for the DIF program.</a:t>
            </a:r>
            <a:endParaRPr dirty="0"/>
          </a:p>
          <a:p>
            <a:pPr marL="0" lvl="0" indent="0" algn="l" rtl="0">
              <a:spcBef>
                <a:spcPts val="0"/>
              </a:spcBef>
              <a:spcAft>
                <a:spcPts val="0"/>
              </a:spcAft>
              <a:buNone/>
            </a:pPr>
            <a:r>
              <a:rPr lang="en-US" dirty="0"/>
              <a:t>Age Category at DIF Enrollment locks when you save the program and cannot be edited and in addition, all the eligibility criteria locks when you save the program when the case is in a service status, so you will need to have all the hour and wage information when you add the program because you won’t be able to go back in and add it later.</a:t>
            </a:r>
            <a:endParaRPr dirty="0"/>
          </a:p>
        </p:txBody>
      </p:sp>
      <p:sp>
        <p:nvSpPr>
          <p:cNvPr id="674" name="Google Shape;674;g24fae77e063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9222dd4da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9222dd4da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next step in the process will be authorizing for appropriate VR services when we are paying someone else to provide the services.  From this point forward, if you are going to use any of the DIF service categories or service lines to authorize for a service, we want you to check to make sure the DIF program is on the case prior to authorizing.  This will assure the DIF grant funds are being spent only on job candidates who are considered to be DIF participants.</a:t>
            </a:r>
            <a:endParaRPr/>
          </a:p>
          <a:p>
            <a:pPr marL="0" lvl="0" indent="0" algn="l" rtl="0">
              <a:spcBef>
                <a:spcPts val="0"/>
              </a:spcBef>
              <a:spcAft>
                <a:spcPts val="0"/>
              </a:spcAft>
              <a:buNone/>
            </a:pPr>
            <a:endParaRPr/>
          </a:p>
          <a:p>
            <a:pPr marL="0" lvl="0" indent="0" algn="l" rtl="0">
              <a:spcBef>
                <a:spcPts val="0"/>
              </a:spcBef>
              <a:spcAft>
                <a:spcPts val="0"/>
              </a:spcAft>
              <a:buNone/>
            </a:pPr>
            <a:r>
              <a:rPr lang="en-US"/>
              <a:t>We are not allowed to report the services funded by DIF in our RSA-911 federal reporting so we need to enter a comparable benefit and service in IRSS when we authorize using DIF funds.  These comparable benefits and services are to be reported using Other as the service provider.</a:t>
            </a:r>
            <a:endParaRPr/>
          </a:p>
        </p:txBody>
      </p:sp>
      <p:sp>
        <p:nvSpPr>
          <p:cNvPr id="685" name="Google Shape;685;g29222dd4da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93570d6cf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93570d6cf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order to authorize for DIF services, you will add the DIF service category that matches the service being provided to your plan.  In addition, you need to add the corresponding regular VR service so the comparable benefit and service can be entered as well.  This table shows the crosswalk between the DIF service and the regular VR service.  The table includes a couple of services that we plan to build out in IRSS soon for Customized Employment.  These are not available in IRSS yet but we wanted to include them so the crosswalk includes all current DIF services and DIF services that are still in the planning phase in one handy chart.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Using this chart, as an example, when you authorize for customized discovery, you also need to add Other as a comparable benefit and service under the Assessment service category, and so on for all the other DIF services listed.  Next, I’ll show you how the comparable benefits and services are added in IRSS.</a:t>
            </a:r>
            <a:endParaRPr dirty="0"/>
          </a:p>
        </p:txBody>
      </p:sp>
      <p:sp>
        <p:nvSpPr>
          <p:cNvPr id="727" name="Google Shape;727;g293570d6cf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9222dd4daa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9222dd4daa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comparable benefits and services are added in IRSS on the Case Services tab.  To enter a comparable benefit and service, click the Add Comparable Benefits button.</a:t>
            </a:r>
            <a:endParaRPr/>
          </a:p>
        </p:txBody>
      </p:sp>
      <p:sp>
        <p:nvSpPr>
          <p:cNvPr id="807" name="Google Shape;807;g29222dd4daa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9222dd4da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29222dd4daa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the next screen, under Select Service Category, you’ll choose the appropriate regular VR service category based on the crosswalk chart.  Then under Service Provider Type, choose Other.  It is possible that you may already have some other providers entered in IRSS.  The system allows for up to three per service category.  If you already have three, remove one and add Other so the DIF services are represented in our federal reporting.</a:t>
            </a:r>
            <a:endParaRPr/>
          </a:p>
          <a:p>
            <a:pPr marL="0" lvl="0" indent="0" algn="l" rtl="0">
              <a:spcBef>
                <a:spcPts val="0"/>
              </a:spcBef>
              <a:spcAft>
                <a:spcPts val="0"/>
              </a:spcAft>
              <a:buNone/>
            </a:pPr>
            <a:endParaRPr/>
          </a:p>
          <a:p>
            <a:pPr marL="0" lvl="0" indent="0" algn="l" rtl="0">
              <a:spcBef>
                <a:spcPts val="0"/>
              </a:spcBef>
              <a:spcAft>
                <a:spcPts val="0"/>
              </a:spcAft>
              <a:buNone/>
            </a:pPr>
            <a:r>
              <a:rPr lang="en-US"/>
              <a:t>Once you enter Other under a service category, we will report that comparable benefit and service provider for the remainder of the time the case is open, so you only need to enter it once per service category, not every time you create an authorization.  However, it is important that you never delete the Other selection once it is added so we don’t lose the connection to DIF services.</a:t>
            </a:r>
            <a:endParaRPr/>
          </a:p>
        </p:txBody>
      </p:sp>
      <p:sp>
        <p:nvSpPr>
          <p:cNvPr id="815" name="Google Shape;815;g29222dd4daa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last piece of information we’ll need added in IRSS is Employment Information at Closure.  As you know, we already enter employment information for our successful closures, but we needed to add this to the DIF program because the requirements are different from the RSA-911 requirements.</a:t>
            </a:r>
            <a:endParaRPr/>
          </a:p>
          <a:p>
            <a:pPr marL="0" lvl="0" indent="0" algn="l" rtl="0">
              <a:spcBef>
                <a:spcPts val="0"/>
              </a:spcBef>
              <a:spcAft>
                <a:spcPts val="0"/>
              </a:spcAft>
              <a:buNone/>
            </a:pPr>
            <a:endParaRPr/>
          </a:p>
          <a:p>
            <a:pPr marL="0" lvl="0" indent="0" algn="l" rtl="0">
              <a:spcBef>
                <a:spcPts val="0"/>
              </a:spcBef>
              <a:spcAft>
                <a:spcPts val="0"/>
              </a:spcAft>
              <a:buNone/>
            </a:pPr>
            <a:r>
              <a:rPr lang="en-US"/>
              <a:t>The first difference is that we need this information for all cases involved in the DIF regardless of whether the case closes successfully or unsuccessfully.  It will be required regardless of whether the case is in the participant group or the control group as well.</a:t>
            </a:r>
            <a:endParaRPr/>
          </a:p>
          <a:p>
            <a:pPr marL="0" lvl="0" indent="0" algn="l" rtl="0">
              <a:spcBef>
                <a:spcPts val="0"/>
              </a:spcBef>
              <a:spcAft>
                <a:spcPts val="0"/>
              </a:spcAft>
              <a:buNone/>
            </a:pPr>
            <a:endParaRPr/>
          </a:p>
          <a:p>
            <a:pPr marL="0" lvl="0" indent="0" algn="l" rtl="0">
              <a:spcBef>
                <a:spcPts val="0"/>
              </a:spcBef>
              <a:spcAft>
                <a:spcPts val="0"/>
              </a:spcAft>
              <a:buNone/>
            </a:pPr>
            <a:r>
              <a:rPr lang="en-US"/>
              <a:t>Second, our current employment information is only for CIE jobs resulting in successful closure.  The DIF requires us to collect hours and wages for subminimum wage employment at closure as well.</a:t>
            </a:r>
            <a:endParaRPr/>
          </a:p>
          <a:p>
            <a:pPr marL="0" lvl="0" indent="0" algn="l" rtl="0">
              <a:spcBef>
                <a:spcPts val="0"/>
              </a:spcBef>
              <a:spcAft>
                <a:spcPts val="0"/>
              </a:spcAft>
              <a:buNone/>
            </a:pPr>
            <a:endParaRPr/>
          </a:p>
          <a:p>
            <a:pPr marL="0" lvl="0" indent="0" algn="l" rtl="0">
              <a:spcBef>
                <a:spcPts val="0"/>
              </a:spcBef>
              <a:spcAft>
                <a:spcPts val="0"/>
              </a:spcAft>
              <a:buNone/>
            </a:pPr>
            <a:r>
              <a:rPr lang="en-US"/>
              <a:t>And last, the RSA-911 instructs us to use the wages and hours from the job that results in the highest monetary support for the job candidate, but the DIF requires us to average the hours and wages for all jobs.  If you have a job candidate who is working two part-time jobs at closure, you’ll need to enter the average hours and wages for both jobs for DIF while you’ll only be using the job with the highest income on your IPE-3.</a:t>
            </a:r>
            <a:endParaRPr/>
          </a:p>
        </p:txBody>
      </p:sp>
      <p:sp>
        <p:nvSpPr>
          <p:cNvPr id="823" name="Google Shape;8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you are closing the case, you’ll need to go back to the Programs/Contracts tab and edit the program to add the employment information.  You’ll choose from the following options:</a:t>
            </a:r>
            <a:endParaRPr/>
          </a:p>
          <a:p>
            <a:pPr marL="0" lvl="0" indent="0" algn="l" rtl="0">
              <a:spcBef>
                <a:spcPts val="0"/>
              </a:spcBef>
              <a:spcAft>
                <a:spcPts val="0"/>
              </a:spcAft>
              <a:buNone/>
            </a:pPr>
            <a:r>
              <a:rPr lang="en-US"/>
              <a:t>Employed in CIE</a:t>
            </a:r>
            <a:endParaRPr/>
          </a:p>
          <a:p>
            <a:pPr marL="0" lvl="0" indent="0" algn="l" rtl="0">
              <a:spcBef>
                <a:spcPts val="0"/>
              </a:spcBef>
              <a:spcAft>
                <a:spcPts val="0"/>
              </a:spcAft>
              <a:buNone/>
            </a:pPr>
            <a:r>
              <a:rPr lang="en-US"/>
              <a:t>Employed in both CIE and SMW</a:t>
            </a:r>
            <a:endParaRPr/>
          </a:p>
          <a:p>
            <a:pPr marL="0" lvl="0" indent="0" algn="l" rtl="0">
              <a:spcBef>
                <a:spcPts val="0"/>
              </a:spcBef>
              <a:spcAft>
                <a:spcPts val="0"/>
              </a:spcAft>
              <a:buNone/>
            </a:pPr>
            <a:r>
              <a:rPr lang="en-US"/>
              <a:t>Employed at or above minimum wage but in non-competitive employment</a:t>
            </a:r>
            <a:endParaRPr/>
          </a:p>
          <a:p>
            <a:pPr marL="0" lvl="0" indent="0" algn="l" rtl="0">
              <a:spcBef>
                <a:spcPts val="0"/>
              </a:spcBef>
              <a:spcAft>
                <a:spcPts val="0"/>
              </a:spcAft>
              <a:buNone/>
            </a:pPr>
            <a:r>
              <a:rPr lang="en-US"/>
              <a:t>Employed at SMW</a:t>
            </a:r>
            <a:endParaRPr/>
          </a:p>
          <a:p>
            <a:pPr marL="0" lvl="0" indent="0" algn="l" rtl="0">
              <a:spcBef>
                <a:spcPts val="0"/>
              </a:spcBef>
              <a:spcAft>
                <a:spcPts val="0"/>
              </a:spcAft>
              <a:buNone/>
            </a:pPr>
            <a:r>
              <a:rPr lang="en-US"/>
              <a:t>Not Employed</a:t>
            </a:r>
            <a:endParaRPr/>
          </a:p>
        </p:txBody>
      </p:sp>
      <p:sp>
        <p:nvSpPr>
          <p:cNvPr id="853" name="Google Shape;8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team that helped develop the program in IRSS includes: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Sandy Ostendorf, Management Analyst 3 and IRSS Trainer. 10% of my time was written into the DIF project.</a:t>
            </a:r>
            <a:endParaRPr dirty="0"/>
          </a:p>
          <a:p>
            <a:pPr marL="0" lvl="0" indent="0" algn="l" rtl="0">
              <a:spcBef>
                <a:spcPts val="0"/>
              </a:spcBef>
              <a:spcAft>
                <a:spcPts val="0"/>
              </a:spcAft>
              <a:buNone/>
            </a:pPr>
            <a:r>
              <a:rPr lang="en-US" dirty="0"/>
              <a:t>Brandy </a:t>
            </a:r>
            <a:r>
              <a:rPr lang="en-US" dirty="0" err="1"/>
              <a:t>McOmber</a:t>
            </a:r>
            <a:r>
              <a:rPr lang="en-US" dirty="0"/>
              <a:t>, Program Manager and DIF Director.</a:t>
            </a:r>
            <a:endParaRPr dirty="0"/>
          </a:p>
          <a:p>
            <a:pPr marL="0" lvl="0" indent="0" algn="l" rtl="0">
              <a:spcBef>
                <a:spcPts val="0"/>
              </a:spcBef>
              <a:spcAft>
                <a:spcPts val="0"/>
              </a:spcAft>
              <a:buNone/>
            </a:pPr>
            <a:r>
              <a:rPr lang="en-US" dirty="0"/>
              <a:t>Vienna Hoang, CRP Resource Manager.  20% of Vienna’s time was written into the DIF project.</a:t>
            </a:r>
            <a:endParaRPr dirty="0"/>
          </a:p>
          <a:p>
            <a:pPr marL="0" lvl="0" indent="0" algn="l" rtl="0">
              <a:spcBef>
                <a:spcPts val="0"/>
              </a:spcBef>
              <a:spcAft>
                <a:spcPts val="0"/>
              </a:spcAft>
              <a:buNone/>
            </a:pPr>
            <a:r>
              <a:rPr lang="en-US" dirty="0"/>
              <a:t>Ashley </a:t>
            </a:r>
            <a:r>
              <a:rPr lang="en-US" dirty="0" err="1"/>
              <a:t>Bankes</a:t>
            </a:r>
            <a:r>
              <a:rPr lang="en-US" dirty="0"/>
              <a:t>, DIF Counselor Specialist.  Ashley will generally cover DIF activities and initiatives in the southern half of the state.</a:t>
            </a:r>
            <a:endParaRPr dirty="0"/>
          </a:p>
          <a:p>
            <a:pPr marL="0" lvl="0" indent="0" algn="l" rtl="0">
              <a:spcBef>
                <a:spcPts val="0"/>
              </a:spcBef>
              <a:spcAft>
                <a:spcPts val="0"/>
              </a:spcAft>
              <a:buNone/>
            </a:pPr>
            <a:r>
              <a:rPr lang="en-US" dirty="0"/>
              <a:t>Paul Fuller, DIF Counselor Specialist.  Paul will generally cover DIF activities and initiatives in the northern half of the state.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Although not involved in the IRSS aspects of DIF, Michelle </a:t>
            </a:r>
            <a:r>
              <a:rPr lang="en-US" dirty="0" err="1"/>
              <a:t>Krefft</a:t>
            </a:r>
            <a:r>
              <a:rPr lang="en-US" dirty="0"/>
              <a:t> is also involved in the DIF initiative business services; and there are two positions that are vacant that will get folded in when the positions are filled.  These include the Benefits Planning Resource Manager and Assistive Technology Counselor Specialist.</a:t>
            </a:r>
            <a:endParaRPr dirty="0"/>
          </a:p>
        </p:txBody>
      </p:sp>
      <p:sp>
        <p:nvSpPr>
          <p:cNvPr id="122" name="Google Shape;1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all selections other than Not employed, IRSS will require you to enter hours and wage information for all types of employment.  If the job candidate is working more than one job, whether it is SMW or CIE, you’ll need to average the hours and wages for all jobs before you enter this information.  IRSS will validate that all CIE wage information is at or above $7.25 per hour and that all SMW wage information is greater than zero.</a:t>
            </a:r>
            <a:endParaRPr/>
          </a:p>
          <a:p>
            <a:pPr marL="0" lvl="0" indent="0" algn="l" rtl="0">
              <a:spcBef>
                <a:spcPts val="0"/>
              </a:spcBef>
              <a:spcAft>
                <a:spcPts val="0"/>
              </a:spcAft>
              <a:buNone/>
            </a:pPr>
            <a:endParaRPr/>
          </a:p>
          <a:p>
            <a:pPr marL="0" lvl="0" indent="0" algn="l" rtl="0">
              <a:spcBef>
                <a:spcPts val="0"/>
              </a:spcBef>
              <a:spcAft>
                <a:spcPts val="0"/>
              </a:spcAft>
              <a:buNone/>
            </a:pPr>
            <a:r>
              <a:rPr lang="en-US"/>
              <a:t>Edits have been built into the IPE-3 form to prompt for entry of this information at case closure for all cases that have the DIF program regardless of whether the job candidate is in the participant group or the control group.  The DIF team will notify counselors when one of your cases is chosen for the control group so you will know that you need to collect this information at closure.</a:t>
            </a:r>
            <a:endParaRPr/>
          </a:p>
        </p:txBody>
      </p:sp>
      <p:sp>
        <p:nvSpPr>
          <p:cNvPr id="863" name="Google Shape;8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24fae77e063_0_3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Finally, don’t forget to add an End Date when you are closing the case.  IRSS will validate for this on approval of the IPE-3 closure form.  </a:t>
            </a:r>
            <a:endParaRPr/>
          </a:p>
          <a:p>
            <a:pPr marL="0" lvl="0" indent="0" algn="l" rtl="0">
              <a:spcBef>
                <a:spcPts val="0"/>
              </a:spcBef>
              <a:spcAft>
                <a:spcPts val="0"/>
              </a:spcAft>
              <a:buNone/>
            </a:pPr>
            <a:r>
              <a:rPr lang="en-US"/>
              <a:t>You should also add an end date if your job candidate no longer wishes to participate in DIF services but will continue with regular VR services or if the job candidate no longer meets the eligibility criteria.  An example of that is when a high school student transfers from a district with a pilot program to a high school that does not have a pilot program.  When the DIF project ends, we’ll be asking you to add end dates to the program on all cases even if the case is not closing at that time.</a:t>
            </a:r>
            <a:endParaRPr/>
          </a:p>
        </p:txBody>
      </p:sp>
      <p:sp>
        <p:nvSpPr>
          <p:cNvPr id="911" name="Google Shape;911;g24fae77e063_0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Thank you so much for taking the time to watch this training.  If you have any questions, please feel free to reach out to anyone on the DIF team.</a:t>
            </a:r>
            <a:endParaRPr/>
          </a:p>
        </p:txBody>
      </p:sp>
      <p:sp>
        <p:nvSpPr>
          <p:cNvPr id="945" name="Google Shape;9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DIF is an acronym of Disability Innovation Fund.  These are grant opportunities provided by RSA with the intent to improve CIE outcomes for individuals with disabilities.  Our agency applied for and received a grant a year ago through one of the opportunities provided by RSA.</a:t>
            </a: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4b06a6c8c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Iowa Blueprint for Change is the name we gave to our DIF initiative.  DIF and Iowa Blueprint for Change or IBC are used interchangeably to refer to this initiative.</a:t>
            </a:r>
            <a:endParaRPr/>
          </a:p>
        </p:txBody>
      </p:sp>
      <p:sp>
        <p:nvSpPr>
          <p:cNvPr id="225" name="Google Shape;225;g24b06a6c8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specific DIF we were awarded is for moving individuals from subminimum wage employment to competitive integrated employment.  The acronym you may have heard for this is SWTCIE.  Because it wasn’t already confusing enough, this is just another acronym that refers to this same initiative!</a:t>
            </a:r>
            <a:endParaRPr/>
          </a:p>
        </p:txBody>
      </p:sp>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Most of the data we need for the DIF grant is already available in IRSS. The items on this slide are not in the system so they needed to be built in. </a:t>
            </a:r>
            <a:endParaRPr/>
          </a:p>
          <a:p>
            <a:pPr marL="0" lvl="0" indent="0" algn="l" rtl="0">
              <a:spcBef>
                <a:spcPts val="0"/>
              </a:spcBef>
              <a:spcAft>
                <a:spcPts val="0"/>
              </a:spcAft>
              <a:buNone/>
            </a:pPr>
            <a:endParaRPr/>
          </a:p>
          <a:p>
            <a:pPr marL="0" lvl="0" indent="0" algn="l" rtl="0">
              <a:spcBef>
                <a:spcPts val="0"/>
              </a:spcBef>
              <a:spcAft>
                <a:spcPts val="0"/>
              </a:spcAft>
              <a:buNone/>
            </a:pPr>
            <a:r>
              <a:rPr lang="en-US"/>
              <a:t>Some may seem like they are things we already collect, but these differ from information already collected for various reasons:</a:t>
            </a:r>
            <a:endParaRPr/>
          </a:p>
          <a:p>
            <a:pPr marL="457200" lvl="0" indent="-317500" algn="l" rtl="0">
              <a:spcBef>
                <a:spcPts val="0"/>
              </a:spcBef>
              <a:spcAft>
                <a:spcPts val="0"/>
              </a:spcAft>
              <a:buSzPts val="1400"/>
              <a:buAutoNum type="arabicPeriod"/>
            </a:pPr>
            <a:r>
              <a:rPr lang="en-US"/>
              <a:t>In some cases we may be collecting a piece of data at a specific time that is outlined in the RSA-911, but the DIF project requirements do not match the RSA-911 requirements.   </a:t>
            </a:r>
            <a:endParaRPr/>
          </a:p>
          <a:p>
            <a:pPr marL="457200" lvl="0" indent="-317500" algn="l" rtl="0">
              <a:spcBef>
                <a:spcPts val="0"/>
              </a:spcBef>
              <a:spcAft>
                <a:spcPts val="0"/>
              </a:spcAft>
              <a:buSzPts val="1400"/>
              <a:buAutoNum type="arabicPeriod"/>
            </a:pPr>
            <a:r>
              <a:rPr lang="en-US"/>
              <a:t>The age category we collect needs to reflect their age at DIF enrollment, so we can’t just calculate this off the JC’s DOB every time we have to report to RSA for the DIF.  All participants would end up in the adult category as they age out of the youth category if we went by their DOB.</a:t>
            </a:r>
            <a:endParaRPr/>
          </a:p>
          <a:p>
            <a:pPr marL="457200" lvl="0" indent="-317500" algn="l" rtl="0">
              <a:spcBef>
                <a:spcPts val="0"/>
              </a:spcBef>
              <a:spcAft>
                <a:spcPts val="0"/>
              </a:spcAft>
              <a:buSzPts val="1400"/>
              <a:buAutoNum type="arabicPeriod"/>
            </a:pPr>
            <a:r>
              <a:rPr lang="en-US"/>
              <a:t>We had to establish eligibility criteria for the DIF project, so obviously that did not exist in IRSS previously.</a:t>
            </a:r>
            <a:endParaRPr/>
          </a:p>
          <a:p>
            <a:pPr marL="457200" lvl="0" indent="-317500" algn="l" rtl="0">
              <a:spcBef>
                <a:spcPts val="0"/>
              </a:spcBef>
              <a:spcAft>
                <a:spcPts val="0"/>
              </a:spcAft>
              <a:buSzPts val="1400"/>
              <a:buAutoNum type="arabicPeriod"/>
            </a:pPr>
            <a:r>
              <a:rPr lang="en-US"/>
              <a:t>For employment information at both enrollment and closure, we need the average number of hours worked and the average wages earned from all jobs, not just the one that the JC derives the most income from, which is what we collect for the RSA-911 requirements.</a:t>
            </a:r>
            <a:endParaRPr/>
          </a:p>
        </p:txBody>
      </p:sp>
      <p:sp>
        <p:nvSpPr>
          <p:cNvPr id="314" name="Google Shape;3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DIF program has been added on the Programs/Contracts tab in IRSS.</a:t>
            </a:r>
            <a:endParaRPr/>
          </a:p>
          <a:p>
            <a:pPr marL="0" lvl="0" indent="0" algn="l" rtl="0">
              <a:spcBef>
                <a:spcPts val="0"/>
              </a:spcBef>
              <a:spcAft>
                <a:spcPts val="0"/>
              </a:spcAft>
              <a:buNone/>
            </a:pPr>
            <a:r>
              <a:rPr lang="en-US"/>
              <a:t>The Program Type is </a:t>
            </a:r>
            <a:r>
              <a:rPr lang="en-US" b="1"/>
              <a:t>DIF Iowa Blueprint for Change (IBC).</a:t>
            </a:r>
            <a:endParaRPr b="1"/>
          </a:p>
          <a:p>
            <a:pPr marL="0" lvl="0" indent="0" algn="l" rtl="0">
              <a:spcBef>
                <a:spcPts val="0"/>
              </a:spcBef>
              <a:spcAft>
                <a:spcPts val="0"/>
              </a:spcAft>
              <a:buNone/>
            </a:pPr>
            <a:r>
              <a:rPr lang="en-US"/>
              <a:t>We have two program names: one for participants in DIF and another for the DIF control group.</a:t>
            </a:r>
            <a:endParaRPr/>
          </a:p>
        </p:txBody>
      </p:sp>
      <p:sp>
        <p:nvSpPr>
          <p:cNvPr id="371" name="Google Shape;3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you may be thinking, wait, what’s the difference?!  The DIF project will use evidence-based practices to hopefully show that the innovative system and service changes result in better competitive employment outcomes for individuals who have historically worked at subminimum wage, have been targeted for subminimum wage employment, or utilize day habilitation services.  We cannot use a random sampling because we need to assure participants and control group cases are accessing similar services and have similar characteristics or covariates.  Instead, we’ll be using what is called quasi experimental design propensity score matching, which is just a fancy name to say we’re looking for cases with similar characteristics or covariates.</a:t>
            </a:r>
            <a:endParaRPr/>
          </a:p>
          <a:p>
            <a:pPr marL="0" lvl="0" indent="0" algn="l" rtl="0">
              <a:spcBef>
                <a:spcPts val="0"/>
              </a:spcBef>
              <a:spcAft>
                <a:spcPts val="0"/>
              </a:spcAft>
              <a:buNone/>
            </a:pPr>
            <a:endParaRPr/>
          </a:p>
          <a:p>
            <a:pPr marL="0" lvl="0" indent="0" algn="l" rtl="0">
              <a:spcBef>
                <a:spcPts val="0"/>
              </a:spcBef>
              <a:spcAft>
                <a:spcPts val="0"/>
              </a:spcAft>
              <a:buNone/>
            </a:pPr>
            <a:r>
              <a:rPr lang="en-US"/>
              <a:t>Field staff add DIF participants in IRSS, then the DIF team will identify control group cases that meet the requirements for propensity score matching so we have two similar groups to compare when we evaluate for the performance measures. An example is if someone in the field adds the DIF program to a job candidate’s case and the job candidate is a 36 year old caucasian male residing in a rural setting based on their county of residence, has a mental health diagnosis, is MSD with limitations in 4 areas, we will need to try to find a job candidate who matches as many of those characteristics who does not have expanded DIF services in their area, but is receiving similar regular VR services for the control group.  Because this gets complicated pretty quickly, the DIF team will choose the control group cases.</a:t>
            </a:r>
            <a:endParaRPr/>
          </a:p>
        </p:txBody>
      </p:sp>
      <p:sp>
        <p:nvSpPr>
          <p:cNvPr id="423" name="Google Shape;4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4b06a6c8c8_0_3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57150" lvl="0" indent="0" algn="l" rtl="0">
              <a:spcBef>
                <a:spcPts val="0"/>
              </a:spcBef>
              <a:spcAft>
                <a:spcPts val="0"/>
              </a:spcAft>
              <a:buNone/>
            </a:pPr>
            <a:r>
              <a:rPr lang="en-US" sz="1300">
                <a:latin typeface="Open Sans"/>
                <a:ea typeface="Open Sans"/>
                <a:cs typeface="Open Sans"/>
                <a:sym typeface="Open Sans"/>
              </a:rPr>
              <a:t>You may be thinking, how will I know that I need to add the DIF program to a case?  We have developed a set of triggers that you may use to determine appropriate job candidates.  These have been built into IRSS as qualifying criteria.</a:t>
            </a:r>
            <a:endParaRPr sz="1300">
              <a:latin typeface="Open Sans"/>
              <a:ea typeface="Open Sans"/>
              <a:cs typeface="Open Sans"/>
              <a:sym typeface="Open Sans"/>
            </a:endParaRPr>
          </a:p>
          <a:p>
            <a:pPr marL="57150" lvl="0" indent="0" algn="l" rtl="0">
              <a:spcBef>
                <a:spcPts val="0"/>
              </a:spcBef>
              <a:spcAft>
                <a:spcPts val="0"/>
              </a:spcAft>
              <a:buNone/>
            </a:pPr>
            <a:endParaRPr sz="1300">
              <a:latin typeface="Open Sans"/>
              <a:ea typeface="Open Sans"/>
              <a:cs typeface="Open Sans"/>
              <a:sym typeface="Open Sans"/>
            </a:endParaRPr>
          </a:p>
          <a:p>
            <a:pPr marL="57150" lvl="0" indent="0" algn="l" rtl="0">
              <a:spcBef>
                <a:spcPts val="0"/>
              </a:spcBef>
              <a:spcAft>
                <a:spcPts val="0"/>
              </a:spcAft>
              <a:buNone/>
            </a:pPr>
            <a:r>
              <a:rPr lang="en-US" sz="1300">
                <a:latin typeface="Open Sans"/>
                <a:ea typeface="Open Sans"/>
                <a:cs typeface="Open Sans"/>
                <a:sym typeface="Open Sans"/>
              </a:rPr>
              <a:t>First, anyone currently working in subminimum wage meets the qualifying criteria.  You may learn about this employment status at application during the intake process or when you collect the employment at IPE data at plan development.  You may have job candidates on your caseload right now who are working in subminimum wage employment and are appropriate for DIF.  If that’s the case, go ahead and add the DIF program.</a:t>
            </a:r>
            <a:endParaRPr sz="1300">
              <a:latin typeface="Open Sans"/>
              <a:ea typeface="Open Sans"/>
              <a:cs typeface="Open Sans"/>
              <a:sym typeface="Open Sans"/>
            </a:endParaRPr>
          </a:p>
          <a:p>
            <a:pPr marL="57150" lvl="0" indent="0" algn="l" rtl="0">
              <a:spcBef>
                <a:spcPts val="0"/>
              </a:spcBef>
              <a:spcAft>
                <a:spcPts val="0"/>
              </a:spcAft>
              <a:buNone/>
            </a:pPr>
            <a:endParaRPr sz="1300">
              <a:latin typeface="Open Sans"/>
              <a:ea typeface="Open Sans"/>
              <a:cs typeface="Open Sans"/>
              <a:sym typeface="Open Sans"/>
            </a:endParaRPr>
          </a:p>
          <a:p>
            <a:pPr marL="57150" lvl="0" indent="0" algn="l" rtl="0">
              <a:spcBef>
                <a:spcPts val="0"/>
              </a:spcBef>
              <a:spcAft>
                <a:spcPts val="0"/>
              </a:spcAft>
              <a:buNone/>
            </a:pPr>
            <a:r>
              <a:rPr lang="en-US" sz="1300">
                <a:latin typeface="Open Sans"/>
                <a:ea typeface="Open Sans"/>
                <a:cs typeface="Open Sans"/>
                <a:sym typeface="Open Sans"/>
              </a:rPr>
              <a:t>Next, the DIF team had to come up with a set up criteria to use for individuals who can be considered to be contemplating subminimum wage employment.  For adults, we decided to use a history of Level 3 special education instruction in high school and DIF services are available in your area, current participation in day habilitation, and job candidates who are receiving case management services that are not employment related.</a:t>
            </a:r>
            <a:endParaRPr sz="1300">
              <a:latin typeface="Open Sans"/>
              <a:ea typeface="Open Sans"/>
              <a:cs typeface="Open Sans"/>
              <a:sym typeface="Open Sans"/>
            </a:endParaRPr>
          </a:p>
          <a:p>
            <a:pPr marL="57150" lvl="0" indent="0" algn="l" rtl="0">
              <a:spcBef>
                <a:spcPts val="0"/>
              </a:spcBef>
              <a:spcAft>
                <a:spcPts val="0"/>
              </a:spcAft>
              <a:buNone/>
            </a:pPr>
            <a:endParaRPr sz="1300">
              <a:latin typeface="Open Sans"/>
              <a:ea typeface="Open Sans"/>
              <a:cs typeface="Open Sans"/>
              <a:sym typeface="Open Sans"/>
            </a:endParaRPr>
          </a:p>
          <a:p>
            <a:pPr marL="57150" lvl="0" indent="0" algn="l" rtl="0">
              <a:spcBef>
                <a:spcPts val="0"/>
              </a:spcBef>
              <a:spcAft>
                <a:spcPts val="0"/>
              </a:spcAft>
              <a:buNone/>
            </a:pPr>
            <a:r>
              <a:rPr lang="en-US" sz="1300">
                <a:latin typeface="Open Sans"/>
                <a:ea typeface="Open Sans"/>
                <a:cs typeface="Open Sans"/>
                <a:sym typeface="Open Sans"/>
              </a:rPr>
              <a:t>And finally, for high school student, we decided the contemplating criteria will include students who are currently receiving Level 3 special education instruction and students who receive their own SSI disability benefit.  For this group, it will also require that we have a DIF pilot site in your area. The HS pilots will be built out in years 2-4 of the DIF which includes federal fiscal years 24, 25, and 26.  We are putting out a request for information that districts can respond to which eventually will lead to an request for proposal (RFP) to identify pilot sites.</a:t>
            </a:r>
            <a:endParaRPr sz="1300">
              <a:latin typeface="Open Sans"/>
              <a:ea typeface="Open Sans"/>
              <a:cs typeface="Open Sans"/>
              <a:sym typeface="Open Sans"/>
            </a:endParaRPr>
          </a:p>
          <a:p>
            <a:pPr marL="57150" lvl="0" indent="0" algn="l" rtl="0">
              <a:spcBef>
                <a:spcPts val="0"/>
              </a:spcBef>
              <a:spcAft>
                <a:spcPts val="0"/>
              </a:spcAft>
              <a:buNone/>
            </a:pPr>
            <a:endParaRPr sz="13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300">
              <a:latin typeface="Open Sans"/>
              <a:ea typeface="Open Sans"/>
              <a:cs typeface="Open Sans"/>
              <a:sym typeface="Open Sans"/>
            </a:endParaRPr>
          </a:p>
        </p:txBody>
      </p:sp>
      <p:sp>
        <p:nvSpPr>
          <p:cNvPr id="505" name="Google Shape;505;g24b06a6c8c8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1"/>
          <p:cNvSpPr/>
          <p:nvPr/>
        </p:nvSpPr>
        <p:spPr>
          <a:xfrm>
            <a:off x="413081" y="444700"/>
            <a:ext cx="17442662" cy="9371516"/>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69" name="Google Shape;69;p11"/>
          <p:cNvSpPr txBox="1">
            <a:spLocks noGrp="1"/>
          </p:cNvSpPr>
          <p:nvPr>
            <p:ph type="title"/>
          </p:nvPr>
        </p:nvSpPr>
        <p:spPr>
          <a:xfrm>
            <a:off x="457200" y="1088725"/>
            <a:ext cx="16238100" cy="215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5538925" y="2485375"/>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2"/>
          <p:cNvSpPr/>
          <p:nvPr/>
        </p:nvSpPr>
        <p:spPr>
          <a:xfrm>
            <a:off x="413081" y="444700"/>
            <a:ext cx="17442662" cy="9371516"/>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73" name="Google Shape;73;p12"/>
          <p:cNvSpPr txBox="1">
            <a:spLocks noGrp="1"/>
          </p:cNvSpPr>
          <p:nvPr>
            <p:ph type="title"/>
          </p:nvPr>
        </p:nvSpPr>
        <p:spPr>
          <a:xfrm rot="5400000">
            <a:off x="9938550" y="4576013"/>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330125" y="2731263"/>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grpSp>
        <p:nvGrpSpPr>
          <p:cNvPr id="15" name="Google Shape;15;p3"/>
          <p:cNvGrpSpPr/>
          <p:nvPr/>
        </p:nvGrpSpPr>
        <p:grpSpPr>
          <a:xfrm>
            <a:off x="413081" y="444700"/>
            <a:ext cx="17439906" cy="9370035"/>
            <a:chOff x="0" y="0"/>
            <a:chExt cx="4593196" cy="2467812"/>
          </a:xfrm>
        </p:grpSpPr>
        <p:sp>
          <p:nvSpPr>
            <p:cNvPr id="16" name="Google Shape;16;p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17" name="Google Shape;17;p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 name="Google Shape;18;p3"/>
          <p:cNvSpPr txBox="1">
            <a:spLocks noGrp="1"/>
          </p:cNvSpPr>
          <p:nvPr>
            <p:ph type="ctrTitle"/>
          </p:nvPr>
        </p:nvSpPr>
        <p:spPr>
          <a:xfrm>
            <a:off x="1756700" y="1526325"/>
            <a:ext cx="10215600" cy="421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9000"/>
              <a:buFont typeface="Paytone One"/>
              <a:buNone/>
              <a:defRPr sz="9000">
                <a:solidFill>
                  <a:schemeClr val="dk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756700" y="58633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grpSp>
        <p:nvGrpSpPr>
          <p:cNvPr id="21" name="Google Shape;21;p4"/>
          <p:cNvGrpSpPr/>
          <p:nvPr/>
        </p:nvGrpSpPr>
        <p:grpSpPr>
          <a:xfrm>
            <a:off x="565481" y="597100"/>
            <a:ext cx="17439906" cy="9370035"/>
            <a:chOff x="0" y="0"/>
            <a:chExt cx="4593196" cy="2467812"/>
          </a:xfrm>
        </p:grpSpPr>
        <p:sp>
          <p:nvSpPr>
            <p:cNvPr id="22" name="Google Shape;22;p4"/>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23" name="Google Shape;23;p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 name="Google Shape;24;p4"/>
          <p:cNvGrpSpPr/>
          <p:nvPr/>
        </p:nvGrpSpPr>
        <p:grpSpPr>
          <a:xfrm>
            <a:off x="413081" y="444700"/>
            <a:ext cx="17439906" cy="9370035"/>
            <a:chOff x="0" y="0"/>
            <a:chExt cx="4593196" cy="2467812"/>
          </a:xfrm>
        </p:grpSpPr>
        <p:sp>
          <p:nvSpPr>
            <p:cNvPr id="25" name="Google Shape;25;p4"/>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26" name="Google Shape;26;p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 name="Google Shape;27;p4"/>
          <p:cNvSpPr txBox="1">
            <a:spLocks noGrp="1"/>
          </p:cNvSpPr>
          <p:nvPr>
            <p:ph type="title"/>
          </p:nvPr>
        </p:nvSpPr>
        <p:spPr>
          <a:xfrm>
            <a:off x="457200" y="1088725"/>
            <a:ext cx="16238100" cy="215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2956175" y="3649378"/>
            <a:ext cx="10144500" cy="5619900"/>
          </a:xfrm>
          <a:prstGeom prst="rect">
            <a:avLst/>
          </a:prstGeom>
          <a:noFill/>
          <a:ln>
            <a:noFill/>
          </a:ln>
        </p:spPr>
        <p:txBody>
          <a:bodyPr spcFirstLastPara="1" wrap="square" lIns="91425" tIns="45700" rIns="91425" bIns="45700" anchor="t" anchorCtr="0">
            <a:normAutofit/>
          </a:bodyPr>
          <a:lstStyle>
            <a:lvl1pPr marL="457200" lvl="0" indent="-431800" algn="l">
              <a:spcBef>
                <a:spcPts val="360"/>
              </a:spcBef>
              <a:spcAft>
                <a:spcPts val="0"/>
              </a:spcAft>
              <a:buClr>
                <a:schemeClr val="dk1"/>
              </a:buClr>
              <a:buSzPts val="3200"/>
              <a:buFont typeface="Open Sans"/>
              <a:buChar char="•"/>
              <a:defRPr>
                <a:latin typeface="Open Sans"/>
                <a:ea typeface="Open Sans"/>
                <a:cs typeface="Open Sans"/>
                <a:sym typeface="Open Sans"/>
              </a:defRPr>
            </a:lvl1pPr>
            <a:lvl2pPr marL="914400" lvl="1"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2pPr>
            <a:lvl3pPr marL="1371600" lvl="2"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3pPr>
            <a:lvl4pPr marL="1828800" lvl="3"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4pPr>
            <a:lvl5pPr marL="2286000" lvl="4"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5pPr>
            <a:lvl6pPr marL="2743200" lvl="5"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6pPr>
            <a:lvl7pPr marL="3200400" lvl="6"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7pPr>
            <a:lvl8pPr marL="3657600" lvl="7"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8pPr>
            <a:lvl9pPr marL="4114800" lvl="8"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grpSp>
        <p:nvGrpSpPr>
          <p:cNvPr id="30" name="Google Shape;30;p5"/>
          <p:cNvGrpSpPr/>
          <p:nvPr/>
        </p:nvGrpSpPr>
        <p:grpSpPr>
          <a:xfrm>
            <a:off x="413081" y="444700"/>
            <a:ext cx="17439906" cy="9370035"/>
            <a:chOff x="0" y="0"/>
            <a:chExt cx="4593196" cy="2467812"/>
          </a:xfrm>
        </p:grpSpPr>
        <p:sp>
          <p:nvSpPr>
            <p:cNvPr id="31" name="Google Shape;31;p5"/>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32" name="Google Shape;32;p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 name="Google Shape;33;p5"/>
          <p:cNvSpPr txBox="1">
            <a:spLocks noGrp="1"/>
          </p:cNvSpPr>
          <p:nvPr>
            <p:ph type="title"/>
          </p:nvPr>
        </p:nvSpPr>
        <p:spPr>
          <a:xfrm>
            <a:off x="570901" y="639500"/>
            <a:ext cx="174399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9000"/>
              <a:buFont typeface="Calibri"/>
              <a:buNone/>
              <a:defRPr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679038" y="66741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3200"/>
              <a:buNone/>
              <a:defRPr/>
            </a:lvl1pPr>
            <a:lvl2pPr marL="914400" lvl="1" indent="-228600" algn="l">
              <a:spcBef>
                <a:spcPts val="360"/>
              </a:spcBef>
              <a:spcAft>
                <a:spcPts val="0"/>
              </a:spcAft>
              <a:buSzPts val="3200"/>
              <a:buNone/>
              <a:defRPr/>
            </a:lvl2pPr>
            <a:lvl3pPr marL="1371600" lvl="2" indent="-228600" algn="l">
              <a:spcBef>
                <a:spcPts val="320"/>
              </a:spcBef>
              <a:spcAft>
                <a:spcPts val="0"/>
              </a:spcAft>
              <a:buSzPts val="3200"/>
              <a:buNone/>
              <a:defRPr/>
            </a:lvl3pPr>
            <a:lvl4pPr marL="1828800" lvl="3" indent="-228600" algn="l">
              <a:spcBef>
                <a:spcPts val="280"/>
              </a:spcBef>
              <a:spcAft>
                <a:spcPts val="0"/>
              </a:spcAft>
              <a:buSzPts val="3200"/>
              <a:buNone/>
              <a:defRPr/>
            </a:lvl4pPr>
            <a:lvl5pPr marL="2286000" lvl="4" indent="-228600" algn="l">
              <a:spcBef>
                <a:spcPts val="280"/>
              </a:spcBef>
              <a:spcAft>
                <a:spcPts val="0"/>
              </a:spcAft>
              <a:buSzPts val="3200"/>
              <a:buNone/>
              <a:defRPr/>
            </a:lvl5pPr>
            <a:lvl6pPr marL="2743200" lvl="5" indent="-228600" algn="l">
              <a:spcBef>
                <a:spcPts val="280"/>
              </a:spcBef>
              <a:spcAft>
                <a:spcPts val="0"/>
              </a:spcAft>
              <a:buSzPts val="3200"/>
              <a:buNone/>
              <a:defRPr/>
            </a:lvl6pPr>
            <a:lvl7pPr marL="3200400" lvl="6" indent="-228600" algn="l">
              <a:spcBef>
                <a:spcPts val="280"/>
              </a:spcBef>
              <a:spcAft>
                <a:spcPts val="0"/>
              </a:spcAft>
              <a:buSzPts val="3200"/>
              <a:buNone/>
              <a:defRPr/>
            </a:lvl7pPr>
            <a:lvl8pPr marL="3657600" lvl="7" indent="-228600" algn="l">
              <a:spcBef>
                <a:spcPts val="280"/>
              </a:spcBef>
              <a:spcAft>
                <a:spcPts val="0"/>
              </a:spcAft>
              <a:buSzPts val="3200"/>
              <a:buNone/>
              <a:defRPr/>
            </a:lvl8pPr>
            <a:lvl9pPr marL="4114800" lvl="8" indent="-228600" algn="l">
              <a:spcBef>
                <a:spcPts val="28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grpSp>
        <p:nvGrpSpPr>
          <p:cNvPr id="36" name="Google Shape;36;p6"/>
          <p:cNvGrpSpPr/>
          <p:nvPr/>
        </p:nvGrpSpPr>
        <p:grpSpPr>
          <a:xfrm>
            <a:off x="413081" y="444700"/>
            <a:ext cx="17439906" cy="9370035"/>
            <a:chOff x="0" y="0"/>
            <a:chExt cx="4593196" cy="2467812"/>
          </a:xfrm>
        </p:grpSpPr>
        <p:sp>
          <p:nvSpPr>
            <p:cNvPr id="37" name="Google Shape;37;p6"/>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055E5C"/>
            </a:solidFill>
            <a:ln>
              <a:noFill/>
            </a:ln>
          </p:spPr>
        </p:sp>
        <p:sp>
          <p:nvSpPr>
            <p:cNvPr id="38" name="Google Shape;38;p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9" name="Google Shape;39;p6"/>
          <p:cNvSpPr txBox="1">
            <a:spLocks noGrp="1"/>
          </p:cNvSpPr>
          <p:nvPr>
            <p:ph type="title"/>
          </p:nvPr>
        </p:nvSpPr>
        <p:spPr>
          <a:xfrm>
            <a:off x="1035275" y="1689950"/>
            <a:ext cx="154953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265175" y="4933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381000" algn="l">
              <a:spcBef>
                <a:spcPts val="480"/>
              </a:spcBef>
              <a:spcAft>
                <a:spcPts val="0"/>
              </a:spcAft>
              <a:buClr>
                <a:schemeClr val="lt1"/>
              </a:buClr>
              <a:buSzPts val="2400"/>
              <a:buChar char="–"/>
              <a:defRPr sz="2400">
                <a:solidFill>
                  <a:schemeClr val="lt1"/>
                </a:solidFill>
              </a:defRPr>
            </a:lvl2pPr>
            <a:lvl3pPr marL="1371600" lvl="2" indent="-355600" algn="l">
              <a:spcBef>
                <a:spcPts val="400"/>
              </a:spcBef>
              <a:spcAft>
                <a:spcPts val="0"/>
              </a:spcAft>
              <a:buClr>
                <a:schemeClr val="lt1"/>
              </a:buClr>
              <a:buSzPts val="2000"/>
              <a:buChar char="•"/>
              <a:defRPr sz="20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lt1"/>
              </a:buClr>
              <a:buSzPts val="1800"/>
              <a:buChar char="•"/>
              <a:defRPr sz="1800">
                <a:solidFill>
                  <a:schemeClr val="lt1"/>
                </a:solidFill>
              </a:defRPr>
            </a:lvl6pPr>
            <a:lvl7pPr marL="3200400" lvl="6" indent="-342900" algn="l">
              <a:spcBef>
                <a:spcPts val="360"/>
              </a:spcBef>
              <a:spcAft>
                <a:spcPts val="0"/>
              </a:spcAft>
              <a:buClr>
                <a:schemeClr val="lt1"/>
              </a:buClr>
              <a:buSzPts val="1800"/>
              <a:buChar char="•"/>
              <a:defRPr sz="1800">
                <a:solidFill>
                  <a:schemeClr val="lt1"/>
                </a:solidFill>
              </a:defRPr>
            </a:lvl7pPr>
            <a:lvl8pPr marL="3657600" lvl="7" indent="-342900" algn="l">
              <a:spcBef>
                <a:spcPts val="360"/>
              </a:spcBef>
              <a:spcAft>
                <a:spcPts val="0"/>
              </a:spcAft>
              <a:buClr>
                <a:schemeClr val="lt1"/>
              </a:buClr>
              <a:buSzPts val="1800"/>
              <a:buChar char="•"/>
              <a:defRPr sz="1800">
                <a:solidFill>
                  <a:schemeClr val="lt1"/>
                </a:solidFill>
              </a:defRPr>
            </a:lvl8pPr>
            <a:lvl9pPr marL="4114800" lvl="8" indent="-342900" algn="l">
              <a:spcBef>
                <a:spcPts val="360"/>
              </a:spcBef>
              <a:spcAft>
                <a:spcPts val="0"/>
              </a:spcAft>
              <a:buClr>
                <a:schemeClr val="lt1"/>
              </a:buClr>
              <a:buSzPts val="1800"/>
              <a:buChar char="•"/>
              <a:defRPr sz="1800">
                <a:solidFill>
                  <a:schemeClr val="lt1"/>
                </a:solidFill>
              </a:defRPr>
            </a:lvl9pPr>
          </a:lstStyle>
          <a:p>
            <a:endParaRPr/>
          </a:p>
        </p:txBody>
      </p:sp>
      <p:sp>
        <p:nvSpPr>
          <p:cNvPr id="41" name="Google Shape;41;p6"/>
          <p:cNvSpPr txBox="1">
            <a:spLocks noGrp="1"/>
          </p:cNvSpPr>
          <p:nvPr>
            <p:ph type="body" idx="2"/>
          </p:nvPr>
        </p:nvSpPr>
        <p:spPr>
          <a:xfrm>
            <a:off x="8660750" y="4933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381000" algn="l">
              <a:spcBef>
                <a:spcPts val="480"/>
              </a:spcBef>
              <a:spcAft>
                <a:spcPts val="0"/>
              </a:spcAft>
              <a:buClr>
                <a:schemeClr val="lt1"/>
              </a:buClr>
              <a:buSzPts val="2400"/>
              <a:buChar char="–"/>
              <a:defRPr sz="2400">
                <a:solidFill>
                  <a:schemeClr val="lt1"/>
                </a:solidFill>
              </a:defRPr>
            </a:lvl2pPr>
            <a:lvl3pPr marL="1371600" lvl="2" indent="-355600" algn="l">
              <a:spcBef>
                <a:spcPts val="400"/>
              </a:spcBef>
              <a:spcAft>
                <a:spcPts val="0"/>
              </a:spcAft>
              <a:buClr>
                <a:schemeClr val="lt1"/>
              </a:buClr>
              <a:buSzPts val="2000"/>
              <a:buChar char="•"/>
              <a:defRPr sz="20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lt1"/>
              </a:buClr>
              <a:buSzPts val="1800"/>
              <a:buChar char="•"/>
              <a:defRPr sz="1800">
                <a:solidFill>
                  <a:schemeClr val="lt1"/>
                </a:solidFill>
              </a:defRPr>
            </a:lvl6pPr>
            <a:lvl7pPr marL="3200400" lvl="6" indent="-342900" algn="l">
              <a:spcBef>
                <a:spcPts val="360"/>
              </a:spcBef>
              <a:spcAft>
                <a:spcPts val="0"/>
              </a:spcAft>
              <a:buClr>
                <a:schemeClr val="lt1"/>
              </a:buClr>
              <a:buSzPts val="1800"/>
              <a:buChar char="•"/>
              <a:defRPr sz="1800">
                <a:solidFill>
                  <a:schemeClr val="lt1"/>
                </a:solidFill>
              </a:defRPr>
            </a:lvl7pPr>
            <a:lvl8pPr marL="3657600" lvl="7" indent="-342900" algn="l">
              <a:spcBef>
                <a:spcPts val="360"/>
              </a:spcBef>
              <a:spcAft>
                <a:spcPts val="0"/>
              </a:spcAft>
              <a:buClr>
                <a:schemeClr val="lt1"/>
              </a:buClr>
              <a:buSzPts val="1800"/>
              <a:buChar char="•"/>
              <a:defRPr sz="1800">
                <a:solidFill>
                  <a:schemeClr val="lt1"/>
                </a:solidFill>
              </a:defRPr>
            </a:lvl8pPr>
            <a:lvl9pPr marL="4114800" lvl="8" indent="-342900" algn="l">
              <a:spcBef>
                <a:spcPts val="360"/>
              </a:spcBef>
              <a:spcAft>
                <a:spcPts val="0"/>
              </a:spcAft>
              <a:buClr>
                <a:schemeClr val="lt1"/>
              </a:buClr>
              <a:buSzPts val="1800"/>
              <a:buChar char="•"/>
              <a:defRPr sz="18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grpSp>
        <p:nvGrpSpPr>
          <p:cNvPr id="43" name="Google Shape;43;p7"/>
          <p:cNvGrpSpPr/>
          <p:nvPr/>
        </p:nvGrpSpPr>
        <p:grpSpPr>
          <a:xfrm>
            <a:off x="413081" y="444700"/>
            <a:ext cx="17439906" cy="9370035"/>
            <a:chOff x="0" y="0"/>
            <a:chExt cx="4593196" cy="2467812"/>
          </a:xfrm>
        </p:grpSpPr>
        <p:sp>
          <p:nvSpPr>
            <p:cNvPr id="44" name="Google Shape;44;p7"/>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45" name="Google Shape;45;p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 name="Google Shape;46;p7"/>
          <p:cNvSpPr txBox="1">
            <a:spLocks noGrp="1"/>
          </p:cNvSpPr>
          <p:nvPr>
            <p:ph type="title"/>
          </p:nvPr>
        </p:nvSpPr>
        <p:spPr>
          <a:xfrm>
            <a:off x="1737400" y="1290475"/>
            <a:ext cx="144363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3565225" y="3959425"/>
            <a:ext cx="6112200" cy="3951300"/>
          </a:xfrm>
          <a:prstGeom prst="rect">
            <a:avLst/>
          </a:prstGeom>
          <a:noFill/>
          <a:ln>
            <a:noFill/>
          </a:ln>
        </p:spPr>
        <p:txBody>
          <a:bodyPr spcFirstLastPara="1" wrap="square" lIns="91425" tIns="45700" rIns="91425" bIns="45700" anchor="t" anchorCtr="0">
            <a:normAutofit/>
          </a:bodyPr>
          <a:lstStyle>
            <a:lvl1pPr marL="457200" lvl="0" indent="-419100" algn="l">
              <a:spcBef>
                <a:spcPts val="480"/>
              </a:spcBef>
              <a:spcAft>
                <a:spcPts val="0"/>
              </a:spcAft>
              <a:buClr>
                <a:schemeClr val="dk1"/>
              </a:buClr>
              <a:buSzPts val="3000"/>
              <a:buChar char="•"/>
              <a:defRPr sz="3000"/>
            </a:lvl1pPr>
            <a:lvl2pPr marL="914400" lvl="1" indent="-419100" algn="l">
              <a:spcBef>
                <a:spcPts val="400"/>
              </a:spcBef>
              <a:spcAft>
                <a:spcPts val="0"/>
              </a:spcAft>
              <a:buClr>
                <a:schemeClr val="dk1"/>
              </a:buClr>
              <a:buSzPts val="3000"/>
              <a:buChar char="–"/>
              <a:defRPr sz="3000"/>
            </a:lvl2pPr>
            <a:lvl3pPr marL="1371600" lvl="2" indent="-419100" algn="l">
              <a:spcBef>
                <a:spcPts val="360"/>
              </a:spcBef>
              <a:spcAft>
                <a:spcPts val="0"/>
              </a:spcAft>
              <a:buClr>
                <a:schemeClr val="dk1"/>
              </a:buClr>
              <a:buSzPts val="3000"/>
              <a:buChar char="•"/>
              <a:defRPr sz="3000"/>
            </a:lvl3pPr>
            <a:lvl4pPr marL="1828800" lvl="3" indent="-419100" algn="l">
              <a:spcBef>
                <a:spcPts val="320"/>
              </a:spcBef>
              <a:spcAft>
                <a:spcPts val="0"/>
              </a:spcAft>
              <a:buClr>
                <a:schemeClr val="dk1"/>
              </a:buClr>
              <a:buSzPts val="3000"/>
              <a:buChar char="–"/>
              <a:defRPr sz="3000"/>
            </a:lvl4pPr>
            <a:lvl5pPr marL="2286000" lvl="4" indent="-419100" algn="l">
              <a:spcBef>
                <a:spcPts val="320"/>
              </a:spcBef>
              <a:spcAft>
                <a:spcPts val="0"/>
              </a:spcAft>
              <a:buClr>
                <a:schemeClr val="dk1"/>
              </a:buClr>
              <a:buSzPts val="3000"/>
              <a:buChar char="»"/>
              <a:defRPr sz="3000"/>
            </a:lvl5pPr>
            <a:lvl6pPr marL="2743200" lvl="5" indent="-419100" algn="l">
              <a:spcBef>
                <a:spcPts val="320"/>
              </a:spcBef>
              <a:spcAft>
                <a:spcPts val="0"/>
              </a:spcAft>
              <a:buClr>
                <a:schemeClr val="dk1"/>
              </a:buClr>
              <a:buSzPts val="3000"/>
              <a:buChar char="•"/>
              <a:defRPr sz="3000"/>
            </a:lvl6pPr>
            <a:lvl7pPr marL="3200400" lvl="6" indent="-419100" algn="l">
              <a:spcBef>
                <a:spcPts val="320"/>
              </a:spcBef>
              <a:spcAft>
                <a:spcPts val="0"/>
              </a:spcAft>
              <a:buClr>
                <a:schemeClr val="dk1"/>
              </a:buClr>
              <a:buSzPts val="3000"/>
              <a:buChar char="•"/>
              <a:defRPr sz="3000"/>
            </a:lvl7pPr>
            <a:lvl8pPr marL="3657600" lvl="7" indent="-419100" algn="l">
              <a:spcBef>
                <a:spcPts val="320"/>
              </a:spcBef>
              <a:spcAft>
                <a:spcPts val="0"/>
              </a:spcAft>
              <a:buClr>
                <a:schemeClr val="dk1"/>
              </a:buClr>
              <a:buSzPts val="3000"/>
              <a:buChar char="•"/>
              <a:defRPr sz="3000"/>
            </a:lvl8pPr>
            <a:lvl9pPr marL="4114800" lvl="8" indent="-419100" algn="l">
              <a:spcBef>
                <a:spcPts val="320"/>
              </a:spcBef>
              <a:spcAft>
                <a:spcPts val="0"/>
              </a:spcAft>
              <a:buClr>
                <a:schemeClr val="dk1"/>
              </a:buClr>
              <a:buSzPts val="3000"/>
              <a:buChar char="•"/>
              <a:defRPr sz="3000"/>
            </a:lvl9pPr>
          </a:lstStyle>
          <a:p>
            <a:endParaRPr/>
          </a:p>
        </p:txBody>
      </p:sp>
      <p:sp>
        <p:nvSpPr>
          <p:cNvPr id="48" name="Google Shape;48;p7"/>
          <p:cNvSpPr txBox="1">
            <a:spLocks noGrp="1"/>
          </p:cNvSpPr>
          <p:nvPr>
            <p:ph type="body" idx="2"/>
          </p:nvPr>
        </p:nvSpPr>
        <p:spPr>
          <a:xfrm>
            <a:off x="9566575" y="3959425"/>
            <a:ext cx="6112200" cy="3951300"/>
          </a:xfrm>
          <a:prstGeom prst="rect">
            <a:avLst/>
          </a:prstGeom>
          <a:noFill/>
          <a:ln>
            <a:noFill/>
          </a:ln>
        </p:spPr>
        <p:txBody>
          <a:bodyPr spcFirstLastPara="1" wrap="square" lIns="91425" tIns="45700" rIns="91425" bIns="45700" anchor="t" anchorCtr="0">
            <a:normAutofit/>
          </a:bodyPr>
          <a:lstStyle>
            <a:lvl1pPr marL="457200" lvl="0" indent="-419100" algn="l" rtl="0">
              <a:spcBef>
                <a:spcPts val="480"/>
              </a:spcBef>
              <a:spcAft>
                <a:spcPts val="0"/>
              </a:spcAft>
              <a:buClr>
                <a:schemeClr val="dk1"/>
              </a:buClr>
              <a:buSzPts val="3000"/>
              <a:buChar char="•"/>
              <a:defRPr sz="3000"/>
            </a:lvl1pPr>
            <a:lvl2pPr marL="914400" lvl="1" indent="-419100" algn="l" rtl="0">
              <a:spcBef>
                <a:spcPts val="400"/>
              </a:spcBef>
              <a:spcAft>
                <a:spcPts val="0"/>
              </a:spcAft>
              <a:buClr>
                <a:schemeClr val="dk1"/>
              </a:buClr>
              <a:buSzPts val="3000"/>
              <a:buChar char="–"/>
              <a:defRPr sz="3000"/>
            </a:lvl2pPr>
            <a:lvl3pPr marL="1371600" lvl="2" indent="-419100" algn="l" rtl="0">
              <a:spcBef>
                <a:spcPts val="360"/>
              </a:spcBef>
              <a:spcAft>
                <a:spcPts val="0"/>
              </a:spcAft>
              <a:buClr>
                <a:schemeClr val="dk1"/>
              </a:buClr>
              <a:buSzPts val="3000"/>
              <a:buChar char="•"/>
              <a:defRPr sz="3000"/>
            </a:lvl3pPr>
            <a:lvl4pPr marL="1828800" lvl="3" indent="-419100" algn="l" rtl="0">
              <a:spcBef>
                <a:spcPts val="320"/>
              </a:spcBef>
              <a:spcAft>
                <a:spcPts val="0"/>
              </a:spcAft>
              <a:buClr>
                <a:schemeClr val="dk1"/>
              </a:buClr>
              <a:buSzPts val="3000"/>
              <a:buChar char="–"/>
              <a:defRPr sz="3000"/>
            </a:lvl4pPr>
            <a:lvl5pPr marL="2286000" lvl="4" indent="-419100" algn="l" rtl="0">
              <a:spcBef>
                <a:spcPts val="320"/>
              </a:spcBef>
              <a:spcAft>
                <a:spcPts val="0"/>
              </a:spcAft>
              <a:buClr>
                <a:schemeClr val="dk1"/>
              </a:buClr>
              <a:buSzPts val="3000"/>
              <a:buChar char="»"/>
              <a:defRPr sz="3000"/>
            </a:lvl5pPr>
            <a:lvl6pPr marL="2743200" lvl="5" indent="-419100" algn="l" rtl="0">
              <a:spcBef>
                <a:spcPts val="320"/>
              </a:spcBef>
              <a:spcAft>
                <a:spcPts val="0"/>
              </a:spcAft>
              <a:buClr>
                <a:schemeClr val="dk1"/>
              </a:buClr>
              <a:buSzPts val="3000"/>
              <a:buChar char="•"/>
              <a:defRPr sz="3000"/>
            </a:lvl6pPr>
            <a:lvl7pPr marL="3200400" lvl="6" indent="-419100" algn="l" rtl="0">
              <a:spcBef>
                <a:spcPts val="320"/>
              </a:spcBef>
              <a:spcAft>
                <a:spcPts val="0"/>
              </a:spcAft>
              <a:buClr>
                <a:schemeClr val="dk1"/>
              </a:buClr>
              <a:buSzPts val="3000"/>
              <a:buChar char="•"/>
              <a:defRPr sz="3000"/>
            </a:lvl7pPr>
            <a:lvl8pPr marL="3657600" lvl="7" indent="-419100" algn="l" rtl="0">
              <a:spcBef>
                <a:spcPts val="320"/>
              </a:spcBef>
              <a:spcAft>
                <a:spcPts val="0"/>
              </a:spcAft>
              <a:buClr>
                <a:schemeClr val="dk1"/>
              </a:buClr>
              <a:buSzPts val="3000"/>
              <a:buChar char="•"/>
              <a:defRPr sz="3000"/>
            </a:lvl8pPr>
            <a:lvl9pPr marL="4114800" lvl="8" indent="-419100" algn="l" rtl="0">
              <a:spcBef>
                <a:spcPts val="320"/>
              </a:spcBef>
              <a:spcAft>
                <a:spcPts val="0"/>
              </a:spcAft>
              <a:buClr>
                <a:schemeClr val="dk1"/>
              </a:buClr>
              <a:buSzPts val="3000"/>
              <a:buChar char="•"/>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grpSp>
        <p:nvGrpSpPr>
          <p:cNvPr id="50" name="Google Shape;50;p8"/>
          <p:cNvGrpSpPr/>
          <p:nvPr/>
        </p:nvGrpSpPr>
        <p:grpSpPr>
          <a:xfrm>
            <a:off x="413081" y="444700"/>
            <a:ext cx="17439906" cy="9370035"/>
            <a:chOff x="0" y="0"/>
            <a:chExt cx="4593196" cy="2467812"/>
          </a:xfrm>
        </p:grpSpPr>
        <p:sp>
          <p:nvSpPr>
            <p:cNvPr id="51" name="Google Shape;51;p8"/>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52" name="Google Shape;52;p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3" name="Google Shape;53;p8"/>
          <p:cNvSpPr txBox="1">
            <a:spLocks noGrp="1"/>
          </p:cNvSpPr>
          <p:nvPr>
            <p:ph type="title"/>
          </p:nvPr>
        </p:nvSpPr>
        <p:spPr>
          <a:xfrm>
            <a:off x="728875" y="1549050"/>
            <a:ext cx="162960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grpSp>
        <p:nvGrpSpPr>
          <p:cNvPr id="55" name="Google Shape;55;p9"/>
          <p:cNvGrpSpPr/>
          <p:nvPr/>
        </p:nvGrpSpPr>
        <p:grpSpPr>
          <a:xfrm>
            <a:off x="413081" y="444700"/>
            <a:ext cx="17439906" cy="9370035"/>
            <a:chOff x="0" y="0"/>
            <a:chExt cx="4593196" cy="2467812"/>
          </a:xfrm>
        </p:grpSpPr>
        <p:sp>
          <p:nvSpPr>
            <p:cNvPr id="56" name="Google Shape;56;p9"/>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57" name="Google Shape;57;p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8" name="Google Shape;58;p9"/>
          <p:cNvSpPr txBox="1">
            <a:spLocks noGrp="1"/>
          </p:cNvSpPr>
          <p:nvPr>
            <p:ph type="title"/>
          </p:nvPr>
        </p:nvSpPr>
        <p:spPr>
          <a:xfrm>
            <a:off x="1226075" y="865175"/>
            <a:ext cx="11460300" cy="2418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9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6284100" y="4071575"/>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grpSp>
        <p:nvGrpSpPr>
          <p:cNvPr id="61" name="Google Shape;61;p10"/>
          <p:cNvGrpSpPr/>
          <p:nvPr/>
        </p:nvGrpSpPr>
        <p:grpSpPr>
          <a:xfrm>
            <a:off x="413081" y="444700"/>
            <a:ext cx="17439906" cy="9370035"/>
            <a:chOff x="0" y="0"/>
            <a:chExt cx="4593196" cy="2467812"/>
          </a:xfrm>
        </p:grpSpPr>
        <p:sp>
          <p:nvSpPr>
            <p:cNvPr id="62" name="Google Shape;62;p10"/>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DB600"/>
            </a:solidFill>
            <a:ln>
              <a:noFill/>
            </a:ln>
          </p:spPr>
        </p:sp>
        <p:sp>
          <p:nvSpPr>
            <p:cNvPr id="63" name="Google Shape;63;p1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64" name="Google Shape;64;p10"/>
          <p:cNvSpPr txBox="1">
            <a:spLocks noGrp="1"/>
          </p:cNvSpPr>
          <p:nvPr>
            <p:ph type="title"/>
          </p:nvPr>
        </p:nvSpPr>
        <p:spPr>
          <a:xfrm>
            <a:off x="1349399" y="2450700"/>
            <a:ext cx="12819600" cy="137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9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11390663" y="2752075"/>
            <a:ext cx="5486400" cy="4114800"/>
          </a:xfrm>
          <a:prstGeom prst="rect">
            <a:avLst/>
          </a:prstGeom>
          <a:noFill/>
          <a:ln>
            <a:noFill/>
          </a:ln>
        </p:spPr>
      </p:sp>
      <p:sp>
        <p:nvSpPr>
          <p:cNvPr id="66" name="Google Shape;66;p10"/>
          <p:cNvSpPr txBox="1">
            <a:spLocks noGrp="1"/>
          </p:cNvSpPr>
          <p:nvPr>
            <p:ph type="body" idx="1"/>
          </p:nvPr>
        </p:nvSpPr>
        <p:spPr>
          <a:xfrm>
            <a:off x="2552812" y="4426989"/>
            <a:ext cx="11100300" cy="3435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3200"/>
              <a:buNone/>
              <a:defRPr/>
            </a:lvl1pPr>
            <a:lvl2pPr marL="914400" lvl="1" indent="-228600" algn="l">
              <a:spcBef>
                <a:spcPts val="240"/>
              </a:spcBef>
              <a:spcAft>
                <a:spcPts val="0"/>
              </a:spcAft>
              <a:buSzPts val="3200"/>
              <a:buNone/>
              <a:defRPr/>
            </a:lvl2pPr>
            <a:lvl3pPr marL="1371600" lvl="2" indent="-228600" algn="l">
              <a:spcBef>
                <a:spcPts val="200"/>
              </a:spcBef>
              <a:spcAft>
                <a:spcPts val="0"/>
              </a:spcAft>
              <a:buSzPts val="3200"/>
              <a:buNone/>
              <a:defRPr/>
            </a:lvl3pPr>
            <a:lvl4pPr marL="1828800" lvl="3" indent="-228600" algn="l">
              <a:spcBef>
                <a:spcPts val="180"/>
              </a:spcBef>
              <a:spcAft>
                <a:spcPts val="0"/>
              </a:spcAft>
              <a:buSzPts val="3200"/>
              <a:buNone/>
              <a:defRPr/>
            </a:lvl4pPr>
            <a:lvl5pPr marL="2286000" lvl="4" indent="-228600" algn="l">
              <a:spcBef>
                <a:spcPts val="180"/>
              </a:spcBef>
              <a:spcAft>
                <a:spcPts val="0"/>
              </a:spcAft>
              <a:buSzPts val="3200"/>
              <a:buNone/>
              <a:defRPr/>
            </a:lvl5pPr>
            <a:lvl6pPr marL="2743200" lvl="5" indent="-228600" algn="l">
              <a:spcBef>
                <a:spcPts val="180"/>
              </a:spcBef>
              <a:spcAft>
                <a:spcPts val="0"/>
              </a:spcAft>
              <a:buSzPts val="3200"/>
              <a:buNone/>
              <a:defRPr/>
            </a:lvl6pPr>
            <a:lvl7pPr marL="3200400" lvl="6" indent="-228600" algn="l">
              <a:spcBef>
                <a:spcPts val="180"/>
              </a:spcBef>
              <a:spcAft>
                <a:spcPts val="0"/>
              </a:spcAft>
              <a:buSzPts val="3200"/>
              <a:buNone/>
              <a:defRPr/>
            </a:lvl7pPr>
            <a:lvl8pPr marL="3657600" lvl="7" indent="-228600" algn="l">
              <a:spcBef>
                <a:spcPts val="180"/>
              </a:spcBef>
              <a:spcAft>
                <a:spcPts val="0"/>
              </a:spcAft>
              <a:buSzPts val="3200"/>
              <a:buNone/>
              <a:defRPr/>
            </a:lvl8pPr>
            <a:lvl9pPr marL="4114800" lvl="8" indent="-228600" algn="l">
              <a:spcBef>
                <a:spcPts val="18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88725"/>
            <a:ext cx="16238100" cy="21516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9000"/>
              <a:buFont typeface="Paytone One"/>
              <a:buNone/>
              <a:defRPr sz="9000" i="0" u="none" strike="noStrike" cap="none">
                <a:solidFill>
                  <a:schemeClr val="dk2"/>
                </a:solidFill>
                <a:latin typeface="Paytone One"/>
                <a:ea typeface="Paytone One"/>
                <a:cs typeface="Paytone One"/>
                <a:sym typeface="Paytone On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505200" y="394705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1pPr>
            <a:lvl2pPr marL="914400" marR="0" lvl="1" indent="-431800" algn="l" rtl="0">
              <a:spcBef>
                <a:spcPts val="56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2pPr>
            <a:lvl3pPr marL="1371600" marR="0" lvl="2" indent="-431800" algn="l" rtl="0">
              <a:spcBef>
                <a:spcPts val="48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3pPr>
            <a:lvl4pPr marL="1828800" marR="0" lvl="3"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4pPr>
            <a:lvl5pPr marL="2286000" marR="0" lvl="4"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5pPr>
            <a:lvl6pPr marL="2743200" marR="0" lvl="5"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6pPr>
            <a:lvl7pPr marL="3200400" marR="0" lvl="6"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7pPr>
            <a:lvl8pPr marL="3657600" marR="0" lvl="7"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8pPr>
            <a:lvl9pPr marL="4114800" marR="0" lvl="8"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3">
            <a:extLst>
              <a:ext uri="{C183D7F6-B498-43B3-948B-1728B52AA6E4}">
                <adec:decorative xmlns:adec="http://schemas.microsoft.com/office/drawing/2017/decorative" val="1"/>
              </a:ext>
            </a:extLst>
          </p:cNvPr>
          <p:cNvGrpSpPr/>
          <p:nvPr/>
        </p:nvGrpSpPr>
        <p:grpSpPr>
          <a:xfrm>
            <a:off x="413081" y="444700"/>
            <a:ext cx="17450881" cy="9383823"/>
            <a:chOff x="0" y="0"/>
            <a:chExt cx="4596087" cy="2471443"/>
          </a:xfrm>
        </p:grpSpPr>
        <p:sp>
          <p:nvSpPr>
            <p:cNvPr id="81" name="Google Shape;81;p13"/>
            <p:cNvSpPr/>
            <p:nvPr/>
          </p:nvSpPr>
          <p:spPr>
            <a:xfrm>
              <a:off x="2891" y="3631"/>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82" name="Google Shape;82;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3" name="Google Shape;83;p13">
            <a:extLst>
              <a:ext uri="{C183D7F6-B498-43B3-948B-1728B52AA6E4}">
                <adec:decorative xmlns:adec="http://schemas.microsoft.com/office/drawing/2017/decorative" val="1"/>
              </a:ext>
            </a:extLst>
          </p:cNvPr>
          <p:cNvSpPr/>
          <p:nvPr/>
        </p:nvSpPr>
        <p:spPr>
          <a:xfrm>
            <a:off x="1191775" y="7600375"/>
            <a:ext cx="8262300" cy="927900"/>
          </a:xfrm>
          <a:prstGeom prst="roundRect">
            <a:avLst>
              <a:gd name="adj" fmla="val 50000"/>
            </a:avLst>
          </a:prstGeom>
          <a:solidFill>
            <a:srgbClr val="045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13">
            <a:extLst>
              <a:ext uri="{C183D7F6-B498-43B3-948B-1728B52AA6E4}">
                <adec:decorative xmlns:adec="http://schemas.microsoft.com/office/drawing/2017/decorative" val="1"/>
              </a:ext>
            </a:extLst>
          </p:cNvPr>
          <p:cNvSpPr/>
          <p:nvPr/>
        </p:nvSpPr>
        <p:spPr>
          <a:xfrm>
            <a:off x="9897234" y="1019894"/>
            <a:ext cx="6175375" cy="6175350"/>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17176" r="-3291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13">
            <a:extLst>
              <a:ext uri="{C183D7F6-B498-43B3-948B-1728B52AA6E4}">
                <adec:decorative xmlns:adec="http://schemas.microsoft.com/office/drawing/2017/decorative" val="1"/>
              </a:ext>
            </a:extLst>
          </p:cNvPr>
          <p:cNvGrpSpPr/>
          <p:nvPr/>
        </p:nvGrpSpPr>
        <p:grpSpPr>
          <a:xfrm>
            <a:off x="14279033" y="5660437"/>
            <a:ext cx="2364727" cy="2375327"/>
            <a:chOff x="1813" y="0"/>
            <a:chExt cx="809173" cy="812800"/>
          </a:xfrm>
        </p:grpSpPr>
        <p:sp>
          <p:nvSpPr>
            <p:cNvPr id="86" name="Google Shape;8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88" name="Google Shape;88;p13"/>
          <p:cNvSpPr txBox="1"/>
          <p:nvPr/>
        </p:nvSpPr>
        <p:spPr>
          <a:xfrm>
            <a:off x="1512325" y="7756525"/>
            <a:ext cx="8536800" cy="615600"/>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US" sz="4000">
                <a:solidFill>
                  <a:srgbClr val="FFFFFF"/>
                </a:solidFill>
                <a:latin typeface="Open Sans"/>
                <a:ea typeface="Open Sans"/>
                <a:cs typeface="Open Sans"/>
                <a:sym typeface="Open Sans"/>
              </a:rPr>
              <a:t>DISABILITY INNOVATION FUND</a:t>
            </a:r>
            <a:endParaRPr sz="4000">
              <a:latin typeface="Open Sans"/>
              <a:ea typeface="Open Sans"/>
              <a:cs typeface="Open Sans"/>
              <a:sym typeface="Open Sans"/>
            </a:endParaRPr>
          </a:p>
        </p:txBody>
      </p:sp>
      <p:sp>
        <p:nvSpPr>
          <p:cNvPr id="89" name="Google Shape;89;p13"/>
          <p:cNvSpPr txBox="1"/>
          <p:nvPr/>
        </p:nvSpPr>
        <p:spPr>
          <a:xfrm>
            <a:off x="1191776" y="2517375"/>
            <a:ext cx="8976300" cy="4710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dirty="0">
                <a:solidFill>
                  <a:srgbClr val="055E5C"/>
                </a:solidFill>
                <a:latin typeface="Paytone One"/>
                <a:ea typeface="Paytone One"/>
                <a:cs typeface="Paytone One"/>
                <a:sym typeface="Paytone One"/>
              </a:rPr>
              <a:t>Iowa </a:t>
            </a:r>
            <a:endParaRPr sz="9000" b="1" dirty="0">
              <a:solidFill>
                <a:srgbClr val="055E5C"/>
              </a:solidFill>
              <a:latin typeface="Paytone One"/>
              <a:ea typeface="Paytone One"/>
              <a:cs typeface="Paytone One"/>
              <a:sym typeface="Paytone One"/>
            </a:endParaRPr>
          </a:p>
          <a:p>
            <a:pPr marL="0" marR="0" lvl="0" indent="0" algn="l" rtl="0">
              <a:lnSpc>
                <a:spcPct val="120000"/>
              </a:lnSpc>
              <a:spcBef>
                <a:spcPts val="0"/>
              </a:spcBef>
              <a:spcAft>
                <a:spcPts val="0"/>
              </a:spcAft>
              <a:buNone/>
            </a:pPr>
            <a:r>
              <a:rPr lang="en-US" sz="9000" b="1" dirty="0">
                <a:solidFill>
                  <a:srgbClr val="055E5C"/>
                </a:solidFill>
                <a:latin typeface="Paytone One"/>
                <a:ea typeface="Paytone One"/>
                <a:cs typeface="Paytone One"/>
                <a:sym typeface="Paytone One"/>
              </a:rPr>
              <a:t>Blueprint </a:t>
            </a:r>
            <a:endParaRPr sz="9000" b="1" dirty="0">
              <a:solidFill>
                <a:srgbClr val="055E5C"/>
              </a:solidFill>
              <a:latin typeface="Paytone One"/>
              <a:ea typeface="Paytone One"/>
              <a:cs typeface="Paytone One"/>
              <a:sym typeface="Paytone One"/>
            </a:endParaRPr>
          </a:p>
          <a:p>
            <a:pPr marL="0" marR="0" lvl="0" indent="0" algn="l" rtl="0">
              <a:lnSpc>
                <a:spcPct val="120000"/>
              </a:lnSpc>
              <a:spcBef>
                <a:spcPts val="0"/>
              </a:spcBef>
              <a:spcAft>
                <a:spcPts val="0"/>
              </a:spcAft>
              <a:buNone/>
            </a:pPr>
            <a:r>
              <a:rPr lang="en-US" sz="9000" b="1" dirty="0">
                <a:solidFill>
                  <a:srgbClr val="055E5C"/>
                </a:solidFill>
                <a:latin typeface="Paytone One"/>
                <a:ea typeface="Paytone One"/>
                <a:cs typeface="Paytone One"/>
                <a:sym typeface="Paytone One"/>
              </a:rPr>
              <a:t>for Change</a:t>
            </a:r>
            <a:endParaRPr dirty="0"/>
          </a:p>
        </p:txBody>
      </p:sp>
      <p:grpSp>
        <p:nvGrpSpPr>
          <p:cNvPr id="90" name="Google Shape;90;p13">
            <a:extLst>
              <a:ext uri="{C183D7F6-B498-43B3-948B-1728B52AA6E4}">
                <adec:decorative xmlns:adec="http://schemas.microsoft.com/office/drawing/2017/decorative" val="1"/>
              </a:ext>
            </a:extLst>
          </p:cNvPr>
          <p:cNvGrpSpPr/>
          <p:nvPr/>
        </p:nvGrpSpPr>
        <p:grpSpPr>
          <a:xfrm>
            <a:off x="9996208" y="7401026"/>
            <a:ext cx="1438685" cy="1326597"/>
            <a:chOff x="778" y="0"/>
            <a:chExt cx="1918246" cy="1768796"/>
          </a:xfrm>
        </p:grpSpPr>
        <p:grpSp>
          <p:nvGrpSpPr>
            <p:cNvPr id="91" name="Google Shape;91;p13"/>
            <p:cNvGrpSpPr/>
            <p:nvPr/>
          </p:nvGrpSpPr>
          <p:grpSpPr>
            <a:xfrm>
              <a:off x="3593" y="0"/>
              <a:ext cx="347216" cy="348772"/>
              <a:chOff x="1813" y="0"/>
              <a:chExt cx="809173" cy="812800"/>
            </a:xfrm>
          </p:grpSpPr>
          <p:sp>
            <p:nvSpPr>
              <p:cNvPr id="92" name="Google Shape;9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94;p13"/>
            <p:cNvGrpSpPr/>
            <p:nvPr/>
          </p:nvGrpSpPr>
          <p:grpSpPr>
            <a:xfrm>
              <a:off x="787701" y="0"/>
              <a:ext cx="347216" cy="348772"/>
              <a:chOff x="1813" y="0"/>
              <a:chExt cx="809173" cy="812800"/>
            </a:xfrm>
          </p:grpSpPr>
          <p:sp>
            <p:nvSpPr>
              <p:cNvPr id="95" name="Google Shape;9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13"/>
            <p:cNvGrpSpPr/>
            <p:nvPr/>
          </p:nvGrpSpPr>
          <p:grpSpPr>
            <a:xfrm>
              <a:off x="1571808" y="0"/>
              <a:ext cx="347216" cy="348772"/>
              <a:chOff x="1813" y="0"/>
              <a:chExt cx="809173" cy="812800"/>
            </a:xfrm>
          </p:grpSpPr>
          <p:sp>
            <p:nvSpPr>
              <p:cNvPr id="98" name="Google Shape;9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13"/>
            <p:cNvGrpSpPr/>
            <p:nvPr/>
          </p:nvGrpSpPr>
          <p:grpSpPr>
            <a:xfrm>
              <a:off x="3593" y="710012"/>
              <a:ext cx="347216" cy="348772"/>
              <a:chOff x="1813" y="0"/>
              <a:chExt cx="809173" cy="812800"/>
            </a:xfrm>
          </p:grpSpPr>
          <p:sp>
            <p:nvSpPr>
              <p:cNvPr id="101" name="Google Shape;10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13"/>
            <p:cNvGrpSpPr/>
            <p:nvPr/>
          </p:nvGrpSpPr>
          <p:grpSpPr>
            <a:xfrm>
              <a:off x="787701" y="710012"/>
              <a:ext cx="347216" cy="348772"/>
              <a:chOff x="1813" y="0"/>
              <a:chExt cx="809173" cy="812800"/>
            </a:xfrm>
          </p:grpSpPr>
          <p:sp>
            <p:nvSpPr>
              <p:cNvPr id="104" name="Google Shape;104;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13"/>
            <p:cNvGrpSpPr/>
            <p:nvPr/>
          </p:nvGrpSpPr>
          <p:grpSpPr>
            <a:xfrm>
              <a:off x="1571808" y="710012"/>
              <a:ext cx="347216" cy="348772"/>
              <a:chOff x="1813" y="0"/>
              <a:chExt cx="809173" cy="812800"/>
            </a:xfrm>
          </p:grpSpPr>
          <p:sp>
            <p:nvSpPr>
              <p:cNvPr id="107" name="Google Shape;10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13"/>
            <p:cNvGrpSpPr/>
            <p:nvPr/>
          </p:nvGrpSpPr>
          <p:grpSpPr>
            <a:xfrm>
              <a:off x="778" y="1420024"/>
              <a:ext cx="347216" cy="348772"/>
              <a:chOff x="1813" y="0"/>
              <a:chExt cx="809173" cy="812800"/>
            </a:xfrm>
          </p:grpSpPr>
          <p:sp>
            <p:nvSpPr>
              <p:cNvPr id="110" name="Google Shape;11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13"/>
            <p:cNvGrpSpPr/>
            <p:nvPr/>
          </p:nvGrpSpPr>
          <p:grpSpPr>
            <a:xfrm>
              <a:off x="784886" y="1420024"/>
              <a:ext cx="347216" cy="348772"/>
              <a:chOff x="1813" y="0"/>
              <a:chExt cx="809173" cy="812800"/>
            </a:xfrm>
          </p:grpSpPr>
          <p:sp>
            <p:nvSpPr>
              <p:cNvPr id="113" name="Google Shape;11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5" name="Google Shape;115;p13"/>
            <p:cNvGrpSpPr/>
            <p:nvPr/>
          </p:nvGrpSpPr>
          <p:grpSpPr>
            <a:xfrm>
              <a:off x="1568993" y="1420024"/>
              <a:ext cx="347216" cy="348772"/>
              <a:chOff x="1813" y="0"/>
              <a:chExt cx="809173" cy="812800"/>
            </a:xfrm>
          </p:grpSpPr>
          <p:sp>
            <p:nvSpPr>
              <p:cNvPr id="116" name="Google Shape;11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 name="Picture 2" descr="Vocational Rehabilitation Services logo">
            <a:extLst>
              <a:ext uri="{FF2B5EF4-FFF2-40B4-BE49-F238E27FC236}">
                <a16:creationId xmlns:a16="http://schemas.microsoft.com/office/drawing/2014/main" id="{A4F4163B-1322-40B7-AC2C-B42D2F9B12F3}"/>
              </a:ext>
            </a:extLst>
          </p:cNvPr>
          <p:cNvPicPr>
            <a:picLocks noChangeAspect="1"/>
          </p:cNvPicPr>
          <p:nvPr/>
        </p:nvPicPr>
        <p:blipFill>
          <a:blip r:embed="rId4"/>
          <a:stretch>
            <a:fillRect/>
          </a:stretch>
        </p:blipFill>
        <p:spPr>
          <a:xfrm>
            <a:off x="747599" y="817313"/>
            <a:ext cx="8968726" cy="1543912"/>
          </a:xfrm>
          <a:prstGeom prst="rect">
            <a:avLst/>
          </a:prstGeom>
        </p:spPr>
      </p:pic>
      <p:sp>
        <p:nvSpPr>
          <p:cNvPr id="119" name="Google Shape;119;p13"/>
          <p:cNvSpPr txBox="1"/>
          <p:nvPr/>
        </p:nvSpPr>
        <p:spPr>
          <a:xfrm>
            <a:off x="589575" y="9128250"/>
            <a:ext cx="16967700" cy="7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700">
                <a:latin typeface="Open Sans"/>
                <a:ea typeface="Open Sans"/>
                <a:cs typeface="Open Sans"/>
                <a:sym typeface="Open Sans"/>
              </a:rPr>
              <a:t>The contents of this presentation were developed under grant number H421D220013 from the Department of Education. However, these contents do not necessarily represent the policy of the Department of Education, and you should not assume endorsement by the Federal Government. (Authority 20 U.S.C. §§ 1221e-3 and 3474)</a:t>
            </a:r>
            <a:endParaRPr sz="1700">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2"/>
          <p:cNvSpPr txBox="1"/>
          <p:nvPr/>
        </p:nvSpPr>
        <p:spPr>
          <a:xfrm>
            <a:off x="1028700" y="733050"/>
            <a:ext cx="14843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a:solidFill>
                  <a:srgbClr val="FFFFFF"/>
                </a:solidFill>
                <a:latin typeface="Paytone One"/>
                <a:ea typeface="Paytone One"/>
                <a:cs typeface="Paytone One"/>
                <a:sym typeface="Paytone One"/>
              </a:rPr>
              <a:t>DIF at Status 02-0</a:t>
            </a:r>
            <a:endParaRPr sz="9000">
              <a:solidFill>
                <a:srgbClr val="FFFFFF"/>
              </a:solidFill>
              <a:latin typeface="Paytone One"/>
              <a:ea typeface="Paytone One"/>
              <a:cs typeface="Paytone One"/>
              <a:sym typeface="Paytone One"/>
            </a:endParaRPr>
          </a:p>
        </p:txBody>
      </p:sp>
      <p:sp>
        <p:nvSpPr>
          <p:cNvPr id="566" name="Google Shape;566;p22">
            <a:extLst>
              <a:ext uri="{C183D7F6-B498-43B3-948B-1728B52AA6E4}">
                <adec:decorative xmlns:adec="http://schemas.microsoft.com/office/drawing/2017/decorative" val="1"/>
              </a:ext>
            </a:extLst>
          </p:cNvPr>
          <p:cNvSpPr/>
          <p:nvPr/>
        </p:nvSpPr>
        <p:spPr>
          <a:xfrm>
            <a:off x="1087823" y="2255725"/>
            <a:ext cx="16293849" cy="7034917"/>
          </a:xfrm>
          <a:custGeom>
            <a:avLst/>
            <a:gdLst/>
            <a:ahLst/>
            <a:cxnLst/>
            <a:rect l="l" t="t" r="r" b="b"/>
            <a:pathLst>
              <a:path w="1086800" h="293979" extrusionOk="0">
                <a:moveTo>
                  <a:pt x="0" y="0"/>
                </a:moveTo>
                <a:lnTo>
                  <a:pt x="1086800" y="0"/>
                </a:lnTo>
                <a:lnTo>
                  <a:pt x="1086800" y="293979"/>
                </a:lnTo>
                <a:lnTo>
                  <a:pt x="0" y="293979"/>
                </a:lnTo>
                <a:close/>
              </a:path>
            </a:pathLst>
          </a:custGeom>
          <a:solidFill>
            <a:srgbClr val="FDB600"/>
          </a:solidFill>
          <a:ln>
            <a:noFill/>
          </a:ln>
        </p:spPr>
      </p:sp>
      <p:grpSp>
        <p:nvGrpSpPr>
          <p:cNvPr id="567" name="Google Shape;567;p22">
            <a:extLst>
              <a:ext uri="{C183D7F6-B498-43B3-948B-1728B52AA6E4}">
                <adec:decorative xmlns:adec="http://schemas.microsoft.com/office/drawing/2017/decorative" val="1"/>
              </a:ext>
            </a:extLst>
          </p:cNvPr>
          <p:cNvGrpSpPr/>
          <p:nvPr/>
        </p:nvGrpSpPr>
        <p:grpSpPr>
          <a:xfrm>
            <a:off x="15872235" y="762449"/>
            <a:ext cx="1438685" cy="1326597"/>
            <a:chOff x="778" y="0"/>
            <a:chExt cx="1918246" cy="1768796"/>
          </a:xfrm>
        </p:grpSpPr>
        <p:grpSp>
          <p:nvGrpSpPr>
            <p:cNvPr id="568" name="Google Shape;568;p22"/>
            <p:cNvGrpSpPr/>
            <p:nvPr/>
          </p:nvGrpSpPr>
          <p:grpSpPr>
            <a:xfrm>
              <a:off x="3593" y="0"/>
              <a:ext cx="347216" cy="348772"/>
              <a:chOff x="1813" y="0"/>
              <a:chExt cx="809173" cy="812800"/>
            </a:xfrm>
          </p:grpSpPr>
          <p:sp>
            <p:nvSpPr>
              <p:cNvPr id="569" name="Google Shape;569;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2"/>
              <p:cNvSpPr txBox="1"/>
              <p:nvPr/>
            </p:nvSpPr>
            <p:spPr>
              <a:xfrm>
                <a:off x="76200" y="76200"/>
                <a:ext cx="660300" cy="6603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1" name="Google Shape;571;p22"/>
            <p:cNvGrpSpPr/>
            <p:nvPr/>
          </p:nvGrpSpPr>
          <p:grpSpPr>
            <a:xfrm>
              <a:off x="787701" y="0"/>
              <a:ext cx="347216" cy="348772"/>
              <a:chOff x="1813" y="0"/>
              <a:chExt cx="809173" cy="812800"/>
            </a:xfrm>
          </p:grpSpPr>
          <p:sp>
            <p:nvSpPr>
              <p:cNvPr id="572" name="Google Shape;572;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txBox="1"/>
              <p:nvPr/>
            </p:nvSpPr>
            <p:spPr>
              <a:xfrm>
                <a:off x="76200" y="76200"/>
                <a:ext cx="660300" cy="6603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4" name="Google Shape;574;p22"/>
            <p:cNvGrpSpPr/>
            <p:nvPr/>
          </p:nvGrpSpPr>
          <p:grpSpPr>
            <a:xfrm>
              <a:off x="1571808" y="0"/>
              <a:ext cx="347216" cy="348772"/>
              <a:chOff x="1813" y="0"/>
              <a:chExt cx="809173" cy="812800"/>
            </a:xfrm>
          </p:grpSpPr>
          <p:sp>
            <p:nvSpPr>
              <p:cNvPr id="575" name="Google Shape;575;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txBox="1"/>
              <p:nvPr/>
            </p:nvSpPr>
            <p:spPr>
              <a:xfrm>
                <a:off x="76200" y="76200"/>
                <a:ext cx="660300" cy="6603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7" name="Google Shape;577;p22"/>
            <p:cNvGrpSpPr/>
            <p:nvPr/>
          </p:nvGrpSpPr>
          <p:grpSpPr>
            <a:xfrm>
              <a:off x="3593" y="710012"/>
              <a:ext cx="347216" cy="348772"/>
              <a:chOff x="1813" y="0"/>
              <a:chExt cx="809173" cy="812800"/>
            </a:xfrm>
          </p:grpSpPr>
          <p:sp>
            <p:nvSpPr>
              <p:cNvPr id="578" name="Google Shape;578;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txBox="1"/>
              <p:nvPr/>
            </p:nvSpPr>
            <p:spPr>
              <a:xfrm>
                <a:off x="76200" y="76200"/>
                <a:ext cx="660300" cy="6603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0" name="Google Shape;580;p22"/>
            <p:cNvGrpSpPr/>
            <p:nvPr/>
          </p:nvGrpSpPr>
          <p:grpSpPr>
            <a:xfrm>
              <a:off x="787701" y="710012"/>
              <a:ext cx="347216" cy="348772"/>
              <a:chOff x="1813" y="0"/>
              <a:chExt cx="809173" cy="812800"/>
            </a:xfrm>
          </p:grpSpPr>
          <p:sp>
            <p:nvSpPr>
              <p:cNvPr id="581" name="Google Shape;581;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txBox="1"/>
              <p:nvPr/>
            </p:nvSpPr>
            <p:spPr>
              <a:xfrm>
                <a:off x="76200" y="76200"/>
                <a:ext cx="660300" cy="6603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3" name="Google Shape;583;p22"/>
            <p:cNvGrpSpPr/>
            <p:nvPr/>
          </p:nvGrpSpPr>
          <p:grpSpPr>
            <a:xfrm>
              <a:off x="1571808" y="710012"/>
              <a:ext cx="347216" cy="348772"/>
              <a:chOff x="1813" y="0"/>
              <a:chExt cx="809173" cy="812800"/>
            </a:xfrm>
          </p:grpSpPr>
          <p:sp>
            <p:nvSpPr>
              <p:cNvPr id="584" name="Google Shape;584;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txBox="1"/>
              <p:nvPr/>
            </p:nvSpPr>
            <p:spPr>
              <a:xfrm>
                <a:off x="76200" y="76200"/>
                <a:ext cx="660300" cy="6603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6" name="Google Shape;586;p22"/>
            <p:cNvGrpSpPr/>
            <p:nvPr/>
          </p:nvGrpSpPr>
          <p:grpSpPr>
            <a:xfrm>
              <a:off x="778" y="1420024"/>
              <a:ext cx="347216" cy="348772"/>
              <a:chOff x="1813" y="0"/>
              <a:chExt cx="809173" cy="812800"/>
            </a:xfrm>
          </p:grpSpPr>
          <p:sp>
            <p:nvSpPr>
              <p:cNvPr id="587" name="Google Shape;587;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txBox="1"/>
              <p:nvPr/>
            </p:nvSpPr>
            <p:spPr>
              <a:xfrm>
                <a:off x="76200" y="76200"/>
                <a:ext cx="660300" cy="6603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9" name="Google Shape;589;p22"/>
            <p:cNvGrpSpPr/>
            <p:nvPr/>
          </p:nvGrpSpPr>
          <p:grpSpPr>
            <a:xfrm>
              <a:off x="784886" y="1420024"/>
              <a:ext cx="347216" cy="348772"/>
              <a:chOff x="1813" y="0"/>
              <a:chExt cx="809173" cy="812800"/>
            </a:xfrm>
          </p:grpSpPr>
          <p:sp>
            <p:nvSpPr>
              <p:cNvPr id="590" name="Google Shape;590;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txBox="1"/>
              <p:nvPr/>
            </p:nvSpPr>
            <p:spPr>
              <a:xfrm>
                <a:off x="76200" y="76200"/>
                <a:ext cx="660300" cy="6603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92" name="Google Shape;592;p22"/>
            <p:cNvGrpSpPr/>
            <p:nvPr/>
          </p:nvGrpSpPr>
          <p:grpSpPr>
            <a:xfrm>
              <a:off x="1568993" y="1420024"/>
              <a:ext cx="347216" cy="348772"/>
              <a:chOff x="1813" y="0"/>
              <a:chExt cx="809173" cy="812800"/>
            </a:xfrm>
          </p:grpSpPr>
          <p:sp>
            <p:nvSpPr>
              <p:cNvPr id="593" name="Google Shape;593;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txBox="1"/>
              <p:nvPr/>
            </p:nvSpPr>
            <p:spPr>
              <a:xfrm>
                <a:off x="76200" y="76200"/>
                <a:ext cx="660300" cy="6603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595" name="Google Shape;595;p22"/>
          <p:cNvSpPr txBox="1"/>
          <p:nvPr/>
        </p:nvSpPr>
        <p:spPr>
          <a:xfrm>
            <a:off x="1402525" y="3186625"/>
            <a:ext cx="5823300" cy="44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Open Sans"/>
                <a:ea typeface="Open Sans"/>
                <a:cs typeface="Open Sans"/>
                <a:sym typeface="Open Sans"/>
              </a:rPr>
              <a:t>When adding the program in Status 02-0, IRSS requires:</a:t>
            </a:r>
            <a:endParaRPr sz="3000">
              <a:latin typeface="Open Sans"/>
              <a:ea typeface="Open Sans"/>
              <a:cs typeface="Open Sans"/>
              <a:sym typeface="Open Sans"/>
            </a:endParaRPr>
          </a:p>
          <a:p>
            <a:pPr marL="0" lvl="0" indent="0" algn="l" rtl="0">
              <a:spcBef>
                <a:spcPts val="0"/>
              </a:spcBef>
              <a:spcAft>
                <a:spcPts val="0"/>
              </a:spcAft>
              <a:buNone/>
            </a:pPr>
            <a:endParaRPr sz="3000">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Program Type: </a:t>
            </a:r>
            <a:r>
              <a:rPr lang="en-US" sz="3000" i="1">
                <a:latin typeface="Open Sans"/>
                <a:ea typeface="Open Sans"/>
                <a:cs typeface="Open Sans"/>
                <a:sym typeface="Open Sans"/>
              </a:rPr>
              <a:t>DIF Iowa Blueprint for Change (IBC)</a:t>
            </a:r>
            <a:endParaRPr sz="3000" i="1">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Program Name: </a:t>
            </a:r>
            <a:r>
              <a:rPr lang="en-US" sz="3000" i="1">
                <a:latin typeface="Open Sans"/>
                <a:ea typeface="Open Sans"/>
                <a:cs typeface="Open Sans"/>
                <a:sym typeface="Open Sans"/>
              </a:rPr>
              <a:t>DIF IBC Participant</a:t>
            </a:r>
            <a:endParaRPr sz="3000" i="1">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Start Date</a:t>
            </a:r>
            <a:endParaRPr sz="3000">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Age Category at DIF Enrollment</a:t>
            </a:r>
            <a:endParaRPr sz="3000">
              <a:latin typeface="Open Sans"/>
              <a:ea typeface="Open Sans"/>
              <a:cs typeface="Open Sans"/>
              <a:sym typeface="Open Sans"/>
            </a:endParaRPr>
          </a:p>
        </p:txBody>
      </p:sp>
      <p:pic>
        <p:nvPicPr>
          <p:cNvPr id="596" name="Google Shape;596;p22" descr="adding IBC at status 02-0"/>
          <p:cNvPicPr preferRelativeResize="0"/>
          <p:nvPr/>
        </p:nvPicPr>
        <p:blipFill>
          <a:blip r:embed="rId3">
            <a:alphaModFix/>
          </a:blip>
          <a:stretch>
            <a:fillRect/>
          </a:stretch>
        </p:blipFill>
        <p:spPr>
          <a:xfrm>
            <a:off x="7225825" y="2637800"/>
            <a:ext cx="9768849" cy="6270774"/>
          </a:xfrm>
          <a:prstGeom prst="rect">
            <a:avLst/>
          </a:prstGeom>
          <a:noFill/>
          <a:ln>
            <a:noFill/>
          </a:ln>
        </p:spPr>
      </p:pic>
      <p:sp>
        <p:nvSpPr>
          <p:cNvPr id="597" name="Google Shape;597;p22" descr="age category locking when saved and cannot be edited later"/>
          <p:cNvSpPr/>
          <p:nvPr/>
        </p:nvSpPr>
        <p:spPr>
          <a:xfrm>
            <a:off x="10616445" y="6710994"/>
            <a:ext cx="665334" cy="825284"/>
          </a:xfrm>
          <a:custGeom>
            <a:avLst/>
            <a:gdLst/>
            <a:ahLst/>
            <a:cxnLst/>
            <a:rect l="l" t="t" r="r" b="b"/>
            <a:pathLst>
              <a:path w="665334" h="825284" extrusionOk="0">
                <a:moveTo>
                  <a:pt x="636074" y="323502"/>
                </a:moveTo>
                <a:lnTo>
                  <a:pt x="546146" y="323502"/>
                </a:lnTo>
                <a:lnTo>
                  <a:pt x="546146" y="213569"/>
                </a:lnTo>
                <a:cubicBezTo>
                  <a:pt x="546146" y="95801"/>
                  <a:pt x="450385" y="0"/>
                  <a:pt x="332667" y="0"/>
                </a:cubicBezTo>
                <a:cubicBezTo>
                  <a:pt x="214949" y="0"/>
                  <a:pt x="119189" y="95801"/>
                  <a:pt x="119189" y="213569"/>
                </a:cubicBezTo>
                <a:lnTo>
                  <a:pt x="119189" y="323502"/>
                </a:lnTo>
                <a:lnTo>
                  <a:pt x="29260" y="323502"/>
                </a:lnTo>
                <a:cubicBezTo>
                  <a:pt x="13135" y="323502"/>
                  <a:pt x="0" y="336643"/>
                  <a:pt x="0" y="352775"/>
                </a:cubicBezTo>
                <a:lnTo>
                  <a:pt x="0" y="796012"/>
                </a:lnTo>
                <a:cubicBezTo>
                  <a:pt x="0" y="812161"/>
                  <a:pt x="13135" y="825285"/>
                  <a:pt x="29260" y="825285"/>
                </a:cubicBezTo>
                <a:lnTo>
                  <a:pt x="636074" y="825285"/>
                </a:lnTo>
                <a:cubicBezTo>
                  <a:pt x="652200" y="825285"/>
                  <a:pt x="665334" y="812161"/>
                  <a:pt x="665334" y="796012"/>
                </a:cubicBezTo>
                <a:lnTo>
                  <a:pt x="665334" y="352775"/>
                </a:lnTo>
                <a:cubicBezTo>
                  <a:pt x="665334" y="336643"/>
                  <a:pt x="652200" y="323502"/>
                  <a:pt x="636074" y="323502"/>
                </a:cubicBezTo>
                <a:close/>
                <a:moveTo>
                  <a:pt x="135710" y="213569"/>
                </a:moveTo>
                <a:cubicBezTo>
                  <a:pt x="135710" y="104925"/>
                  <a:pt x="224069" y="16529"/>
                  <a:pt x="332667" y="16529"/>
                </a:cubicBezTo>
                <a:cubicBezTo>
                  <a:pt x="441265" y="16529"/>
                  <a:pt x="529624" y="104925"/>
                  <a:pt x="529624" y="213569"/>
                </a:cubicBezTo>
                <a:lnTo>
                  <a:pt x="529624" y="323502"/>
                </a:lnTo>
                <a:lnTo>
                  <a:pt x="478043" y="323502"/>
                </a:lnTo>
                <a:lnTo>
                  <a:pt x="478043" y="216098"/>
                </a:lnTo>
                <a:cubicBezTo>
                  <a:pt x="478043" y="135900"/>
                  <a:pt x="412831" y="70661"/>
                  <a:pt x="332667" y="70661"/>
                </a:cubicBezTo>
                <a:cubicBezTo>
                  <a:pt x="252503" y="70661"/>
                  <a:pt x="187292" y="135900"/>
                  <a:pt x="187292" y="216098"/>
                </a:cubicBezTo>
                <a:lnTo>
                  <a:pt x="187292" y="323502"/>
                </a:lnTo>
                <a:lnTo>
                  <a:pt x="135710" y="323502"/>
                </a:lnTo>
                <a:lnTo>
                  <a:pt x="135710" y="213569"/>
                </a:lnTo>
                <a:close/>
                <a:moveTo>
                  <a:pt x="461521" y="216098"/>
                </a:moveTo>
                <a:lnTo>
                  <a:pt x="461521" y="323502"/>
                </a:lnTo>
                <a:lnTo>
                  <a:pt x="203813" y="323502"/>
                </a:lnTo>
                <a:lnTo>
                  <a:pt x="203813" y="216098"/>
                </a:lnTo>
                <a:cubicBezTo>
                  <a:pt x="203813" y="145024"/>
                  <a:pt x="261623" y="87190"/>
                  <a:pt x="332667" y="87190"/>
                </a:cubicBezTo>
                <a:cubicBezTo>
                  <a:pt x="403711" y="87190"/>
                  <a:pt x="461521" y="145024"/>
                  <a:pt x="461521" y="216098"/>
                </a:cubicBezTo>
                <a:close/>
                <a:moveTo>
                  <a:pt x="648813" y="796012"/>
                </a:moveTo>
                <a:cubicBezTo>
                  <a:pt x="648813" y="803054"/>
                  <a:pt x="643096" y="808756"/>
                  <a:pt x="636074" y="808756"/>
                </a:cubicBezTo>
                <a:lnTo>
                  <a:pt x="29260" y="808756"/>
                </a:lnTo>
                <a:cubicBezTo>
                  <a:pt x="22238" y="808756"/>
                  <a:pt x="16522" y="803054"/>
                  <a:pt x="16522" y="796012"/>
                </a:cubicBezTo>
                <a:lnTo>
                  <a:pt x="16522" y="352775"/>
                </a:lnTo>
                <a:cubicBezTo>
                  <a:pt x="16522" y="345750"/>
                  <a:pt x="22238" y="340031"/>
                  <a:pt x="29260" y="340031"/>
                </a:cubicBezTo>
                <a:lnTo>
                  <a:pt x="127449" y="340031"/>
                </a:lnTo>
                <a:lnTo>
                  <a:pt x="195552" y="340031"/>
                </a:lnTo>
                <a:lnTo>
                  <a:pt x="469782" y="340031"/>
                </a:lnTo>
                <a:lnTo>
                  <a:pt x="537885" y="340031"/>
                </a:lnTo>
                <a:lnTo>
                  <a:pt x="636074" y="340031"/>
                </a:lnTo>
                <a:cubicBezTo>
                  <a:pt x="643096" y="340031"/>
                  <a:pt x="648813" y="345750"/>
                  <a:pt x="648813" y="352775"/>
                </a:cubicBezTo>
                <a:lnTo>
                  <a:pt x="648813" y="796012"/>
                </a:lnTo>
                <a:close/>
                <a:moveTo>
                  <a:pt x="329545" y="468824"/>
                </a:moveTo>
                <a:cubicBezTo>
                  <a:pt x="288157" y="470378"/>
                  <a:pt x="254635" y="502658"/>
                  <a:pt x="251561" y="543931"/>
                </a:cubicBezTo>
                <a:cubicBezTo>
                  <a:pt x="249215" y="575485"/>
                  <a:pt x="264977" y="605022"/>
                  <a:pt x="292040" y="620608"/>
                </a:cubicBezTo>
                <a:lnTo>
                  <a:pt x="292040" y="667401"/>
                </a:lnTo>
                <a:cubicBezTo>
                  <a:pt x="292040" y="674377"/>
                  <a:pt x="297707" y="680029"/>
                  <a:pt x="304663" y="680029"/>
                </a:cubicBezTo>
                <a:lnTo>
                  <a:pt x="360672" y="680029"/>
                </a:lnTo>
                <a:cubicBezTo>
                  <a:pt x="367627" y="680029"/>
                  <a:pt x="373294" y="674377"/>
                  <a:pt x="373294" y="667401"/>
                </a:cubicBezTo>
                <a:lnTo>
                  <a:pt x="373294" y="620608"/>
                </a:lnTo>
                <a:cubicBezTo>
                  <a:pt x="398540" y="606096"/>
                  <a:pt x="414004" y="579551"/>
                  <a:pt x="414004" y="550129"/>
                </a:cubicBezTo>
                <a:cubicBezTo>
                  <a:pt x="414004" y="527815"/>
                  <a:pt x="405148" y="507006"/>
                  <a:pt x="389089" y="491518"/>
                </a:cubicBezTo>
                <a:cubicBezTo>
                  <a:pt x="373030" y="476047"/>
                  <a:pt x="351882" y="467964"/>
                  <a:pt x="329545" y="468824"/>
                </a:cubicBezTo>
                <a:close/>
                <a:moveTo>
                  <a:pt x="361366" y="608261"/>
                </a:moveTo>
                <a:cubicBezTo>
                  <a:pt x="358557" y="609650"/>
                  <a:pt x="356773" y="612526"/>
                  <a:pt x="356773" y="615666"/>
                </a:cubicBezTo>
                <a:lnTo>
                  <a:pt x="356773" y="663501"/>
                </a:lnTo>
                <a:lnTo>
                  <a:pt x="308562" y="663501"/>
                </a:lnTo>
                <a:lnTo>
                  <a:pt x="308562" y="615666"/>
                </a:lnTo>
                <a:cubicBezTo>
                  <a:pt x="308562" y="612526"/>
                  <a:pt x="306777" y="609650"/>
                  <a:pt x="303969" y="608261"/>
                </a:cubicBezTo>
                <a:cubicBezTo>
                  <a:pt x="280161" y="596476"/>
                  <a:pt x="266068" y="571716"/>
                  <a:pt x="268034" y="545154"/>
                </a:cubicBezTo>
                <a:cubicBezTo>
                  <a:pt x="270446" y="512824"/>
                  <a:pt x="297723" y="486559"/>
                  <a:pt x="330172" y="485336"/>
                </a:cubicBezTo>
                <a:cubicBezTo>
                  <a:pt x="347999" y="484675"/>
                  <a:pt x="364835" y="491088"/>
                  <a:pt x="377623" y="503419"/>
                </a:cubicBezTo>
                <a:cubicBezTo>
                  <a:pt x="390428" y="515766"/>
                  <a:pt x="397482" y="532344"/>
                  <a:pt x="397482" y="550129"/>
                </a:cubicBezTo>
                <a:cubicBezTo>
                  <a:pt x="397482" y="574956"/>
                  <a:pt x="383637" y="597237"/>
                  <a:pt x="361366" y="608261"/>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3"/>
          <p:cNvSpPr txBox="1"/>
          <p:nvPr/>
        </p:nvSpPr>
        <p:spPr>
          <a:xfrm>
            <a:off x="1028700" y="733050"/>
            <a:ext cx="14843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a:solidFill>
                  <a:srgbClr val="FFFFFF"/>
                </a:solidFill>
                <a:latin typeface="Paytone One"/>
                <a:ea typeface="Paytone One"/>
                <a:cs typeface="Paytone One"/>
                <a:sym typeface="Paytone One"/>
              </a:rPr>
              <a:t>DIF at Status 10-</a:t>
            </a:r>
            <a:r>
              <a:rPr lang="en-US" sz="9000" i="1" u="sng">
                <a:solidFill>
                  <a:srgbClr val="FFFFFF"/>
                </a:solidFill>
                <a:latin typeface="Paytone One"/>
                <a:ea typeface="Paytone One"/>
                <a:cs typeface="Paytone One"/>
                <a:sym typeface="Paytone One"/>
              </a:rPr>
              <a:t>X</a:t>
            </a:r>
            <a:endParaRPr sz="9000" i="1" u="sng">
              <a:solidFill>
                <a:srgbClr val="FFFFFF"/>
              </a:solidFill>
              <a:latin typeface="Paytone One"/>
              <a:ea typeface="Paytone One"/>
              <a:cs typeface="Paytone One"/>
              <a:sym typeface="Paytone One"/>
            </a:endParaRPr>
          </a:p>
        </p:txBody>
      </p:sp>
      <p:sp>
        <p:nvSpPr>
          <p:cNvPr id="603" name="Google Shape;603;p23">
            <a:extLst>
              <a:ext uri="{C183D7F6-B498-43B3-948B-1728B52AA6E4}">
                <adec:decorative xmlns:adec="http://schemas.microsoft.com/office/drawing/2017/decorative" val="1"/>
              </a:ext>
            </a:extLst>
          </p:cNvPr>
          <p:cNvSpPr/>
          <p:nvPr/>
        </p:nvSpPr>
        <p:spPr>
          <a:xfrm>
            <a:off x="1087823" y="2255725"/>
            <a:ext cx="16293849" cy="7034917"/>
          </a:xfrm>
          <a:custGeom>
            <a:avLst/>
            <a:gdLst/>
            <a:ahLst/>
            <a:cxnLst/>
            <a:rect l="l" t="t" r="r" b="b"/>
            <a:pathLst>
              <a:path w="1086800" h="293979" extrusionOk="0">
                <a:moveTo>
                  <a:pt x="0" y="0"/>
                </a:moveTo>
                <a:lnTo>
                  <a:pt x="1086800" y="0"/>
                </a:lnTo>
                <a:lnTo>
                  <a:pt x="1086800" y="293979"/>
                </a:lnTo>
                <a:lnTo>
                  <a:pt x="0" y="293979"/>
                </a:lnTo>
                <a:close/>
              </a:path>
            </a:pathLst>
          </a:custGeom>
          <a:solidFill>
            <a:srgbClr val="FDB600"/>
          </a:solidFill>
          <a:ln>
            <a:noFill/>
          </a:ln>
        </p:spPr>
      </p:sp>
      <p:grpSp>
        <p:nvGrpSpPr>
          <p:cNvPr id="604" name="Google Shape;604;p23">
            <a:extLst>
              <a:ext uri="{C183D7F6-B498-43B3-948B-1728B52AA6E4}">
                <adec:decorative xmlns:adec="http://schemas.microsoft.com/office/drawing/2017/decorative" val="1"/>
              </a:ext>
            </a:extLst>
          </p:cNvPr>
          <p:cNvGrpSpPr/>
          <p:nvPr/>
        </p:nvGrpSpPr>
        <p:grpSpPr>
          <a:xfrm>
            <a:off x="15872235" y="762449"/>
            <a:ext cx="1438685" cy="1326598"/>
            <a:chOff x="778" y="0"/>
            <a:chExt cx="1918247" cy="1768797"/>
          </a:xfrm>
        </p:grpSpPr>
        <p:grpSp>
          <p:nvGrpSpPr>
            <p:cNvPr id="605" name="Google Shape;605;p23"/>
            <p:cNvGrpSpPr/>
            <p:nvPr/>
          </p:nvGrpSpPr>
          <p:grpSpPr>
            <a:xfrm>
              <a:off x="3593" y="0"/>
              <a:ext cx="347217" cy="348773"/>
              <a:chOff x="1813" y="0"/>
              <a:chExt cx="809173" cy="812800"/>
            </a:xfrm>
          </p:grpSpPr>
          <p:sp>
            <p:nvSpPr>
              <p:cNvPr id="606" name="Google Shape;606;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txBox="1"/>
              <p:nvPr/>
            </p:nvSpPr>
            <p:spPr>
              <a:xfrm>
                <a:off x="76200" y="76200"/>
                <a:ext cx="660400" cy="6604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08" name="Google Shape;608;p23"/>
            <p:cNvGrpSpPr/>
            <p:nvPr/>
          </p:nvGrpSpPr>
          <p:grpSpPr>
            <a:xfrm>
              <a:off x="787701" y="0"/>
              <a:ext cx="347217" cy="348773"/>
              <a:chOff x="1813" y="0"/>
              <a:chExt cx="809173" cy="812800"/>
            </a:xfrm>
          </p:grpSpPr>
          <p:sp>
            <p:nvSpPr>
              <p:cNvPr id="609" name="Google Shape;609;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txBox="1"/>
              <p:nvPr/>
            </p:nvSpPr>
            <p:spPr>
              <a:xfrm>
                <a:off x="76200" y="76200"/>
                <a:ext cx="660400" cy="6604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1" name="Google Shape;611;p23"/>
            <p:cNvGrpSpPr/>
            <p:nvPr/>
          </p:nvGrpSpPr>
          <p:grpSpPr>
            <a:xfrm>
              <a:off x="1571808" y="0"/>
              <a:ext cx="347217" cy="348773"/>
              <a:chOff x="1813" y="0"/>
              <a:chExt cx="809173" cy="812800"/>
            </a:xfrm>
          </p:grpSpPr>
          <p:sp>
            <p:nvSpPr>
              <p:cNvPr id="612" name="Google Shape;612;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txBox="1"/>
              <p:nvPr/>
            </p:nvSpPr>
            <p:spPr>
              <a:xfrm>
                <a:off x="76200" y="76200"/>
                <a:ext cx="660400" cy="6604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4" name="Google Shape;614;p23"/>
            <p:cNvGrpSpPr/>
            <p:nvPr/>
          </p:nvGrpSpPr>
          <p:grpSpPr>
            <a:xfrm>
              <a:off x="3593" y="710012"/>
              <a:ext cx="347217" cy="348773"/>
              <a:chOff x="1813" y="0"/>
              <a:chExt cx="809173" cy="812800"/>
            </a:xfrm>
          </p:grpSpPr>
          <p:sp>
            <p:nvSpPr>
              <p:cNvPr id="615" name="Google Shape;615;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txBox="1"/>
              <p:nvPr/>
            </p:nvSpPr>
            <p:spPr>
              <a:xfrm>
                <a:off x="76200" y="76200"/>
                <a:ext cx="660400" cy="6604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7" name="Google Shape;617;p23"/>
            <p:cNvGrpSpPr/>
            <p:nvPr/>
          </p:nvGrpSpPr>
          <p:grpSpPr>
            <a:xfrm>
              <a:off x="787701" y="710012"/>
              <a:ext cx="347217" cy="348773"/>
              <a:chOff x="1813" y="0"/>
              <a:chExt cx="809173" cy="812800"/>
            </a:xfrm>
          </p:grpSpPr>
          <p:sp>
            <p:nvSpPr>
              <p:cNvPr id="618" name="Google Shape;618;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txBox="1"/>
              <p:nvPr/>
            </p:nvSpPr>
            <p:spPr>
              <a:xfrm>
                <a:off x="76200" y="76200"/>
                <a:ext cx="660400" cy="6604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0" name="Google Shape;620;p23"/>
            <p:cNvGrpSpPr/>
            <p:nvPr/>
          </p:nvGrpSpPr>
          <p:grpSpPr>
            <a:xfrm>
              <a:off x="1571808" y="710012"/>
              <a:ext cx="347217" cy="348773"/>
              <a:chOff x="1813" y="0"/>
              <a:chExt cx="809173" cy="812800"/>
            </a:xfrm>
          </p:grpSpPr>
          <p:sp>
            <p:nvSpPr>
              <p:cNvPr id="621" name="Google Shape;621;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txBox="1"/>
              <p:nvPr/>
            </p:nvSpPr>
            <p:spPr>
              <a:xfrm>
                <a:off x="76200" y="76200"/>
                <a:ext cx="660400" cy="6604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3" name="Google Shape;623;p23"/>
            <p:cNvGrpSpPr/>
            <p:nvPr/>
          </p:nvGrpSpPr>
          <p:grpSpPr>
            <a:xfrm>
              <a:off x="778" y="1420024"/>
              <a:ext cx="347217" cy="348773"/>
              <a:chOff x="1813" y="0"/>
              <a:chExt cx="809173" cy="812800"/>
            </a:xfrm>
          </p:grpSpPr>
          <p:sp>
            <p:nvSpPr>
              <p:cNvPr id="624" name="Google Shape;624;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txBox="1"/>
              <p:nvPr/>
            </p:nvSpPr>
            <p:spPr>
              <a:xfrm>
                <a:off x="76200" y="76200"/>
                <a:ext cx="660400" cy="6604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6" name="Google Shape;626;p23"/>
            <p:cNvGrpSpPr/>
            <p:nvPr/>
          </p:nvGrpSpPr>
          <p:grpSpPr>
            <a:xfrm>
              <a:off x="784886" y="1420024"/>
              <a:ext cx="347217" cy="348773"/>
              <a:chOff x="1813" y="0"/>
              <a:chExt cx="809173" cy="812800"/>
            </a:xfrm>
          </p:grpSpPr>
          <p:sp>
            <p:nvSpPr>
              <p:cNvPr id="627" name="Google Shape;627;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txBox="1"/>
              <p:nvPr/>
            </p:nvSpPr>
            <p:spPr>
              <a:xfrm>
                <a:off x="76200" y="76200"/>
                <a:ext cx="660400" cy="6604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9" name="Google Shape;629;p23"/>
            <p:cNvGrpSpPr/>
            <p:nvPr/>
          </p:nvGrpSpPr>
          <p:grpSpPr>
            <a:xfrm>
              <a:off x="1568993" y="1420024"/>
              <a:ext cx="347217" cy="348773"/>
              <a:chOff x="1813" y="0"/>
              <a:chExt cx="809173" cy="812800"/>
            </a:xfrm>
          </p:grpSpPr>
          <p:sp>
            <p:nvSpPr>
              <p:cNvPr id="630" name="Google Shape;630;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txBox="1"/>
              <p:nvPr/>
            </p:nvSpPr>
            <p:spPr>
              <a:xfrm>
                <a:off x="76200" y="76200"/>
                <a:ext cx="660400" cy="660400"/>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632" name="Google Shape;632;p23"/>
          <p:cNvSpPr txBox="1"/>
          <p:nvPr/>
        </p:nvSpPr>
        <p:spPr>
          <a:xfrm>
            <a:off x="1417300" y="2698875"/>
            <a:ext cx="5823300" cy="44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Open Sans"/>
                <a:ea typeface="Open Sans"/>
                <a:cs typeface="Open Sans"/>
                <a:sym typeface="Open Sans"/>
              </a:rPr>
              <a:t>When adding the program in Status 10-0 or 10-1, IRSS requires:</a:t>
            </a:r>
            <a:endParaRPr sz="3000">
              <a:latin typeface="Open Sans"/>
              <a:ea typeface="Open Sans"/>
              <a:cs typeface="Open Sans"/>
              <a:sym typeface="Open Sans"/>
            </a:endParaRPr>
          </a:p>
          <a:p>
            <a:pPr marL="0" lvl="0" indent="0" algn="l" rtl="0">
              <a:spcBef>
                <a:spcPts val="0"/>
              </a:spcBef>
              <a:spcAft>
                <a:spcPts val="0"/>
              </a:spcAft>
              <a:buNone/>
            </a:pPr>
            <a:endParaRPr sz="3000">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Program Type: </a:t>
            </a:r>
            <a:r>
              <a:rPr lang="en-US" sz="3000" i="1">
                <a:latin typeface="Open Sans"/>
                <a:ea typeface="Open Sans"/>
                <a:cs typeface="Open Sans"/>
                <a:sym typeface="Open Sans"/>
              </a:rPr>
              <a:t>DIF Iowa Blueprint for Change (IBC)</a:t>
            </a:r>
            <a:endParaRPr sz="3000" i="1">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Program Name: </a:t>
            </a:r>
            <a:r>
              <a:rPr lang="en-US" sz="3000" i="1">
                <a:latin typeface="Open Sans"/>
                <a:ea typeface="Open Sans"/>
                <a:cs typeface="Open Sans"/>
                <a:sym typeface="Open Sans"/>
              </a:rPr>
              <a:t>DIF IBC Participant</a:t>
            </a:r>
            <a:endParaRPr sz="3000" i="1">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Start Date</a:t>
            </a:r>
            <a:endParaRPr sz="3000">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Age Category at DIF Enrollment</a:t>
            </a:r>
            <a:endParaRPr sz="3000">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Eligibility Criteria at IPE Development or DIF Enrollment (if after IPE Development)</a:t>
            </a:r>
            <a:endParaRPr sz="3000">
              <a:latin typeface="Open Sans"/>
              <a:ea typeface="Open Sans"/>
              <a:cs typeface="Open Sans"/>
              <a:sym typeface="Open Sans"/>
            </a:endParaRPr>
          </a:p>
        </p:txBody>
      </p:sp>
      <p:pic>
        <p:nvPicPr>
          <p:cNvPr id="633" name="Google Shape;633;p23" descr="DIF program at status 10-X, eligibility criteria has three options"/>
          <p:cNvPicPr preferRelativeResize="0"/>
          <p:nvPr/>
        </p:nvPicPr>
        <p:blipFill>
          <a:blip r:embed="rId3">
            <a:alphaModFix/>
          </a:blip>
          <a:stretch>
            <a:fillRect/>
          </a:stretch>
        </p:blipFill>
        <p:spPr>
          <a:xfrm>
            <a:off x="8058350" y="2578525"/>
            <a:ext cx="8850824" cy="6389324"/>
          </a:xfrm>
          <a:prstGeom prst="rect">
            <a:avLst/>
          </a:prstGeom>
          <a:noFill/>
          <a:ln>
            <a:noFill/>
          </a:ln>
        </p:spPr>
      </p:pic>
      <p:sp>
        <p:nvSpPr>
          <p:cNvPr id="634" name="Google Shape;634;p23" descr="age category cannot be changed"/>
          <p:cNvSpPr/>
          <p:nvPr/>
        </p:nvSpPr>
        <p:spPr>
          <a:xfrm>
            <a:off x="11133770" y="6178894"/>
            <a:ext cx="665334" cy="825284"/>
          </a:xfrm>
          <a:custGeom>
            <a:avLst/>
            <a:gdLst/>
            <a:ahLst/>
            <a:cxnLst/>
            <a:rect l="l" t="t" r="r" b="b"/>
            <a:pathLst>
              <a:path w="665334" h="825284" extrusionOk="0">
                <a:moveTo>
                  <a:pt x="636074" y="323502"/>
                </a:moveTo>
                <a:lnTo>
                  <a:pt x="546146" y="323502"/>
                </a:lnTo>
                <a:lnTo>
                  <a:pt x="546146" y="213569"/>
                </a:lnTo>
                <a:cubicBezTo>
                  <a:pt x="546146" y="95801"/>
                  <a:pt x="450385" y="0"/>
                  <a:pt x="332667" y="0"/>
                </a:cubicBezTo>
                <a:cubicBezTo>
                  <a:pt x="214949" y="0"/>
                  <a:pt x="119189" y="95801"/>
                  <a:pt x="119189" y="213569"/>
                </a:cubicBezTo>
                <a:lnTo>
                  <a:pt x="119189" y="323502"/>
                </a:lnTo>
                <a:lnTo>
                  <a:pt x="29260" y="323502"/>
                </a:lnTo>
                <a:cubicBezTo>
                  <a:pt x="13135" y="323502"/>
                  <a:pt x="0" y="336643"/>
                  <a:pt x="0" y="352775"/>
                </a:cubicBezTo>
                <a:lnTo>
                  <a:pt x="0" y="796012"/>
                </a:lnTo>
                <a:cubicBezTo>
                  <a:pt x="0" y="812161"/>
                  <a:pt x="13135" y="825285"/>
                  <a:pt x="29260" y="825285"/>
                </a:cubicBezTo>
                <a:lnTo>
                  <a:pt x="636074" y="825285"/>
                </a:lnTo>
                <a:cubicBezTo>
                  <a:pt x="652200" y="825285"/>
                  <a:pt x="665334" y="812161"/>
                  <a:pt x="665334" y="796012"/>
                </a:cubicBezTo>
                <a:lnTo>
                  <a:pt x="665334" y="352775"/>
                </a:lnTo>
                <a:cubicBezTo>
                  <a:pt x="665334" y="336643"/>
                  <a:pt x="652200" y="323502"/>
                  <a:pt x="636074" y="323502"/>
                </a:cubicBezTo>
                <a:close/>
                <a:moveTo>
                  <a:pt x="135710" y="213569"/>
                </a:moveTo>
                <a:cubicBezTo>
                  <a:pt x="135710" y="104925"/>
                  <a:pt x="224069" y="16529"/>
                  <a:pt x="332667" y="16529"/>
                </a:cubicBezTo>
                <a:cubicBezTo>
                  <a:pt x="441265" y="16529"/>
                  <a:pt x="529624" y="104925"/>
                  <a:pt x="529624" y="213569"/>
                </a:cubicBezTo>
                <a:lnTo>
                  <a:pt x="529624" y="323502"/>
                </a:lnTo>
                <a:lnTo>
                  <a:pt x="478043" y="323502"/>
                </a:lnTo>
                <a:lnTo>
                  <a:pt x="478043" y="216098"/>
                </a:lnTo>
                <a:cubicBezTo>
                  <a:pt x="478043" y="135900"/>
                  <a:pt x="412831" y="70661"/>
                  <a:pt x="332667" y="70661"/>
                </a:cubicBezTo>
                <a:cubicBezTo>
                  <a:pt x="252503" y="70661"/>
                  <a:pt x="187292" y="135900"/>
                  <a:pt x="187292" y="216098"/>
                </a:cubicBezTo>
                <a:lnTo>
                  <a:pt x="187292" y="323502"/>
                </a:lnTo>
                <a:lnTo>
                  <a:pt x="135710" y="323502"/>
                </a:lnTo>
                <a:lnTo>
                  <a:pt x="135710" y="213569"/>
                </a:lnTo>
                <a:close/>
                <a:moveTo>
                  <a:pt x="461521" y="216098"/>
                </a:moveTo>
                <a:lnTo>
                  <a:pt x="461521" y="323502"/>
                </a:lnTo>
                <a:lnTo>
                  <a:pt x="203813" y="323502"/>
                </a:lnTo>
                <a:lnTo>
                  <a:pt x="203813" y="216098"/>
                </a:lnTo>
                <a:cubicBezTo>
                  <a:pt x="203813" y="145024"/>
                  <a:pt x="261623" y="87190"/>
                  <a:pt x="332667" y="87190"/>
                </a:cubicBezTo>
                <a:cubicBezTo>
                  <a:pt x="403711" y="87190"/>
                  <a:pt x="461521" y="145024"/>
                  <a:pt x="461521" y="216098"/>
                </a:cubicBezTo>
                <a:close/>
                <a:moveTo>
                  <a:pt x="648813" y="796012"/>
                </a:moveTo>
                <a:cubicBezTo>
                  <a:pt x="648813" y="803054"/>
                  <a:pt x="643096" y="808756"/>
                  <a:pt x="636074" y="808756"/>
                </a:cubicBezTo>
                <a:lnTo>
                  <a:pt x="29260" y="808756"/>
                </a:lnTo>
                <a:cubicBezTo>
                  <a:pt x="22238" y="808756"/>
                  <a:pt x="16522" y="803054"/>
                  <a:pt x="16522" y="796012"/>
                </a:cubicBezTo>
                <a:lnTo>
                  <a:pt x="16522" y="352775"/>
                </a:lnTo>
                <a:cubicBezTo>
                  <a:pt x="16522" y="345750"/>
                  <a:pt x="22238" y="340031"/>
                  <a:pt x="29260" y="340031"/>
                </a:cubicBezTo>
                <a:lnTo>
                  <a:pt x="127449" y="340031"/>
                </a:lnTo>
                <a:lnTo>
                  <a:pt x="195552" y="340031"/>
                </a:lnTo>
                <a:lnTo>
                  <a:pt x="469782" y="340031"/>
                </a:lnTo>
                <a:lnTo>
                  <a:pt x="537885" y="340031"/>
                </a:lnTo>
                <a:lnTo>
                  <a:pt x="636074" y="340031"/>
                </a:lnTo>
                <a:cubicBezTo>
                  <a:pt x="643096" y="340031"/>
                  <a:pt x="648813" y="345750"/>
                  <a:pt x="648813" y="352775"/>
                </a:cubicBezTo>
                <a:lnTo>
                  <a:pt x="648813" y="796012"/>
                </a:lnTo>
                <a:close/>
                <a:moveTo>
                  <a:pt x="329545" y="468824"/>
                </a:moveTo>
                <a:cubicBezTo>
                  <a:pt x="288157" y="470378"/>
                  <a:pt x="254635" y="502658"/>
                  <a:pt x="251561" y="543931"/>
                </a:cubicBezTo>
                <a:cubicBezTo>
                  <a:pt x="249215" y="575485"/>
                  <a:pt x="264977" y="605022"/>
                  <a:pt x="292040" y="620608"/>
                </a:cubicBezTo>
                <a:lnTo>
                  <a:pt x="292040" y="667401"/>
                </a:lnTo>
                <a:cubicBezTo>
                  <a:pt x="292040" y="674377"/>
                  <a:pt x="297707" y="680029"/>
                  <a:pt x="304663" y="680029"/>
                </a:cubicBezTo>
                <a:lnTo>
                  <a:pt x="360672" y="680029"/>
                </a:lnTo>
                <a:cubicBezTo>
                  <a:pt x="367627" y="680029"/>
                  <a:pt x="373294" y="674377"/>
                  <a:pt x="373294" y="667401"/>
                </a:cubicBezTo>
                <a:lnTo>
                  <a:pt x="373294" y="620608"/>
                </a:lnTo>
                <a:cubicBezTo>
                  <a:pt x="398540" y="606096"/>
                  <a:pt x="414004" y="579551"/>
                  <a:pt x="414004" y="550129"/>
                </a:cubicBezTo>
                <a:cubicBezTo>
                  <a:pt x="414004" y="527815"/>
                  <a:pt x="405148" y="507006"/>
                  <a:pt x="389089" y="491518"/>
                </a:cubicBezTo>
                <a:cubicBezTo>
                  <a:pt x="373030" y="476047"/>
                  <a:pt x="351882" y="467964"/>
                  <a:pt x="329545" y="468824"/>
                </a:cubicBezTo>
                <a:close/>
                <a:moveTo>
                  <a:pt x="361366" y="608261"/>
                </a:moveTo>
                <a:cubicBezTo>
                  <a:pt x="358557" y="609650"/>
                  <a:pt x="356773" y="612526"/>
                  <a:pt x="356773" y="615666"/>
                </a:cubicBezTo>
                <a:lnTo>
                  <a:pt x="356773" y="663501"/>
                </a:lnTo>
                <a:lnTo>
                  <a:pt x="308562" y="663501"/>
                </a:lnTo>
                <a:lnTo>
                  <a:pt x="308562" y="615666"/>
                </a:lnTo>
                <a:cubicBezTo>
                  <a:pt x="308562" y="612526"/>
                  <a:pt x="306777" y="609650"/>
                  <a:pt x="303969" y="608261"/>
                </a:cubicBezTo>
                <a:cubicBezTo>
                  <a:pt x="280161" y="596476"/>
                  <a:pt x="266068" y="571716"/>
                  <a:pt x="268034" y="545154"/>
                </a:cubicBezTo>
                <a:cubicBezTo>
                  <a:pt x="270446" y="512824"/>
                  <a:pt x="297723" y="486559"/>
                  <a:pt x="330172" y="485336"/>
                </a:cubicBezTo>
                <a:cubicBezTo>
                  <a:pt x="347999" y="484675"/>
                  <a:pt x="364835" y="491088"/>
                  <a:pt x="377623" y="503419"/>
                </a:cubicBezTo>
                <a:cubicBezTo>
                  <a:pt x="390428" y="515766"/>
                  <a:pt x="397482" y="532344"/>
                  <a:pt x="397482" y="550129"/>
                </a:cubicBezTo>
                <a:cubicBezTo>
                  <a:pt x="397482" y="574956"/>
                  <a:pt x="383637" y="597237"/>
                  <a:pt x="361366" y="608261"/>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grpSp>
        <p:nvGrpSpPr>
          <p:cNvPr id="639" name="Google Shape;639;p24">
            <a:extLst>
              <a:ext uri="{C183D7F6-B498-43B3-948B-1728B52AA6E4}">
                <adec:decorative xmlns:adec="http://schemas.microsoft.com/office/drawing/2017/decorative" val="1"/>
              </a:ext>
            </a:extLst>
          </p:cNvPr>
          <p:cNvGrpSpPr/>
          <p:nvPr/>
        </p:nvGrpSpPr>
        <p:grpSpPr>
          <a:xfrm>
            <a:off x="413081" y="444700"/>
            <a:ext cx="17439793" cy="9369973"/>
            <a:chOff x="0" y="0"/>
            <a:chExt cx="4593196" cy="2467812"/>
          </a:xfrm>
        </p:grpSpPr>
        <p:sp>
          <p:nvSpPr>
            <p:cNvPr id="640" name="Google Shape;640;p24"/>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055E5C"/>
            </a:solidFill>
            <a:ln>
              <a:noFill/>
            </a:ln>
          </p:spPr>
        </p:sp>
        <p:sp>
          <p:nvSpPr>
            <p:cNvPr id="641" name="Google Shape;641;p2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642" name="Google Shape;642;p24"/>
          <p:cNvSpPr txBox="1"/>
          <p:nvPr/>
        </p:nvSpPr>
        <p:spPr>
          <a:xfrm>
            <a:off x="1028700" y="1028700"/>
            <a:ext cx="18568200" cy="1015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600">
                <a:solidFill>
                  <a:srgbClr val="FFFFFF"/>
                </a:solidFill>
                <a:latin typeface="Paytone One"/>
                <a:ea typeface="Paytone One"/>
                <a:cs typeface="Paytone One"/>
                <a:sym typeface="Paytone One"/>
              </a:rPr>
              <a:t>Eligibility Criteria:</a:t>
            </a:r>
            <a:endParaRPr sz="500"/>
          </a:p>
        </p:txBody>
      </p:sp>
      <p:grpSp>
        <p:nvGrpSpPr>
          <p:cNvPr id="643" name="Google Shape;643;p24">
            <a:extLst>
              <a:ext uri="{C183D7F6-B498-43B3-948B-1728B52AA6E4}">
                <adec:decorative xmlns:adec="http://schemas.microsoft.com/office/drawing/2017/decorative" val="1"/>
              </a:ext>
            </a:extLst>
          </p:cNvPr>
          <p:cNvGrpSpPr/>
          <p:nvPr/>
        </p:nvGrpSpPr>
        <p:grpSpPr>
          <a:xfrm>
            <a:off x="1635725" y="2832404"/>
            <a:ext cx="4559963" cy="6473220"/>
            <a:chOff x="0" y="0"/>
            <a:chExt cx="1200970" cy="812800"/>
          </a:xfrm>
        </p:grpSpPr>
        <p:sp>
          <p:nvSpPr>
            <p:cNvPr id="644" name="Google Shape;644;p24"/>
            <p:cNvSpPr/>
            <p:nvPr/>
          </p:nvSpPr>
          <p:spPr>
            <a:xfrm>
              <a:off x="0" y="0"/>
              <a:ext cx="1200970" cy="774530"/>
            </a:xfrm>
            <a:custGeom>
              <a:avLst/>
              <a:gdLst/>
              <a:ahLst/>
              <a:cxnLst/>
              <a:rect l="l" t="t" r="r" b="b"/>
              <a:pathLst>
                <a:path w="1200970" h="774530" extrusionOk="0">
                  <a:moveTo>
                    <a:pt x="0" y="0"/>
                  </a:moveTo>
                  <a:lnTo>
                    <a:pt x="1200970" y="0"/>
                  </a:lnTo>
                  <a:lnTo>
                    <a:pt x="1200970" y="774530"/>
                  </a:lnTo>
                  <a:lnTo>
                    <a:pt x="0" y="774530"/>
                  </a:lnTo>
                  <a:close/>
                </a:path>
              </a:pathLst>
            </a:custGeom>
            <a:solidFill>
              <a:srgbClr val="FFFFFF"/>
            </a:solidFill>
            <a:ln>
              <a:noFill/>
            </a:ln>
          </p:spPr>
        </p:sp>
        <p:sp>
          <p:nvSpPr>
            <p:cNvPr id="645" name="Google Shape;645;p2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6" name="Google Shape;646;p24">
            <a:extLst>
              <a:ext uri="{C183D7F6-B498-43B3-948B-1728B52AA6E4}">
                <adec:decorative xmlns:adec="http://schemas.microsoft.com/office/drawing/2017/decorative" val="1"/>
              </a:ext>
            </a:extLst>
          </p:cNvPr>
          <p:cNvGrpSpPr/>
          <p:nvPr/>
        </p:nvGrpSpPr>
        <p:grpSpPr>
          <a:xfrm>
            <a:off x="1896609" y="2636046"/>
            <a:ext cx="3086098" cy="3086096"/>
            <a:chOff x="0" y="0"/>
            <a:chExt cx="812800" cy="812800"/>
          </a:xfrm>
        </p:grpSpPr>
        <p:sp>
          <p:nvSpPr>
            <p:cNvPr id="647" name="Google Shape;647;p24"/>
            <p:cNvSpPr/>
            <p:nvPr/>
          </p:nvSpPr>
          <p:spPr>
            <a:xfrm>
              <a:off x="0" y="0"/>
              <a:ext cx="200475" cy="304352"/>
            </a:xfrm>
            <a:custGeom>
              <a:avLst/>
              <a:gdLst/>
              <a:ahLst/>
              <a:cxnLst/>
              <a:rect l="l" t="t" r="r" b="b"/>
              <a:pathLst>
                <a:path w="200475" h="304352" extrusionOk="0">
                  <a:moveTo>
                    <a:pt x="0" y="0"/>
                  </a:moveTo>
                  <a:lnTo>
                    <a:pt x="200475" y="0"/>
                  </a:lnTo>
                  <a:lnTo>
                    <a:pt x="200475" y="304352"/>
                  </a:lnTo>
                  <a:lnTo>
                    <a:pt x="0" y="304352"/>
                  </a:lnTo>
                  <a:close/>
                </a:path>
              </a:pathLst>
            </a:custGeom>
            <a:solidFill>
              <a:srgbClr val="FDB600"/>
            </a:solidFill>
            <a:ln>
              <a:noFill/>
            </a:ln>
          </p:spPr>
        </p:sp>
        <p:sp>
          <p:nvSpPr>
            <p:cNvPr id="648" name="Google Shape;648;p2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649" name="Google Shape;649;p24"/>
          <p:cNvSpPr txBox="1"/>
          <p:nvPr/>
        </p:nvSpPr>
        <p:spPr>
          <a:xfrm>
            <a:off x="2143594" y="3031987"/>
            <a:ext cx="329276" cy="635000"/>
          </a:xfrm>
          <a:prstGeom prst="rect">
            <a:avLst/>
          </a:prstGeom>
          <a:noFill/>
          <a:ln>
            <a:noFill/>
          </a:ln>
        </p:spPr>
        <p:txBody>
          <a:bodyPr spcFirstLastPara="1" wrap="square" lIns="0" tIns="0" rIns="0" bIns="0" anchor="t" anchorCtr="0">
            <a:spAutoFit/>
          </a:bodyPr>
          <a:lstStyle/>
          <a:p>
            <a:pPr marL="0" marR="0" lvl="0" indent="0" algn="l" rtl="0">
              <a:lnSpc>
                <a:spcPct val="130007"/>
              </a:lnSpc>
              <a:spcBef>
                <a:spcPts val="0"/>
              </a:spcBef>
              <a:spcAft>
                <a:spcPts val="0"/>
              </a:spcAft>
              <a:buNone/>
            </a:pPr>
            <a:r>
              <a:rPr lang="en-US" sz="3999">
                <a:solidFill>
                  <a:srgbClr val="055E5C"/>
                </a:solidFill>
                <a:latin typeface="Paytone One"/>
                <a:ea typeface="Paytone One"/>
                <a:cs typeface="Paytone One"/>
                <a:sym typeface="Paytone One"/>
              </a:rPr>
              <a:t>1</a:t>
            </a:r>
            <a:endParaRPr/>
          </a:p>
        </p:txBody>
      </p:sp>
      <p:grpSp>
        <p:nvGrpSpPr>
          <p:cNvPr id="650" name="Google Shape;650;p24">
            <a:extLst>
              <a:ext uri="{C183D7F6-B498-43B3-948B-1728B52AA6E4}">
                <adec:decorative xmlns:adec="http://schemas.microsoft.com/office/drawing/2017/decorative" val="1"/>
              </a:ext>
            </a:extLst>
          </p:cNvPr>
          <p:cNvGrpSpPr/>
          <p:nvPr/>
        </p:nvGrpSpPr>
        <p:grpSpPr>
          <a:xfrm>
            <a:off x="6853000" y="2832400"/>
            <a:ext cx="4528257" cy="6473220"/>
            <a:chOff x="0" y="0"/>
            <a:chExt cx="1200970" cy="812800"/>
          </a:xfrm>
        </p:grpSpPr>
        <p:sp>
          <p:nvSpPr>
            <p:cNvPr id="651" name="Google Shape;651;p24"/>
            <p:cNvSpPr/>
            <p:nvPr/>
          </p:nvSpPr>
          <p:spPr>
            <a:xfrm>
              <a:off x="0" y="0"/>
              <a:ext cx="1200970" cy="774530"/>
            </a:xfrm>
            <a:custGeom>
              <a:avLst/>
              <a:gdLst/>
              <a:ahLst/>
              <a:cxnLst/>
              <a:rect l="l" t="t" r="r" b="b"/>
              <a:pathLst>
                <a:path w="1200970" h="774530" extrusionOk="0">
                  <a:moveTo>
                    <a:pt x="0" y="0"/>
                  </a:moveTo>
                  <a:lnTo>
                    <a:pt x="1200970" y="0"/>
                  </a:lnTo>
                  <a:lnTo>
                    <a:pt x="1200970" y="774530"/>
                  </a:lnTo>
                  <a:lnTo>
                    <a:pt x="0" y="774530"/>
                  </a:lnTo>
                  <a:close/>
                </a:path>
              </a:pathLst>
            </a:custGeom>
            <a:solidFill>
              <a:srgbClr val="FFFFFF"/>
            </a:solidFill>
            <a:ln>
              <a:noFill/>
            </a:ln>
          </p:spPr>
        </p:sp>
        <p:sp>
          <p:nvSpPr>
            <p:cNvPr id="652" name="Google Shape;652;p2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3" name="Google Shape;653;p24">
            <a:extLst>
              <a:ext uri="{C183D7F6-B498-43B3-948B-1728B52AA6E4}">
                <adec:decorative xmlns:adec="http://schemas.microsoft.com/office/drawing/2017/decorative" val="1"/>
              </a:ext>
            </a:extLst>
          </p:cNvPr>
          <p:cNvGrpSpPr/>
          <p:nvPr/>
        </p:nvGrpSpPr>
        <p:grpSpPr>
          <a:xfrm>
            <a:off x="7113893" y="2636046"/>
            <a:ext cx="3086098" cy="3086096"/>
            <a:chOff x="0" y="0"/>
            <a:chExt cx="812800" cy="812800"/>
          </a:xfrm>
        </p:grpSpPr>
        <p:sp>
          <p:nvSpPr>
            <p:cNvPr id="654" name="Google Shape;654;p24"/>
            <p:cNvSpPr/>
            <p:nvPr/>
          </p:nvSpPr>
          <p:spPr>
            <a:xfrm>
              <a:off x="0" y="0"/>
              <a:ext cx="200475" cy="304352"/>
            </a:xfrm>
            <a:custGeom>
              <a:avLst/>
              <a:gdLst/>
              <a:ahLst/>
              <a:cxnLst/>
              <a:rect l="l" t="t" r="r" b="b"/>
              <a:pathLst>
                <a:path w="200475" h="304352" extrusionOk="0">
                  <a:moveTo>
                    <a:pt x="0" y="0"/>
                  </a:moveTo>
                  <a:lnTo>
                    <a:pt x="200475" y="0"/>
                  </a:lnTo>
                  <a:lnTo>
                    <a:pt x="200475" y="304352"/>
                  </a:lnTo>
                  <a:lnTo>
                    <a:pt x="0" y="304352"/>
                  </a:lnTo>
                  <a:close/>
                </a:path>
              </a:pathLst>
            </a:custGeom>
            <a:solidFill>
              <a:srgbClr val="FDB600"/>
            </a:solidFill>
            <a:ln>
              <a:noFill/>
            </a:ln>
          </p:spPr>
        </p:sp>
        <p:sp>
          <p:nvSpPr>
            <p:cNvPr id="655" name="Google Shape;655;p2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656" name="Google Shape;656;p24"/>
          <p:cNvSpPr txBox="1"/>
          <p:nvPr/>
        </p:nvSpPr>
        <p:spPr>
          <a:xfrm>
            <a:off x="7360877" y="3031987"/>
            <a:ext cx="329276" cy="635000"/>
          </a:xfrm>
          <a:prstGeom prst="rect">
            <a:avLst/>
          </a:prstGeom>
          <a:noFill/>
          <a:ln>
            <a:noFill/>
          </a:ln>
        </p:spPr>
        <p:txBody>
          <a:bodyPr spcFirstLastPara="1" wrap="square" lIns="0" tIns="0" rIns="0" bIns="0" anchor="t" anchorCtr="0">
            <a:spAutoFit/>
          </a:bodyPr>
          <a:lstStyle/>
          <a:p>
            <a:pPr marL="0" marR="0" lvl="0" indent="0" algn="l" rtl="0">
              <a:lnSpc>
                <a:spcPct val="130007"/>
              </a:lnSpc>
              <a:spcBef>
                <a:spcPts val="0"/>
              </a:spcBef>
              <a:spcAft>
                <a:spcPts val="0"/>
              </a:spcAft>
              <a:buNone/>
            </a:pPr>
            <a:r>
              <a:rPr lang="en-US" sz="3999">
                <a:solidFill>
                  <a:srgbClr val="055E5C"/>
                </a:solidFill>
                <a:latin typeface="Paytone One"/>
                <a:ea typeface="Paytone One"/>
                <a:cs typeface="Paytone One"/>
                <a:sym typeface="Paytone One"/>
              </a:rPr>
              <a:t>2</a:t>
            </a:r>
            <a:endParaRPr/>
          </a:p>
        </p:txBody>
      </p:sp>
      <p:grpSp>
        <p:nvGrpSpPr>
          <p:cNvPr id="657" name="Google Shape;657;p24">
            <a:extLst>
              <a:ext uri="{C183D7F6-B498-43B3-948B-1728B52AA6E4}">
                <adec:decorative xmlns:adec="http://schemas.microsoft.com/office/drawing/2017/decorative" val="1"/>
              </a:ext>
            </a:extLst>
          </p:cNvPr>
          <p:cNvGrpSpPr/>
          <p:nvPr/>
        </p:nvGrpSpPr>
        <p:grpSpPr>
          <a:xfrm>
            <a:off x="12070300" y="2832400"/>
            <a:ext cx="4528257" cy="6473220"/>
            <a:chOff x="0" y="0"/>
            <a:chExt cx="1200970" cy="812800"/>
          </a:xfrm>
        </p:grpSpPr>
        <p:sp>
          <p:nvSpPr>
            <p:cNvPr id="658" name="Google Shape;658;p24"/>
            <p:cNvSpPr/>
            <p:nvPr/>
          </p:nvSpPr>
          <p:spPr>
            <a:xfrm>
              <a:off x="0" y="0"/>
              <a:ext cx="1200970" cy="774530"/>
            </a:xfrm>
            <a:custGeom>
              <a:avLst/>
              <a:gdLst/>
              <a:ahLst/>
              <a:cxnLst/>
              <a:rect l="l" t="t" r="r" b="b"/>
              <a:pathLst>
                <a:path w="1200970" h="774530" extrusionOk="0">
                  <a:moveTo>
                    <a:pt x="0" y="0"/>
                  </a:moveTo>
                  <a:lnTo>
                    <a:pt x="1200970" y="0"/>
                  </a:lnTo>
                  <a:lnTo>
                    <a:pt x="1200970" y="774530"/>
                  </a:lnTo>
                  <a:lnTo>
                    <a:pt x="0" y="774530"/>
                  </a:lnTo>
                  <a:close/>
                </a:path>
              </a:pathLst>
            </a:custGeom>
            <a:solidFill>
              <a:srgbClr val="FFFFFF"/>
            </a:solidFill>
            <a:ln>
              <a:noFill/>
            </a:ln>
          </p:spPr>
        </p:sp>
        <p:sp>
          <p:nvSpPr>
            <p:cNvPr id="659" name="Google Shape;659;p2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0" name="Google Shape;660;p24">
            <a:extLst>
              <a:ext uri="{C183D7F6-B498-43B3-948B-1728B52AA6E4}">
                <adec:decorative xmlns:adec="http://schemas.microsoft.com/office/drawing/2017/decorative" val="1"/>
              </a:ext>
            </a:extLst>
          </p:cNvPr>
          <p:cNvGrpSpPr/>
          <p:nvPr/>
        </p:nvGrpSpPr>
        <p:grpSpPr>
          <a:xfrm>
            <a:off x="12331176" y="2636046"/>
            <a:ext cx="3086098" cy="3086096"/>
            <a:chOff x="0" y="0"/>
            <a:chExt cx="812800" cy="812800"/>
          </a:xfrm>
        </p:grpSpPr>
        <p:sp>
          <p:nvSpPr>
            <p:cNvPr id="661" name="Google Shape;661;p24"/>
            <p:cNvSpPr/>
            <p:nvPr/>
          </p:nvSpPr>
          <p:spPr>
            <a:xfrm>
              <a:off x="0" y="0"/>
              <a:ext cx="200475" cy="304352"/>
            </a:xfrm>
            <a:custGeom>
              <a:avLst/>
              <a:gdLst/>
              <a:ahLst/>
              <a:cxnLst/>
              <a:rect l="l" t="t" r="r" b="b"/>
              <a:pathLst>
                <a:path w="200475" h="304352" extrusionOk="0">
                  <a:moveTo>
                    <a:pt x="0" y="0"/>
                  </a:moveTo>
                  <a:lnTo>
                    <a:pt x="200475" y="0"/>
                  </a:lnTo>
                  <a:lnTo>
                    <a:pt x="200475" y="304352"/>
                  </a:lnTo>
                  <a:lnTo>
                    <a:pt x="0" y="304352"/>
                  </a:lnTo>
                  <a:close/>
                </a:path>
              </a:pathLst>
            </a:custGeom>
            <a:solidFill>
              <a:srgbClr val="FDB600"/>
            </a:solidFill>
            <a:ln>
              <a:noFill/>
            </a:ln>
          </p:spPr>
        </p:sp>
        <p:sp>
          <p:nvSpPr>
            <p:cNvPr id="662" name="Google Shape;662;p2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663" name="Google Shape;663;p24"/>
          <p:cNvSpPr txBox="1"/>
          <p:nvPr/>
        </p:nvSpPr>
        <p:spPr>
          <a:xfrm>
            <a:off x="12578161" y="3031987"/>
            <a:ext cx="329276" cy="635000"/>
          </a:xfrm>
          <a:prstGeom prst="rect">
            <a:avLst/>
          </a:prstGeom>
          <a:noFill/>
          <a:ln>
            <a:noFill/>
          </a:ln>
        </p:spPr>
        <p:txBody>
          <a:bodyPr spcFirstLastPara="1" wrap="square" lIns="0" tIns="0" rIns="0" bIns="0" anchor="t" anchorCtr="0">
            <a:spAutoFit/>
          </a:bodyPr>
          <a:lstStyle/>
          <a:p>
            <a:pPr marL="0" marR="0" lvl="0" indent="0" algn="l" rtl="0">
              <a:lnSpc>
                <a:spcPct val="130007"/>
              </a:lnSpc>
              <a:spcBef>
                <a:spcPts val="0"/>
              </a:spcBef>
              <a:spcAft>
                <a:spcPts val="0"/>
              </a:spcAft>
              <a:buNone/>
            </a:pPr>
            <a:r>
              <a:rPr lang="en-US" sz="3999">
                <a:solidFill>
                  <a:srgbClr val="055E5C"/>
                </a:solidFill>
                <a:latin typeface="Paytone One"/>
                <a:ea typeface="Paytone One"/>
                <a:cs typeface="Paytone One"/>
                <a:sym typeface="Paytone One"/>
              </a:rPr>
              <a:t>3</a:t>
            </a:r>
            <a:endParaRPr/>
          </a:p>
        </p:txBody>
      </p:sp>
      <p:sp>
        <p:nvSpPr>
          <p:cNvPr id="664" name="Google Shape;664;p24">
            <a:extLst>
              <a:ext uri="{C183D7F6-B498-43B3-948B-1728B52AA6E4}">
                <adec:decorative xmlns:adec="http://schemas.microsoft.com/office/drawing/2017/decorative" val="1"/>
              </a:ext>
            </a:extLst>
          </p:cNvPr>
          <p:cNvSpPr txBox="1"/>
          <p:nvPr/>
        </p:nvSpPr>
        <p:spPr>
          <a:xfrm>
            <a:off x="2143594" y="6517099"/>
            <a:ext cx="329400" cy="215400"/>
          </a:xfrm>
          <a:prstGeom prst="rect">
            <a:avLst/>
          </a:prstGeom>
          <a:noFill/>
          <a:ln>
            <a:noFill/>
          </a:ln>
        </p:spPr>
        <p:txBody>
          <a:bodyPr spcFirstLastPara="1" wrap="square" lIns="0" tIns="0" rIns="0" bIns="0" anchor="t" anchorCtr="0">
            <a:spAutoFit/>
          </a:bodyPr>
          <a:lstStyle/>
          <a:p>
            <a:pPr marL="0" marR="0" lvl="0" indent="0" algn="l" rtl="0">
              <a:lnSpc>
                <a:spcPct val="130007"/>
              </a:lnSpc>
              <a:spcBef>
                <a:spcPts val="0"/>
              </a:spcBef>
              <a:spcAft>
                <a:spcPts val="0"/>
              </a:spcAft>
              <a:buNone/>
            </a:pPr>
            <a:endParaRPr/>
          </a:p>
        </p:txBody>
      </p:sp>
      <p:sp>
        <p:nvSpPr>
          <p:cNvPr id="665" name="Google Shape;665;p24">
            <a:extLst>
              <a:ext uri="{C183D7F6-B498-43B3-948B-1728B52AA6E4}">
                <adec:decorative xmlns:adec="http://schemas.microsoft.com/office/drawing/2017/decorative" val="1"/>
              </a:ext>
            </a:extLst>
          </p:cNvPr>
          <p:cNvSpPr txBox="1"/>
          <p:nvPr/>
        </p:nvSpPr>
        <p:spPr>
          <a:xfrm>
            <a:off x="12578161" y="6517099"/>
            <a:ext cx="329400" cy="215400"/>
          </a:xfrm>
          <a:prstGeom prst="rect">
            <a:avLst/>
          </a:prstGeom>
          <a:noFill/>
          <a:ln>
            <a:noFill/>
          </a:ln>
        </p:spPr>
        <p:txBody>
          <a:bodyPr spcFirstLastPara="1" wrap="square" lIns="0" tIns="0" rIns="0" bIns="0" anchor="t" anchorCtr="0">
            <a:spAutoFit/>
          </a:bodyPr>
          <a:lstStyle/>
          <a:p>
            <a:pPr marL="0" marR="0" lvl="0" indent="0" algn="l" rtl="0">
              <a:lnSpc>
                <a:spcPct val="130007"/>
              </a:lnSpc>
              <a:spcBef>
                <a:spcPts val="0"/>
              </a:spcBef>
              <a:spcAft>
                <a:spcPts val="0"/>
              </a:spcAft>
              <a:buNone/>
            </a:pPr>
            <a:endParaRPr/>
          </a:p>
        </p:txBody>
      </p:sp>
      <p:sp>
        <p:nvSpPr>
          <p:cNvPr id="666" name="Google Shape;666;p24"/>
          <p:cNvSpPr txBox="1"/>
          <p:nvPr/>
        </p:nvSpPr>
        <p:spPr>
          <a:xfrm>
            <a:off x="2777025" y="3031925"/>
            <a:ext cx="2778600" cy="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Open Sans"/>
                <a:ea typeface="Open Sans"/>
                <a:cs typeface="Open Sans"/>
                <a:sym typeface="Open Sans"/>
              </a:rPr>
              <a:t>Working at Subminimum Wage Only</a:t>
            </a:r>
            <a:endParaRPr sz="1600" b="1" dirty="0">
              <a:latin typeface="Open Sans"/>
              <a:ea typeface="Open Sans"/>
              <a:cs typeface="Open Sans"/>
              <a:sym typeface="Open Sans"/>
            </a:endParaRPr>
          </a:p>
        </p:txBody>
      </p:sp>
      <p:sp>
        <p:nvSpPr>
          <p:cNvPr id="667" name="Google Shape;667;p24"/>
          <p:cNvSpPr txBox="1"/>
          <p:nvPr/>
        </p:nvSpPr>
        <p:spPr>
          <a:xfrm>
            <a:off x="8083100" y="3111450"/>
            <a:ext cx="3238500" cy="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Contemplating Subminimum Wage Employment</a:t>
            </a:r>
            <a:endParaRPr sz="1600" b="1">
              <a:latin typeface="Open Sans"/>
              <a:ea typeface="Open Sans"/>
              <a:cs typeface="Open Sans"/>
              <a:sym typeface="Open Sans"/>
            </a:endParaRPr>
          </a:p>
        </p:txBody>
      </p:sp>
      <p:sp>
        <p:nvSpPr>
          <p:cNvPr id="668" name="Google Shape;668;p24"/>
          <p:cNvSpPr txBox="1"/>
          <p:nvPr/>
        </p:nvSpPr>
        <p:spPr>
          <a:xfrm>
            <a:off x="13251525" y="3031925"/>
            <a:ext cx="3238500" cy="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Working in Subminimum Wage and CIE</a:t>
            </a:r>
            <a:endParaRPr sz="1600" b="1">
              <a:latin typeface="Open Sans"/>
              <a:ea typeface="Open Sans"/>
              <a:cs typeface="Open Sans"/>
              <a:sym typeface="Open Sans"/>
            </a:endParaRPr>
          </a:p>
        </p:txBody>
      </p:sp>
      <p:pic>
        <p:nvPicPr>
          <p:cNvPr id="669" name="Google Shape;669;p24" descr="working a subminimum wage only in IRSS"/>
          <p:cNvPicPr preferRelativeResize="0"/>
          <p:nvPr/>
        </p:nvPicPr>
        <p:blipFill>
          <a:blip r:embed="rId3">
            <a:alphaModFix/>
          </a:blip>
          <a:stretch>
            <a:fillRect/>
          </a:stretch>
        </p:blipFill>
        <p:spPr>
          <a:xfrm>
            <a:off x="1809073" y="4108050"/>
            <a:ext cx="4094000" cy="2070900"/>
          </a:xfrm>
          <a:prstGeom prst="rect">
            <a:avLst/>
          </a:prstGeom>
          <a:noFill/>
          <a:ln>
            <a:noFill/>
          </a:ln>
        </p:spPr>
      </p:pic>
      <p:pic>
        <p:nvPicPr>
          <p:cNvPr id="670" name="Google Shape;670;p24" descr="contemplating subminimum wage employment in IRSS"/>
          <p:cNvPicPr preferRelativeResize="0"/>
          <p:nvPr/>
        </p:nvPicPr>
        <p:blipFill>
          <a:blip r:embed="rId4">
            <a:alphaModFix/>
          </a:blip>
          <a:stretch>
            <a:fillRect/>
          </a:stretch>
        </p:blipFill>
        <p:spPr>
          <a:xfrm>
            <a:off x="6983449" y="4108049"/>
            <a:ext cx="4213252" cy="2934508"/>
          </a:xfrm>
          <a:prstGeom prst="rect">
            <a:avLst/>
          </a:prstGeom>
          <a:noFill/>
          <a:ln>
            <a:noFill/>
          </a:ln>
        </p:spPr>
      </p:pic>
      <p:pic>
        <p:nvPicPr>
          <p:cNvPr id="671" name="Google Shape;671;p24" descr="working in subminimum wage and CIE in IRSS"/>
          <p:cNvPicPr preferRelativeResize="0"/>
          <p:nvPr/>
        </p:nvPicPr>
        <p:blipFill>
          <a:blip r:embed="rId5">
            <a:alphaModFix/>
          </a:blip>
          <a:stretch>
            <a:fillRect/>
          </a:stretch>
        </p:blipFill>
        <p:spPr>
          <a:xfrm>
            <a:off x="12277076" y="4108050"/>
            <a:ext cx="4094001" cy="36588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5"/>
          <p:cNvSpPr txBox="1"/>
          <p:nvPr/>
        </p:nvSpPr>
        <p:spPr>
          <a:xfrm>
            <a:off x="1028700" y="733050"/>
            <a:ext cx="163530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a:solidFill>
                  <a:srgbClr val="FFFFFF"/>
                </a:solidFill>
                <a:latin typeface="Paytone One"/>
                <a:ea typeface="Paytone One"/>
                <a:cs typeface="Paytone One"/>
                <a:sym typeface="Paytone One"/>
              </a:rPr>
              <a:t>DIF at Status 14-0 or higher</a:t>
            </a:r>
            <a:endParaRPr sz="9000" i="1" u="sng">
              <a:solidFill>
                <a:srgbClr val="FFFFFF"/>
              </a:solidFill>
              <a:latin typeface="Paytone One"/>
              <a:ea typeface="Paytone One"/>
              <a:cs typeface="Paytone One"/>
              <a:sym typeface="Paytone One"/>
            </a:endParaRPr>
          </a:p>
        </p:txBody>
      </p:sp>
      <p:sp>
        <p:nvSpPr>
          <p:cNvPr id="677" name="Google Shape;677;p25">
            <a:extLst>
              <a:ext uri="{C183D7F6-B498-43B3-948B-1728B52AA6E4}">
                <adec:decorative xmlns:adec="http://schemas.microsoft.com/office/drawing/2017/decorative" val="1"/>
              </a:ext>
            </a:extLst>
          </p:cNvPr>
          <p:cNvSpPr/>
          <p:nvPr/>
        </p:nvSpPr>
        <p:spPr>
          <a:xfrm>
            <a:off x="1087823" y="2255725"/>
            <a:ext cx="16293849" cy="7034917"/>
          </a:xfrm>
          <a:custGeom>
            <a:avLst/>
            <a:gdLst/>
            <a:ahLst/>
            <a:cxnLst/>
            <a:rect l="l" t="t" r="r" b="b"/>
            <a:pathLst>
              <a:path w="1086800" h="293979" extrusionOk="0">
                <a:moveTo>
                  <a:pt x="0" y="0"/>
                </a:moveTo>
                <a:lnTo>
                  <a:pt x="1086800" y="0"/>
                </a:lnTo>
                <a:lnTo>
                  <a:pt x="1086800" y="293979"/>
                </a:lnTo>
                <a:lnTo>
                  <a:pt x="0" y="293979"/>
                </a:lnTo>
                <a:close/>
              </a:path>
            </a:pathLst>
          </a:custGeom>
          <a:solidFill>
            <a:srgbClr val="FDB600"/>
          </a:solidFill>
          <a:ln>
            <a:noFill/>
          </a:ln>
        </p:spPr>
      </p:sp>
      <p:sp>
        <p:nvSpPr>
          <p:cNvPr id="678" name="Google Shape;678;p25"/>
          <p:cNvSpPr txBox="1"/>
          <p:nvPr/>
        </p:nvSpPr>
        <p:spPr>
          <a:xfrm>
            <a:off x="1417300" y="2698875"/>
            <a:ext cx="5823300" cy="44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Open Sans"/>
                <a:ea typeface="Open Sans"/>
                <a:cs typeface="Open Sans"/>
                <a:sym typeface="Open Sans"/>
              </a:rPr>
              <a:t>When adding the program in Status 14-0 or higher, IRSS requires:</a:t>
            </a:r>
            <a:endParaRPr sz="3000">
              <a:latin typeface="Open Sans"/>
              <a:ea typeface="Open Sans"/>
              <a:cs typeface="Open Sans"/>
              <a:sym typeface="Open Sans"/>
            </a:endParaRPr>
          </a:p>
          <a:p>
            <a:pPr marL="0" lvl="0" indent="0" algn="l" rtl="0">
              <a:spcBef>
                <a:spcPts val="0"/>
              </a:spcBef>
              <a:spcAft>
                <a:spcPts val="0"/>
              </a:spcAft>
              <a:buNone/>
            </a:pPr>
            <a:endParaRPr sz="3000">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Program Type: </a:t>
            </a:r>
            <a:r>
              <a:rPr lang="en-US" sz="3000" i="1">
                <a:latin typeface="Open Sans"/>
                <a:ea typeface="Open Sans"/>
                <a:cs typeface="Open Sans"/>
                <a:sym typeface="Open Sans"/>
              </a:rPr>
              <a:t>DIF Iowa Blueprint for Change (IBC)</a:t>
            </a:r>
            <a:endParaRPr sz="3000" i="1">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Program Name: </a:t>
            </a:r>
            <a:r>
              <a:rPr lang="en-US" sz="3000" i="1">
                <a:latin typeface="Open Sans"/>
                <a:ea typeface="Open Sans"/>
                <a:cs typeface="Open Sans"/>
                <a:sym typeface="Open Sans"/>
              </a:rPr>
              <a:t>DIF IBC Participant</a:t>
            </a:r>
            <a:endParaRPr sz="3000" i="1">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Start Date</a:t>
            </a:r>
            <a:endParaRPr sz="3000">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Age Category at DIF Enrollment</a:t>
            </a:r>
            <a:endParaRPr sz="3000">
              <a:latin typeface="Open Sans"/>
              <a:ea typeface="Open Sans"/>
              <a:cs typeface="Open Sans"/>
              <a:sym typeface="Open Sans"/>
            </a:endParaRPr>
          </a:p>
          <a:p>
            <a:pPr marL="0" lvl="0" indent="0" algn="l" rtl="0">
              <a:spcBef>
                <a:spcPts val="0"/>
              </a:spcBef>
              <a:spcAft>
                <a:spcPts val="0"/>
              </a:spcAft>
              <a:buNone/>
            </a:pPr>
            <a:r>
              <a:rPr lang="en-US" sz="3000">
                <a:latin typeface="Open Sans"/>
                <a:ea typeface="Open Sans"/>
                <a:cs typeface="Open Sans"/>
                <a:sym typeface="Open Sans"/>
              </a:rPr>
              <a:t>Eligibility Criteria at IPE Development or DIF Enrollment (if after IPE Development)</a:t>
            </a:r>
            <a:endParaRPr sz="3000">
              <a:latin typeface="Open Sans"/>
              <a:ea typeface="Open Sans"/>
              <a:cs typeface="Open Sans"/>
              <a:sym typeface="Open Sans"/>
            </a:endParaRPr>
          </a:p>
        </p:txBody>
      </p:sp>
      <p:pic>
        <p:nvPicPr>
          <p:cNvPr id="679" name="Google Shape;679;p25" descr="DIF at status 14-0 or higher in IRSS"/>
          <p:cNvPicPr preferRelativeResize="0"/>
          <p:nvPr/>
        </p:nvPicPr>
        <p:blipFill>
          <a:blip r:embed="rId3">
            <a:alphaModFix/>
          </a:blip>
          <a:stretch>
            <a:fillRect/>
          </a:stretch>
        </p:blipFill>
        <p:spPr>
          <a:xfrm>
            <a:off x="8058350" y="2578525"/>
            <a:ext cx="8850824" cy="6389324"/>
          </a:xfrm>
          <a:prstGeom prst="rect">
            <a:avLst/>
          </a:prstGeom>
          <a:noFill/>
          <a:ln>
            <a:noFill/>
          </a:ln>
        </p:spPr>
      </p:pic>
      <p:sp>
        <p:nvSpPr>
          <p:cNvPr id="680" name="Google Shape;680;p25" descr="age category is locked once saved"/>
          <p:cNvSpPr/>
          <p:nvPr/>
        </p:nvSpPr>
        <p:spPr>
          <a:xfrm>
            <a:off x="11207670" y="6223244"/>
            <a:ext cx="665334" cy="825284"/>
          </a:xfrm>
          <a:custGeom>
            <a:avLst/>
            <a:gdLst/>
            <a:ahLst/>
            <a:cxnLst/>
            <a:rect l="l" t="t" r="r" b="b"/>
            <a:pathLst>
              <a:path w="665334" h="825284" extrusionOk="0">
                <a:moveTo>
                  <a:pt x="636074" y="323502"/>
                </a:moveTo>
                <a:lnTo>
                  <a:pt x="546146" y="323502"/>
                </a:lnTo>
                <a:lnTo>
                  <a:pt x="546146" y="213569"/>
                </a:lnTo>
                <a:cubicBezTo>
                  <a:pt x="546146" y="95801"/>
                  <a:pt x="450385" y="0"/>
                  <a:pt x="332667" y="0"/>
                </a:cubicBezTo>
                <a:cubicBezTo>
                  <a:pt x="214949" y="0"/>
                  <a:pt x="119189" y="95801"/>
                  <a:pt x="119189" y="213569"/>
                </a:cubicBezTo>
                <a:lnTo>
                  <a:pt x="119189" y="323502"/>
                </a:lnTo>
                <a:lnTo>
                  <a:pt x="29260" y="323502"/>
                </a:lnTo>
                <a:cubicBezTo>
                  <a:pt x="13135" y="323502"/>
                  <a:pt x="0" y="336643"/>
                  <a:pt x="0" y="352775"/>
                </a:cubicBezTo>
                <a:lnTo>
                  <a:pt x="0" y="796012"/>
                </a:lnTo>
                <a:cubicBezTo>
                  <a:pt x="0" y="812161"/>
                  <a:pt x="13135" y="825285"/>
                  <a:pt x="29260" y="825285"/>
                </a:cubicBezTo>
                <a:lnTo>
                  <a:pt x="636074" y="825285"/>
                </a:lnTo>
                <a:cubicBezTo>
                  <a:pt x="652200" y="825285"/>
                  <a:pt x="665334" y="812161"/>
                  <a:pt x="665334" y="796012"/>
                </a:cubicBezTo>
                <a:lnTo>
                  <a:pt x="665334" y="352775"/>
                </a:lnTo>
                <a:cubicBezTo>
                  <a:pt x="665334" y="336643"/>
                  <a:pt x="652200" y="323502"/>
                  <a:pt x="636074" y="323502"/>
                </a:cubicBezTo>
                <a:close/>
                <a:moveTo>
                  <a:pt x="135710" y="213569"/>
                </a:moveTo>
                <a:cubicBezTo>
                  <a:pt x="135710" y="104925"/>
                  <a:pt x="224069" y="16529"/>
                  <a:pt x="332667" y="16529"/>
                </a:cubicBezTo>
                <a:cubicBezTo>
                  <a:pt x="441265" y="16529"/>
                  <a:pt x="529624" y="104925"/>
                  <a:pt x="529624" y="213569"/>
                </a:cubicBezTo>
                <a:lnTo>
                  <a:pt x="529624" y="323502"/>
                </a:lnTo>
                <a:lnTo>
                  <a:pt x="478043" y="323502"/>
                </a:lnTo>
                <a:lnTo>
                  <a:pt x="478043" y="216098"/>
                </a:lnTo>
                <a:cubicBezTo>
                  <a:pt x="478043" y="135900"/>
                  <a:pt x="412831" y="70661"/>
                  <a:pt x="332667" y="70661"/>
                </a:cubicBezTo>
                <a:cubicBezTo>
                  <a:pt x="252503" y="70661"/>
                  <a:pt x="187292" y="135900"/>
                  <a:pt x="187292" y="216098"/>
                </a:cubicBezTo>
                <a:lnTo>
                  <a:pt x="187292" y="323502"/>
                </a:lnTo>
                <a:lnTo>
                  <a:pt x="135710" y="323502"/>
                </a:lnTo>
                <a:lnTo>
                  <a:pt x="135710" y="213569"/>
                </a:lnTo>
                <a:close/>
                <a:moveTo>
                  <a:pt x="461521" y="216098"/>
                </a:moveTo>
                <a:lnTo>
                  <a:pt x="461521" y="323502"/>
                </a:lnTo>
                <a:lnTo>
                  <a:pt x="203813" y="323502"/>
                </a:lnTo>
                <a:lnTo>
                  <a:pt x="203813" y="216098"/>
                </a:lnTo>
                <a:cubicBezTo>
                  <a:pt x="203813" y="145024"/>
                  <a:pt x="261623" y="87190"/>
                  <a:pt x="332667" y="87190"/>
                </a:cubicBezTo>
                <a:cubicBezTo>
                  <a:pt x="403711" y="87190"/>
                  <a:pt x="461521" y="145024"/>
                  <a:pt x="461521" y="216098"/>
                </a:cubicBezTo>
                <a:close/>
                <a:moveTo>
                  <a:pt x="648813" y="796012"/>
                </a:moveTo>
                <a:cubicBezTo>
                  <a:pt x="648813" y="803054"/>
                  <a:pt x="643096" y="808756"/>
                  <a:pt x="636074" y="808756"/>
                </a:cubicBezTo>
                <a:lnTo>
                  <a:pt x="29260" y="808756"/>
                </a:lnTo>
                <a:cubicBezTo>
                  <a:pt x="22238" y="808756"/>
                  <a:pt x="16522" y="803054"/>
                  <a:pt x="16522" y="796012"/>
                </a:cubicBezTo>
                <a:lnTo>
                  <a:pt x="16522" y="352775"/>
                </a:lnTo>
                <a:cubicBezTo>
                  <a:pt x="16522" y="345750"/>
                  <a:pt x="22238" y="340031"/>
                  <a:pt x="29260" y="340031"/>
                </a:cubicBezTo>
                <a:lnTo>
                  <a:pt x="127449" y="340031"/>
                </a:lnTo>
                <a:lnTo>
                  <a:pt x="195552" y="340031"/>
                </a:lnTo>
                <a:lnTo>
                  <a:pt x="469782" y="340031"/>
                </a:lnTo>
                <a:lnTo>
                  <a:pt x="537885" y="340031"/>
                </a:lnTo>
                <a:lnTo>
                  <a:pt x="636074" y="340031"/>
                </a:lnTo>
                <a:cubicBezTo>
                  <a:pt x="643096" y="340031"/>
                  <a:pt x="648813" y="345750"/>
                  <a:pt x="648813" y="352775"/>
                </a:cubicBezTo>
                <a:lnTo>
                  <a:pt x="648813" y="796012"/>
                </a:lnTo>
                <a:close/>
                <a:moveTo>
                  <a:pt x="329545" y="468824"/>
                </a:moveTo>
                <a:cubicBezTo>
                  <a:pt x="288157" y="470378"/>
                  <a:pt x="254635" y="502658"/>
                  <a:pt x="251561" y="543931"/>
                </a:cubicBezTo>
                <a:cubicBezTo>
                  <a:pt x="249215" y="575485"/>
                  <a:pt x="264977" y="605022"/>
                  <a:pt x="292040" y="620608"/>
                </a:cubicBezTo>
                <a:lnTo>
                  <a:pt x="292040" y="667401"/>
                </a:lnTo>
                <a:cubicBezTo>
                  <a:pt x="292040" y="674377"/>
                  <a:pt x="297707" y="680029"/>
                  <a:pt x="304663" y="680029"/>
                </a:cubicBezTo>
                <a:lnTo>
                  <a:pt x="360672" y="680029"/>
                </a:lnTo>
                <a:cubicBezTo>
                  <a:pt x="367627" y="680029"/>
                  <a:pt x="373294" y="674377"/>
                  <a:pt x="373294" y="667401"/>
                </a:cubicBezTo>
                <a:lnTo>
                  <a:pt x="373294" y="620608"/>
                </a:lnTo>
                <a:cubicBezTo>
                  <a:pt x="398540" y="606096"/>
                  <a:pt x="414004" y="579551"/>
                  <a:pt x="414004" y="550129"/>
                </a:cubicBezTo>
                <a:cubicBezTo>
                  <a:pt x="414004" y="527815"/>
                  <a:pt x="405148" y="507006"/>
                  <a:pt x="389089" y="491518"/>
                </a:cubicBezTo>
                <a:cubicBezTo>
                  <a:pt x="373030" y="476047"/>
                  <a:pt x="351882" y="467964"/>
                  <a:pt x="329545" y="468824"/>
                </a:cubicBezTo>
                <a:close/>
                <a:moveTo>
                  <a:pt x="361366" y="608261"/>
                </a:moveTo>
                <a:cubicBezTo>
                  <a:pt x="358557" y="609650"/>
                  <a:pt x="356773" y="612526"/>
                  <a:pt x="356773" y="615666"/>
                </a:cubicBezTo>
                <a:lnTo>
                  <a:pt x="356773" y="663501"/>
                </a:lnTo>
                <a:lnTo>
                  <a:pt x="308562" y="663501"/>
                </a:lnTo>
                <a:lnTo>
                  <a:pt x="308562" y="615666"/>
                </a:lnTo>
                <a:cubicBezTo>
                  <a:pt x="308562" y="612526"/>
                  <a:pt x="306777" y="609650"/>
                  <a:pt x="303969" y="608261"/>
                </a:cubicBezTo>
                <a:cubicBezTo>
                  <a:pt x="280161" y="596476"/>
                  <a:pt x="266068" y="571716"/>
                  <a:pt x="268034" y="545154"/>
                </a:cubicBezTo>
                <a:cubicBezTo>
                  <a:pt x="270446" y="512824"/>
                  <a:pt x="297723" y="486559"/>
                  <a:pt x="330172" y="485336"/>
                </a:cubicBezTo>
                <a:cubicBezTo>
                  <a:pt x="347999" y="484675"/>
                  <a:pt x="364835" y="491088"/>
                  <a:pt x="377623" y="503419"/>
                </a:cubicBezTo>
                <a:cubicBezTo>
                  <a:pt x="390428" y="515766"/>
                  <a:pt x="397482" y="532344"/>
                  <a:pt x="397482" y="550129"/>
                </a:cubicBezTo>
                <a:cubicBezTo>
                  <a:pt x="397482" y="574956"/>
                  <a:pt x="383637" y="597237"/>
                  <a:pt x="361366" y="608261"/>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25" descr="eligibility criteria is locked"/>
          <p:cNvSpPr/>
          <p:nvPr/>
        </p:nvSpPr>
        <p:spPr>
          <a:xfrm>
            <a:off x="12586820" y="7439819"/>
            <a:ext cx="665334" cy="825284"/>
          </a:xfrm>
          <a:custGeom>
            <a:avLst/>
            <a:gdLst/>
            <a:ahLst/>
            <a:cxnLst/>
            <a:rect l="l" t="t" r="r" b="b"/>
            <a:pathLst>
              <a:path w="665334" h="825284" extrusionOk="0">
                <a:moveTo>
                  <a:pt x="636074" y="323502"/>
                </a:moveTo>
                <a:lnTo>
                  <a:pt x="546146" y="323502"/>
                </a:lnTo>
                <a:lnTo>
                  <a:pt x="546146" y="213569"/>
                </a:lnTo>
                <a:cubicBezTo>
                  <a:pt x="546146" y="95801"/>
                  <a:pt x="450385" y="0"/>
                  <a:pt x="332667" y="0"/>
                </a:cubicBezTo>
                <a:cubicBezTo>
                  <a:pt x="214949" y="0"/>
                  <a:pt x="119189" y="95801"/>
                  <a:pt x="119189" y="213569"/>
                </a:cubicBezTo>
                <a:lnTo>
                  <a:pt x="119189" y="323502"/>
                </a:lnTo>
                <a:lnTo>
                  <a:pt x="29260" y="323502"/>
                </a:lnTo>
                <a:cubicBezTo>
                  <a:pt x="13135" y="323502"/>
                  <a:pt x="0" y="336643"/>
                  <a:pt x="0" y="352775"/>
                </a:cubicBezTo>
                <a:lnTo>
                  <a:pt x="0" y="796012"/>
                </a:lnTo>
                <a:cubicBezTo>
                  <a:pt x="0" y="812161"/>
                  <a:pt x="13135" y="825285"/>
                  <a:pt x="29260" y="825285"/>
                </a:cubicBezTo>
                <a:lnTo>
                  <a:pt x="636074" y="825285"/>
                </a:lnTo>
                <a:cubicBezTo>
                  <a:pt x="652200" y="825285"/>
                  <a:pt x="665334" y="812161"/>
                  <a:pt x="665334" y="796012"/>
                </a:cubicBezTo>
                <a:lnTo>
                  <a:pt x="665334" y="352775"/>
                </a:lnTo>
                <a:cubicBezTo>
                  <a:pt x="665334" y="336643"/>
                  <a:pt x="652200" y="323502"/>
                  <a:pt x="636074" y="323502"/>
                </a:cubicBezTo>
                <a:close/>
                <a:moveTo>
                  <a:pt x="135710" y="213569"/>
                </a:moveTo>
                <a:cubicBezTo>
                  <a:pt x="135710" y="104925"/>
                  <a:pt x="224069" y="16529"/>
                  <a:pt x="332667" y="16529"/>
                </a:cubicBezTo>
                <a:cubicBezTo>
                  <a:pt x="441265" y="16529"/>
                  <a:pt x="529624" y="104925"/>
                  <a:pt x="529624" y="213569"/>
                </a:cubicBezTo>
                <a:lnTo>
                  <a:pt x="529624" y="323502"/>
                </a:lnTo>
                <a:lnTo>
                  <a:pt x="478043" y="323502"/>
                </a:lnTo>
                <a:lnTo>
                  <a:pt x="478043" y="216098"/>
                </a:lnTo>
                <a:cubicBezTo>
                  <a:pt x="478043" y="135900"/>
                  <a:pt x="412831" y="70661"/>
                  <a:pt x="332667" y="70661"/>
                </a:cubicBezTo>
                <a:cubicBezTo>
                  <a:pt x="252503" y="70661"/>
                  <a:pt x="187292" y="135900"/>
                  <a:pt x="187292" y="216098"/>
                </a:cubicBezTo>
                <a:lnTo>
                  <a:pt x="187292" y="323502"/>
                </a:lnTo>
                <a:lnTo>
                  <a:pt x="135710" y="323502"/>
                </a:lnTo>
                <a:lnTo>
                  <a:pt x="135710" y="213569"/>
                </a:lnTo>
                <a:close/>
                <a:moveTo>
                  <a:pt x="461521" y="216098"/>
                </a:moveTo>
                <a:lnTo>
                  <a:pt x="461521" y="323502"/>
                </a:lnTo>
                <a:lnTo>
                  <a:pt x="203813" y="323502"/>
                </a:lnTo>
                <a:lnTo>
                  <a:pt x="203813" y="216098"/>
                </a:lnTo>
                <a:cubicBezTo>
                  <a:pt x="203813" y="145024"/>
                  <a:pt x="261623" y="87190"/>
                  <a:pt x="332667" y="87190"/>
                </a:cubicBezTo>
                <a:cubicBezTo>
                  <a:pt x="403711" y="87190"/>
                  <a:pt x="461521" y="145024"/>
                  <a:pt x="461521" y="216098"/>
                </a:cubicBezTo>
                <a:close/>
                <a:moveTo>
                  <a:pt x="648813" y="796012"/>
                </a:moveTo>
                <a:cubicBezTo>
                  <a:pt x="648813" y="803054"/>
                  <a:pt x="643096" y="808756"/>
                  <a:pt x="636074" y="808756"/>
                </a:cubicBezTo>
                <a:lnTo>
                  <a:pt x="29260" y="808756"/>
                </a:lnTo>
                <a:cubicBezTo>
                  <a:pt x="22238" y="808756"/>
                  <a:pt x="16522" y="803054"/>
                  <a:pt x="16522" y="796012"/>
                </a:cubicBezTo>
                <a:lnTo>
                  <a:pt x="16522" y="352775"/>
                </a:lnTo>
                <a:cubicBezTo>
                  <a:pt x="16522" y="345750"/>
                  <a:pt x="22238" y="340031"/>
                  <a:pt x="29260" y="340031"/>
                </a:cubicBezTo>
                <a:lnTo>
                  <a:pt x="127449" y="340031"/>
                </a:lnTo>
                <a:lnTo>
                  <a:pt x="195552" y="340031"/>
                </a:lnTo>
                <a:lnTo>
                  <a:pt x="469782" y="340031"/>
                </a:lnTo>
                <a:lnTo>
                  <a:pt x="537885" y="340031"/>
                </a:lnTo>
                <a:lnTo>
                  <a:pt x="636074" y="340031"/>
                </a:lnTo>
                <a:cubicBezTo>
                  <a:pt x="643096" y="340031"/>
                  <a:pt x="648813" y="345750"/>
                  <a:pt x="648813" y="352775"/>
                </a:cubicBezTo>
                <a:lnTo>
                  <a:pt x="648813" y="796012"/>
                </a:lnTo>
                <a:close/>
                <a:moveTo>
                  <a:pt x="329545" y="468824"/>
                </a:moveTo>
                <a:cubicBezTo>
                  <a:pt x="288157" y="470378"/>
                  <a:pt x="254635" y="502658"/>
                  <a:pt x="251561" y="543931"/>
                </a:cubicBezTo>
                <a:cubicBezTo>
                  <a:pt x="249215" y="575485"/>
                  <a:pt x="264977" y="605022"/>
                  <a:pt x="292040" y="620608"/>
                </a:cubicBezTo>
                <a:lnTo>
                  <a:pt x="292040" y="667401"/>
                </a:lnTo>
                <a:cubicBezTo>
                  <a:pt x="292040" y="674377"/>
                  <a:pt x="297707" y="680029"/>
                  <a:pt x="304663" y="680029"/>
                </a:cubicBezTo>
                <a:lnTo>
                  <a:pt x="360672" y="680029"/>
                </a:lnTo>
                <a:cubicBezTo>
                  <a:pt x="367627" y="680029"/>
                  <a:pt x="373294" y="674377"/>
                  <a:pt x="373294" y="667401"/>
                </a:cubicBezTo>
                <a:lnTo>
                  <a:pt x="373294" y="620608"/>
                </a:lnTo>
                <a:cubicBezTo>
                  <a:pt x="398540" y="606096"/>
                  <a:pt x="414004" y="579551"/>
                  <a:pt x="414004" y="550129"/>
                </a:cubicBezTo>
                <a:cubicBezTo>
                  <a:pt x="414004" y="527815"/>
                  <a:pt x="405148" y="507006"/>
                  <a:pt x="389089" y="491518"/>
                </a:cubicBezTo>
                <a:cubicBezTo>
                  <a:pt x="373030" y="476047"/>
                  <a:pt x="351882" y="467964"/>
                  <a:pt x="329545" y="468824"/>
                </a:cubicBezTo>
                <a:close/>
                <a:moveTo>
                  <a:pt x="361366" y="608261"/>
                </a:moveTo>
                <a:cubicBezTo>
                  <a:pt x="358557" y="609650"/>
                  <a:pt x="356773" y="612526"/>
                  <a:pt x="356773" y="615666"/>
                </a:cubicBezTo>
                <a:lnTo>
                  <a:pt x="356773" y="663501"/>
                </a:lnTo>
                <a:lnTo>
                  <a:pt x="308562" y="663501"/>
                </a:lnTo>
                <a:lnTo>
                  <a:pt x="308562" y="615666"/>
                </a:lnTo>
                <a:cubicBezTo>
                  <a:pt x="308562" y="612526"/>
                  <a:pt x="306777" y="609650"/>
                  <a:pt x="303969" y="608261"/>
                </a:cubicBezTo>
                <a:cubicBezTo>
                  <a:pt x="280161" y="596476"/>
                  <a:pt x="266068" y="571716"/>
                  <a:pt x="268034" y="545154"/>
                </a:cubicBezTo>
                <a:cubicBezTo>
                  <a:pt x="270446" y="512824"/>
                  <a:pt x="297723" y="486559"/>
                  <a:pt x="330172" y="485336"/>
                </a:cubicBezTo>
                <a:cubicBezTo>
                  <a:pt x="347999" y="484675"/>
                  <a:pt x="364835" y="491088"/>
                  <a:pt x="377623" y="503419"/>
                </a:cubicBezTo>
                <a:cubicBezTo>
                  <a:pt x="390428" y="515766"/>
                  <a:pt x="397482" y="532344"/>
                  <a:pt x="397482" y="550129"/>
                </a:cubicBezTo>
                <a:cubicBezTo>
                  <a:pt x="397482" y="574956"/>
                  <a:pt x="383637" y="597237"/>
                  <a:pt x="361366" y="608261"/>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26"/>
          <p:cNvSpPr txBox="1">
            <a:spLocks noGrp="1"/>
          </p:cNvSpPr>
          <p:nvPr>
            <p:ph type="title"/>
          </p:nvPr>
        </p:nvSpPr>
        <p:spPr>
          <a:xfrm>
            <a:off x="1035275" y="1689950"/>
            <a:ext cx="154953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Authorizing Using DIF Funds</a:t>
            </a:r>
            <a:endParaRPr/>
          </a:p>
        </p:txBody>
      </p:sp>
      <p:sp>
        <p:nvSpPr>
          <p:cNvPr id="688" name="Google Shape;688;p26"/>
          <p:cNvSpPr txBox="1">
            <a:spLocks noGrp="1"/>
          </p:cNvSpPr>
          <p:nvPr>
            <p:ph type="body" idx="2"/>
          </p:nvPr>
        </p:nvSpPr>
        <p:spPr>
          <a:xfrm>
            <a:off x="4922825" y="3672150"/>
            <a:ext cx="11269500" cy="1690200"/>
          </a:xfrm>
          <a:prstGeom prst="rect">
            <a:avLst/>
          </a:prstGeom>
        </p:spPr>
        <p:txBody>
          <a:bodyPr spcFirstLastPara="1" wrap="square" lIns="91425" tIns="45700" rIns="91425" bIns="45700" anchor="t" anchorCtr="0">
            <a:noAutofit/>
          </a:bodyPr>
          <a:lstStyle/>
          <a:p>
            <a:pPr marL="457200" lvl="0" indent="-453866" algn="l" rtl="0">
              <a:spcBef>
                <a:spcPts val="560"/>
              </a:spcBef>
              <a:spcAft>
                <a:spcPts val="0"/>
              </a:spcAft>
              <a:buSzPts val="3547"/>
              <a:buChar char="•"/>
            </a:pPr>
            <a:r>
              <a:rPr lang="en-US" sz="3547" dirty="0"/>
              <a:t>Before authorizing using the DIF service lines, make sure the DIF program is on the case.</a:t>
            </a:r>
            <a:endParaRPr sz="3547" dirty="0"/>
          </a:p>
          <a:p>
            <a:pPr marL="457200" lvl="0" indent="-453866" algn="l" rtl="0">
              <a:spcBef>
                <a:spcPts val="1000"/>
              </a:spcBef>
              <a:spcAft>
                <a:spcPts val="0"/>
              </a:spcAft>
              <a:buSzPts val="3547"/>
              <a:buChar char="•"/>
            </a:pPr>
            <a:r>
              <a:rPr lang="en-US" sz="3547" dirty="0"/>
              <a:t>DIF services are not to be reported on the RSA-911 as purchased services, so we’ll need to add them as a comparable service and benefit.</a:t>
            </a:r>
            <a:endParaRPr sz="3547" dirty="0"/>
          </a:p>
          <a:p>
            <a:pPr marL="457200" lvl="0" indent="-453866" algn="l" rtl="0">
              <a:spcBef>
                <a:spcPts val="1000"/>
              </a:spcBef>
              <a:spcAft>
                <a:spcPts val="1000"/>
              </a:spcAft>
              <a:buSzPts val="3547"/>
              <a:buChar char="•"/>
            </a:pPr>
            <a:r>
              <a:rPr lang="en-US" sz="3547" dirty="0"/>
              <a:t>RSA has told us to use Other as the service provider for these.</a:t>
            </a:r>
            <a:endParaRPr sz="3547" dirty="0"/>
          </a:p>
        </p:txBody>
      </p:sp>
      <p:grpSp>
        <p:nvGrpSpPr>
          <p:cNvPr id="689" name="Google Shape;689;p26">
            <a:extLst>
              <a:ext uri="{C183D7F6-B498-43B3-948B-1728B52AA6E4}">
                <adec:decorative xmlns:adec="http://schemas.microsoft.com/office/drawing/2017/decorative" val="1"/>
              </a:ext>
            </a:extLst>
          </p:cNvPr>
          <p:cNvGrpSpPr/>
          <p:nvPr/>
        </p:nvGrpSpPr>
        <p:grpSpPr>
          <a:xfrm>
            <a:off x="1499775" y="3134693"/>
            <a:ext cx="2603029" cy="2614696"/>
            <a:chOff x="1813" y="0"/>
            <a:chExt cx="809173" cy="812800"/>
          </a:xfrm>
        </p:grpSpPr>
        <p:sp>
          <p:nvSpPr>
            <p:cNvPr id="690" name="Google Shape;690;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txBox="1"/>
            <p:nvPr/>
          </p:nvSpPr>
          <p:spPr>
            <a:xfrm>
              <a:off x="76200" y="76200"/>
              <a:ext cx="660300" cy="6603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692" name="Google Shape;692;p26"/>
          <p:cNvSpPr txBox="1"/>
          <p:nvPr/>
        </p:nvSpPr>
        <p:spPr>
          <a:xfrm>
            <a:off x="2176925" y="3380250"/>
            <a:ext cx="750300" cy="10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100">
                <a:solidFill>
                  <a:srgbClr val="055E5C"/>
                </a:solidFill>
                <a:latin typeface="Russo One"/>
                <a:ea typeface="Russo One"/>
                <a:cs typeface="Russo One"/>
                <a:sym typeface="Russo One"/>
              </a:rPr>
              <a:t>$</a:t>
            </a:r>
            <a:endParaRPr sz="13100">
              <a:solidFill>
                <a:srgbClr val="055E5C"/>
              </a:solidFill>
              <a:latin typeface="Russo One"/>
              <a:ea typeface="Russo One"/>
              <a:cs typeface="Russo One"/>
              <a:sym typeface="Russo One"/>
            </a:endParaRPr>
          </a:p>
        </p:txBody>
      </p:sp>
      <p:grpSp>
        <p:nvGrpSpPr>
          <p:cNvPr id="693" name="Google Shape;693;p26">
            <a:extLst>
              <a:ext uri="{C183D7F6-B498-43B3-948B-1728B52AA6E4}">
                <adec:decorative xmlns:adec="http://schemas.microsoft.com/office/drawing/2017/decorative" val="1"/>
              </a:ext>
            </a:extLst>
          </p:cNvPr>
          <p:cNvGrpSpPr/>
          <p:nvPr/>
        </p:nvGrpSpPr>
        <p:grpSpPr>
          <a:xfrm>
            <a:off x="14495699" y="8509042"/>
            <a:ext cx="2587072" cy="794088"/>
            <a:chOff x="778" y="0"/>
            <a:chExt cx="3449429" cy="1058784"/>
          </a:xfrm>
        </p:grpSpPr>
        <p:grpSp>
          <p:nvGrpSpPr>
            <p:cNvPr id="694" name="Google Shape;694;p26"/>
            <p:cNvGrpSpPr/>
            <p:nvPr/>
          </p:nvGrpSpPr>
          <p:grpSpPr>
            <a:xfrm>
              <a:off x="778" y="0"/>
              <a:ext cx="347216" cy="348772"/>
              <a:chOff x="1813" y="0"/>
              <a:chExt cx="809173" cy="812800"/>
            </a:xfrm>
          </p:grpSpPr>
          <p:sp>
            <p:nvSpPr>
              <p:cNvPr id="695" name="Google Shape;695;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97" name="Google Shape;697;p26"/>
            <p:cNvGrpSpPr/>
            <p:nvPr/>
          </p:nvGrpSpPr>
          <p:grpSpPr>
            <a:xfrm>
              <a:off x="784886" y="0"/>
              <a:ext cx="347216" cy="348772"/>
              <a:chOff x="1813" y="0"/>
              <a:chExt cx="809173" cy="812800"/>
            </a:xfrm>
          </p:grpSpPr>
          <p:sp>
            <p:nvSpPr>
              <p:cNvPr id="698" name="Google Shape;698;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0" name="Google Shape;700;p26"/>
            <p:cNvGrpSpPr/>
            <p:nvPr/>
          </p:nvGrpSpPr>
          <p:grpSpPr>
            <a:xfrm>
              <a:off x="1568993" y="0"/>
              <a:ext cx="347216" cy="348772"/>
              <a:chOff x="1813" y="0"/>
              <a:chExt cx="809173" cy="812800"/>
            </a:xfrm>
          </p:grpSpPr>
          <p:sp>
            <p:nvSpPr>
              <p:cNvPr id="701" name="Google Shape;701;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3" name="Google Shape;703;p26"/>
            <p:cNvGrpSpPr/>
            <p:nvPr/>
          </p:nvGrpSpPr>
          <p:grpSpPr>
            <a:xfrm>
              <a:off x="778" y="710012"/>
              <a:ext cx="347216" cy="348772"/>
              <a:chOff x="1813" y="0"/>
              <a:chExt cx="809173" cy="812800"/>
            </a:xfrm>
          </p:grpSpPr>
          <p:sp>
            <p:nvSpPr>
              <p:cNvPr id="704" name="Google Shape;704;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6" name="Google Shape;706;p26"/>
            <p:cNvGrpSpPr/>
            <p:nvPr/>
          </p:nvGrpSpPr>
          <p:grpSpPr>
            <a:xfrm>
              <a:off x="784886" y="710012"/>
              <a:ext cx="347216" cy="348772"/>
              <a:chOff x="1813" y="0"/>
              <a:chExt cx="809173" cy="812800"/>
            </a:xfrm>
          </p:grpSpPr>
          <p:sp>
            <p:nvSpPr>
              <p:cNvPr id="707" name="Google Shape;707;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9" name="Google Shape;709;p26"/>
            <p:cNvGrpSpPr/>
            <p:nvPr/>
          </p:nvGrpSpPr>
          <p:grpSpPr>
            <a:xfrm>
              <a:off x="1568993" y="710012"/>
              <a:ext cx="347216" cy="348772"/>
              <a:chOff x="1813" y="0"/>
              <a:chExt cx="809173" cy="812800"/>
            </a:xfrm>
          </p:grpSpPr>
          <p:sp>
            <p:nvSpPr>
              <p:cNvPr id="710" name="Google Shape;710;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12" name="Google Shape;712;p26"/>
            <p:cNvGrpSpPr/>
            <p:nvPr/>
          </p:nvGrpSpPr>
          <p:grpSpPr>
            <a:xfrm>
              <a:off x="2318883" y="0"/>
              <a:ext cx="347216" cy="348772"/>
              <a:chOff x="1813" y="0"/>
              <a:chExt cx="809173" cy="812800"/>
            </a:xfrm>
          </p:grpSpPr>
          <p:sp>
            <p:nvSpPr>
              <p:cNvPr id="713" name="Google Shape;713;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15" name="Google Shape;715;p26"/>
            <p:cNvGrpSpPr/>
            <p:nvPr/>
          </p:nvGrpSpPr>
          <p:grpSpPr>
            <a:xfrm>
              <a:off x="3102991" y="0"/>
              <a:ext cx="347216" cy="348772"/>
              <a:chOff x="1813" y="0"/>
              <a:chExt cx="809173" cy="812800"/>
            </a:xfrm>
          </p:grpSpPr>
          <p:sp>
            <p:nvSpPr>
              <p:cNvPr id="716" name="Google Shape;716;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18" name="Google Shape;718;p26"/>
            <p:cNvGrpSpPr/>
            <p:nvPr/>
          </p:nvGrpSpPr>
          <p:grpSpPr>
            <a:xfrm>
              <a:off x="2318883" y="710012"/>
              <a:ext cx="347216" cy="348772"/>
              <a:chOff x="1813" y="0"/>
              <a:chExt cx="809173" cy="812800"/>
            </a:xfrm>
          </p:grpSpPr>
          <p:sp>
            <p:nvSpPr>
              <p:cNvPr id="719" name="Google Shape;719;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21" name="Google Shape;721;p26"/>
            <p:cNvGrpSpPr/>
            <p:nvPr/>
          </p:nvGrpSpPr>
          <p:grpSpPr>
            <a:xfrm>
              <a:off x="3102991" y="710012"/>
              <a:ext cx="347216" cy="348772"/>
              <a:chOff x="1813" y="0"/>
              <a:chExt cx="809173" cy="812800"/>
            </a:xfrm>
          </p:grpSpPr>
          <p:sp>
            <p:nvSpPr>
              <p:cNvPr id="722" name="Google Shape;722;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txBox="1"/>
              <p:nvPr/>
            </p:nvSpPr>
            <p:spPr>
              <a:xfrm>
                <a:off x="76200" y="76200"/>
                <a:ext cx="660300" cy="6603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27"/>
          <p:cNvSpPr txBox="1">
            <a:spLocks noGrp="1"/>
          </p:cNvSpPr>
          <p:nvPr>
            <p:ph type="title"/>
          </p:nvPr>
        </p:nvSpPr>
        <p:spPr>
          <a:xfrm>
            <a:off x="1035275" y="1689950"/>
            <a:ext cx="154953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DIF to Regular </a:t>
            </a:r>
            <a:endParaRPr dirty="0"/>
          </a:p>
          <a:p>
            <a:pPr marL="0" lvl="0" indent="0" algn="l" rtl="0">
              <a:spcBef>
                <a:spcPts val="0"/>
              </a:spcBef>
              <a:spcAft>
                <a:spcPts val="0"/>
              </a:spcAft>
              <a:buNone/>
            </a:pPr>
            <a:r>
              <a:rPr lang="en-US" dirty="0"/>
              <a:t>VR Services Crosswalk</a:t>
            </a:r>
            <a:endParaRPr dirty="0"/>
          </a:p>
        </p:txBody>
      </p:sp>
      <p:grpSp>
        <p:nvGrpSpPr>
          <p:cNvPr id="731" name="Google Shape;731;p27">
            <a:extLst>
              <a:ext uri="{C183D7F6-B498-43B3-948B-1728B52AA6E4}">
                <adec:decorative xmlns:adec="http://schemas.microsoft.com/office/drawing/2017/decorative" val="1"/>
              </a:ext>
            </a:extLst>
          </p:cNvPr>
          <p:cNvGrpSpPr/>
          <p:nvPr/>
        </p:nvGrpSpPr>
        <p:grpSpPr>
          <a:xfrm>
            <a:off x="12901980" y="1259807"/>
            <a:ext cx="4302820" cy="1418070"/>
            <a:chOff x="778" y="0"/>
            <a:chExt cx="5737093" cy="1890759"/>
          </a:xfrm>
        </p:grpSpPr>
        <p:grpSp>
          <p:nvGrpSpPr>
            <p:cNvPr id="732" name="Google Shape;732;p27"/>
            <p:cNvGrpSpPr/>
            <p:nvPr/>
          </p:nvGrpSpPr>
          <p:grpSpPr>
            <a:xfrm>
              <a:off x="3822440" y="0"/>
              <a:ext cx="347216" cy="348772"/>
              <a:chOff x="1813" y="0"/>
              <a:chExt cx="809173" cy="812800"/>
            </a:xfrm>
          </p:grpSpPr>
          <p:sp>
            <p:nvSpPr>
              <p:cNvPr id="733" name="Google Shape;733;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5" name="Google Shape;735;p27"/>
            <p:cNvGrpSpPr/>
            <p:nvPr/>
          </p:nvGrpSpPr>
          <p:grpSpPr>
            <a:xfrm>
              <a:off x="4606548" y="0"/>
              <a:ext cx="347216" cy="348772"/>
              <a:chOff x="1813" y="0"/>
              <a:chExt cx="809173" cy="812800"/>
            </a:xfrm>
          </p:grpSpPr>
          <p:sp>
            <p:nvSpPr>
              <p:cNvPr id="736" name="Google Shape;736;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8" name="Google Shape;738;p27"/>
            <p:cNvGrpSpPr/>
            <p:nvPr/>
          </p:nvGrpSpPr>
          <p:grpSpPr>
            <a:xfrm>
              <a:off x="5390655" y="0"/>
              <a:ext cx="347216" cy="348772"/>
              <a:chOff x="1813" y="0"/>
              <a:chExt cx="809173" cy="812800"/>
            </a:xfrm>
          </p:grpSpPr>
          <p:sp>
            <p:nvSpPr>
              <p:cNvPr id="739" name="Google Shape;739;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1" name="Google Shape;741;p27"/>
            <p:cNvGrpSpPr/>
            <p:nvPr/>
          </p:nvGrpSpPr>
          <p:grpSpPr>
            <a:xfrm>
              <a:off x="3822440" y="710012"/>
              <a:ext cx="347216" cy="348772"/>
              <a:chOff x="1813" y="0"/>
              <a:chExt cx="809173" cy="812800"/>
            </a:xfrm>
          </p:grpSpPr>
          <p:sp>
            <p:nvSpPr>
              <p:cNvPr id="742" name="Google Shape;742;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4" name="Google Shape;744;p27"/>
            <p:cNvGrpSpPr/>
            <p:nvPr/>
          </p:nvGrpSpPr>
          <p:grpSpPr>
            <a:xfrm>
              <a:off x="4606548" y="710012"/>
              <a:ext cx="347216" cy="348772"/>
              <a:chOff x="1813" y="0"/>
              <a:chExt cx="809173" cy="812800"/>
            </a:xfrm>
          </p:grpSpPr>
          <p:sp>
            <p:nvSpPr>
              <p:cNvPr id="745" name="Google Shape;745;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 name="Google Shape;747;p27"/>
            <p:cNvGrpSpPr/>
            <p:nvPr/>
          </p:nvGrpSpPr>
          <p:grpSpPr>
            <a:xfrm>
              <a:off x="5390655" y="710012"/>
              <a:ext cx="347216" cy="348772"/>
              <a:chOff x="1813" y="0"/>
              <a:chExt cx="809173" cy="812800"/>
            </a:xfrm>
          </p:grpSpPr>
          <p:sp>
            <p:nvSpPr>
              <p:cNvPr id="748" name="Google Shape;748;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0" name="Google Shape;750;p27"/>
            <p:cNvGrpSpPr/>
            <p:nvPr/>
          </p:nvGrpSpPr>
          <p:grpSpPr>
            <a:xfrm>
              <a:off x="3822440" y="1541987"/>
              <a:ext cx="347216" cy="348772"/>
              <a:chOff x="1813" y="0"/>
              <a:chExt cx="809173" cy="812800"/>
            </a:xfrm>
          </p:grpSpPr>
          <p:sp>
            <p:nvSpPr>
              <p:cNvPr id="751" name="Google Shape;751;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3" name="Google Shape;753;p27"/>
            <p:cNvGrpSpPr/>
            <p:nvPr/>
          </p:nvGrpSpPr>
          <p:grpSpPr>
            <a:xfrm>
              <a:off x="4606548" y="1541987"/>
              <a:ext cx="347216" cy="348772"/>
              <a:chOff x="1813" y="0"/>
              <a:chExt cx="809173" cy="812800"/>
            </a:xfrm>
          </p:grpSpPr>
          <p:sp>
            <p:nvSpPr>
              <p:cNvPr id="754" name="Google Shape;754;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6" name="Google Shape;756;p27"/>
            <p:cNvGrpSpPr/>
            <p:nvPr/>
          </p:nvGrpSpPr>
          <p:grpSpPr>
            <a:xfrm>
              <a:off x="5390655" y="1541987"/>
              <a:ext cx="347216" cy="348772"/>
              <a:chOff x="1813" y="0"/>
              <a:chExt cx="809173" cy="812800"/>
            </a:xfrm>
          </p:grpSpPr>
          <p:sp>
            <p:nvSpPr>
              <p:cNvPr id="757" name="Google Shape;757;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59" name="Google Shape;759;p27"/>
            <p:cNvGrpSpPr/>
            <p:nvPr/>
          </p:nvGrpSpPr>
          <p:grpSpPr>
            <a:xfrm>
              <a:off x="778" y="0"/>
              <a:ext cx="347216" cy="348772"/>
              <a:chOff x="1813" y="0"/>
              <a:chExt cx="809173" cy="812800"/>
            </a:xfrm>
          </p:grpSpPr>
          <p:sp>
            <p:nvSpPr>
              <p:cNvPr id="760" name="Google Shape;760;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2" name="Google Shape;762;p27"/>
            <p:cNvGrpSpPr/>
            <p:nvPr/>
          </p:nvGrpSpPr>
          <p:grpSpPr>
            <a:xfrm>
              <a:off x="784886" y="0"/>
              <a:ext cx="347216" cy="348772"/>
              <a:chOff x="1813" y="0"/>
              <a:chExt cx="809173" cy="812800"/>
            </a:xfrm>
          </p:grpSpPr>
          <p:sp>
            <p:nvSpPr>
              <p:cNvPr id="763" name="Google Shape;763;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5" name="Google Shape;765;p27"/>
            <p:cNvGrpSpPr/>
            <p:nvPr/>
          </p:nvGrpSpPr>
          <p:grpSpPr>
            <a:xfrm>
              <a:off x="1568993" y="0"/>
              <a:ext cx="347216" cy="348772"/>
              <a:chOff x="1813" y="0"/>
              <a:chExt cx="809173" cy="812800"/>
            </a:xfrm>
          </p:grpSpPr>
          <p:sp>
            <p:nvSpPr>
              <p:cNvPr id="766" name="Google Shape;766;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8" name="Google Shape;768;p27"/>
            <p:cNvGrpSpPr/>
            <p:nvPr/>
          </p:nvGrpSpPr>
          <p:grpSpPr>
            <a:xfrm>
              <a:off x="778" y="710012"/>
              <a:ext cx="347216" cy="348772"/>
              <a:chOff x="1813" y="0"/>
              <a:chExt cx="809173" cy="812800"/>
            </a:xfrm>
          </p:grpSpPr>
          <p:sp>
            <p:nvSpPr>
              <p:cNvPr id="769" name="Google Shape;769;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1" name="Google Shape;771;p27"/>
            <p:cNvGrpSpPr/>
            <p:nvPr/>
          </p:nvGrpSpPr>
          <p:grpSpPr>
            <a:xfrm>
              <a:off x="784886" y="710012"/>
              <a:ext cx="347216" cy="348772"/>
              <a:chOff x="1813" y="0"/>
              <a:chExt cx="809173" cy="812800"/>
            </a:xfrm>
          </p:grpSpPr>
          <p:sp>
            <p:nvSpPr>
              <p:cNvPr id="772" name="Google Shape;772;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4" name="Google Shape;774;p27"/>
            <p:cNvGrpSpPr/>
            <p:nvPr/>
          </p:nvGrpSpPr>
          <p:grpSpPr>
            <a:xfrm>
              <a:off x="1568993" y="710012"/>
              <a:ext cx="347216" cy="348772"/>
              <a:chOff x="1813" y="0"/>
              <a:chExt cx="809173" cy="812800"/>
            </a:xfrm>
          </p:grpSpPr>
          <p:sp>
            <p:nvSpPr>
              <p:cNvPr id="775" name="Google Shape;775;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77" name="Google Shape;777;p27"/>
            <p:cNvGrpSpPr/>
            <p:nvPr/>
          </p:nvGrpSpPr>
          <p:grpSpPr>
            <a:xfrm>
              <a:off x="2318883" y="0"/>
              <a:ext cx="347216" cy="348772"/>
              <a:chOff x="1813" y="0"/>
              <a:chExt cx="809173" cy="812800"/>
            </a:xfrm>
          </p:grpSpPr>
          <p:sp>
            <p:nvSpPr>
              <p:cNvPr id="778" name="Google Shape;778;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0" name="Google Shape;780;p27"/>
            <p:cNvGrpSpPr/>
            <p:nvPr/>
          </p:nvGrpSpPr>
          <p:grpSpPr>
            <a:xfrm>
              <a:off x="3102991" y="0"/>
              <a:ext cx="347216" cy="348772"/>
              <a:chOff x="1813" y="0"/>
              <a:chExt cx="809173" cy="812800"/>
            </a:xfrm>
          </p:grpSpPr>
          <p:sp>
            <p:nvSpPr>
              <p:cNvPr id="781" name="Google Shape;781;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3" name="Google Shape;783;p27"/>
            <p:cNvGrpSpPr/>
            <p:nvPr/>
          </p:nvGrpSpPr>
          <p:grpSpPr>
            <a:xfrm>
              <a:off x="2318883" y="710012"/>
              <a:ext cx="347216" cy="348772"/>
              <a:chOff x="1813" y="0"/>
              <a:chExt cx="809173" cy="812800"/>
            </a:xfrm>
          </p:grpSpPr>
          <p:sp>
            <p:nvSpPr>
              <p:cNvPr id="784" name="Google Shape;784;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6" name="Google Shape;786;p27"/>
            <p:cNvGrpSpPr/>
            <p:nvPr/>
          </p:nvGrpSpPr>
          <p:grpSpPr>
            <a:xfrm>
              <a:off x="3102991" y="710012"/>
              <a:ext cx="347216" cy="348772"/>
              <a:chOff x="1813" y="0"/>
              <a:chExt cx="809173" cy="812800"/>
            </a:xfrm>
          </p:grpSpPr>
          <p:sp>
            <p:nvSpPr>
              <p:cNvPr id="787" name="Google Shape;787;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89" name="Google Shape;789;p27"/>
            <p:cNvGrpSpPr/>
            <p:nvPr/>
          </p:nvGrpSpPr>
          <p:grpSpPr>
            <a:xfrm>
              <a:off x="778" y="1541987"/>
              <a:ext cx="347216" cy="348772"/>
              <a:chOff x="1813" y="0"/>
              <a:chExt cx="809173" cy="812800"/>
            </a:xfrm>
          </p:grpSpPr>
          <p:sp>
            <p:nvSpPr>
              <p:cNvPr id="790" name="Google Shape;790;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2" name="Google Shape;792;p27"/>
            <p:cNvGrpSpPr/>
            <p:nvPr/>
          </p:nvGrpSpPr>
          <p:grpSpPr>
            <a:xfrm>
              <a:off x="784886" y="1541987"/>
              <a:ext cx="347216" cy="348772"/>
              <a:chOff x="1813" y="0"/>
              <a:chExt cx="809173" cy="812800"/>
            </a:xfrm>
          </p:grpSpPr>
          <p:sp>
            <p:nvSpPr>
              <p:cNvPr id="793" name="Google Shape;793;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5" name="Google Shape;795;p27"/>
            <p:cNvGrpSpPr/>
            <p:nvPr/>
          </p:nvGrpSpPr>
          <p:grpSpPr>
            <a:xfrm>
              <a:off x="1568993" y="1541987"/>
              <a:ext cx="347216" cy="348772"/>
              <a:chOff x="1813" y="0"/>
              <a:chExt cx="809173" cy="812800"/>
            </a:xfrm>
          </p:grpSpPr>
          <p:sp>
            <p:nvSpPr>
              <p:cNvPr id="796" name="Google Shape;796;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8" name="Google Shape;798;p27"/>
            <p:cNvGrpSpPr/>
            <p:nvPr/>
          </p:nvGrpSpPr>
          <p:grpSpPr>
            <a:xfrm>
              <a:off x="2318883" y="1541987"/>
              <a:ext cx="347216" cy="348772"/>
              <a:chOff x="1813" y="0"/>
              <a:chExt cx="809173" cy="812800"/>
            </a:xfrm>
          </p:grpSpPr>
          <p:sp>
            <p:nvSpPr>
              <p:cNvPr id="799" name="Google Shape;799;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01" name="Google Shape;801;p27"/>
            <p:cNvGrpSpPr/>
            <p:nvPr/>
          </p:nvGrpSpPr>
          <p:grpSpPr>
            <a:xfrm>
              <a:off x="3102991" y="1541987"/>
              <a:ext cx="347216" cy="348772"/>
              <a:chOff x="1813" y="0"/>
              <a:chExt cx="809173" cy="812800"/>
            </a:xfrm>
          </p:grpSpPr>
          <p:sp>
            <p:nvSpPr>
              <p:cNvPr id="802" name="Google Shape;802;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2" name="Table 1">
            <a:extLst>
              <a:ext uri="{FF2B5EF4-FFF2-40B4-BE49-F238E27FC236}">
                <a16:creationId xmlns:a16="http://schemas.microsoft.com/office/drawing/2014/main" id="{688D9976-7170-473D-BAE7-00D08EF6C1CA}"/>
              </a:ext>
            </a:extLst>
          </p:cNvPr>
          <p:cNvGraphicFramePr>
            <a:graphicFrameLocks noGrp="1"/>
          </p:cNvGraphicFramePr>
          <p:nvPr>
            <p:extLst>
              <p:ext uri="{D42A27DB-BD31-4B8C-83A1-F6EECF244321}">
                <p14:modId xmlns:p14="http://schemas.microsoft.com/office/powerpoint/2010/main" val="1906688160"/>
              </p:ext>
            </p:extLst>
          </p:nvPr>
        </p:nvGraphicFramePr>
        <p:xfrm>
          <a:off x="2485542" y="4188579"/>
          <a:ext cx="13316915" cy="3657600"/>
        </p:xfrm>
        <a:graphic>
          <a:graphicData uri="http://schemas.openxmlformats.org/drawingml/2006/table">
            <a:tbl>
              <a:tblPr firstRow="1" bandRow="1">
                <a:tableStyleId>{08FB837D-C827-4EFA-A057-4D05807E0F7C}</a:tableStyleId>
              </a:tblPr>
              <a:tblGrid>
                <a:gridCol w="5444680">
                  <a:extLst>
                    <a:ext uri="{9D8B030D-6E8A-4147-A177-3AD203B41FA5}">
                      <a16:colId xmlns:a16="http://schemas.microsoft.com/office/drawing/2014/main" val="3283368189"/>
                    </a:ext>
                  </a:extLst>
                </a:gridCol>
                <a:gridCol w="1287306">
                  <a:extLst>
                    <a:ext uri="{9D8B030D-6E8A-4147-A177-3AD203B41FA5}">
                      <a16:colId xmlns:a16="http://schemas.microsoft.com/office/drawing/2014/main" val="3878300590"/>
                    </a:ext>
                  </a:extLst>
                </a:gridCol>
                <a:gridCol w="6584929">
                  <a:extLst>
                    <a:ext uri="{9D8B030D-6E8A-4147-A177-3AD203B41FA5}">
                      <a16:colId xmlns:a16="http://schemas.microsoft.com/office/drawing/2014/main" val="3875343491"/>
                    </a:ext>
                  </a:extLst>
                </a:gridCol>
              </a:tblGrid>
              <a:tr h="453825">
                <a:tc>
                  <a:txBody>
                    <a:bodyPr/>
                    <a:lstStyle/>
                    <a:p>
                      <a:pPr algn="ctr"/>
                      <a:r>
                        <a:rPr lang="en-US" sz="2400" dirty="0">
                          <a:solidFill>
                            <a:schemeClr val="tx1"/>
                          </a:solidFill>
                        </a:rPr>
                        <a:t>When you authorization for</a:t>
                      </a:r>
                    </a:p>
                  </a:txBody>
                  <a:tcPr/>
                </a:tc>
                <a:tc>
                  <a:txBody>
                    <a:bodyPr/>
                    <a:lstStyle/>
                    <a:p>
                      <a:pPr algn="ctr"/>
                      <a:r>
                        <a:rPr lang="en-US" sz="2400" dirty="0">
                          <a:solidFill>
                            <a:schemeClr val="tx1"/>
                          </a:solidFill>
                        </a:rPr>
                        <a:t>Enter</a:t>
                      </a:r>
                    </a:p>
                  </a:txBody>
                  <a:tcPr/>
                </a:tc>
                <a:tc>
                  <a:txBody>
                    <a:bodyPr/>
                    <a:lstStyle/>
                    <a:p>
                      <a:pPr algn="ctr"/>
                      <a:r>
                        <a:rPr lang="en-US" sz="2400" dirty="0">
                          <a:solidFill>
                            <a:schemeClr val="tx1"/>
                          </a:solidFill>
                        </a:rPr>
                        <a:t>Comparable Benefit &amp; Service Category*</a:t>
                      </a:r>
                    </a:p>
                  </a:txBody>
                  <a:tcPr/>
                </a:tc>
                <a:extLst>
                  <a:ext uri="{0D108BD9-81ED-4DB2-BD59-A6C34878D82A}">
                    <a16:rowId xmlns:a16="http://schemas.microsoft.com/office/drawing/2014/main" val="3277654464"/>
                  </a:ext>
                </a:extLst>
              </a:tr>
              <a:tr h="453825">
                <a:tc>
                  <a:txBody>
                    <a:bodyPr/>
                    <a:lstStyle/>
                    <a:p>
                      <a:pPr algn="ctr"/>
                      <a:r>
                        <a:rPr lang="en-US" sz="2400" dirty="0"/>
                        <a:t>Customized Discovery</a:t>
                      </a:r>
                    </a:p>
                  </a:txBody>
                  <a:tcPr/>
                </a:tc>
                <a:tc>
                  <a:txBody>
                    <a:bodyPr/>
                    <a:lstStyle/>
                    <a:p>
                      <a:pPr algn="ctr"/>
                      <a:r>
                        <a:rPr lang="en-US" sz="2400" dirty="0"/>
                        <a:t>-&gt;</a:t>
                      </a:r>
                    </a:p>
                  </a:txBody>
                  <a:tcPr/>
                </a:tc>
                <a:tc>
                  <a:txBody>
                    <a:bodyPr/>
                    <a:lstStyle/>
                    <a:p>
                      <a:pPr algn="ctr"/>
                      <a:r>
                        <a:rPr lang="en-US" sz="2400" dirty="0"/>
                        <a:t>Assessment</a:t>
                      </a:r>
                    </a:p>
                  </a:txBody>
                  <a:tcPr/>
                </a:tc>
                <a:extLst>
                  <a:ext uri="{0D108BD9-81ED-4DB2-BD59-A6C34878D82A}">
                    <a16:rowId xmlns:a16="http://schemas.microsoft.com/office/drawing/2014/main" val="4018093501"/>
                  </a:ext>
                </a:extLst>
              </a:tr>
              <a:tr h="453825">
                <a:tc>
                  <a:txBody>
                    <a:bodyPr/>
                    <a:lstStyle/>
                    <a:p>
                      <a:pPr algn="ctr"/>
                      <a:r>
                        <a:rPr lang="en-US" sz="2400" dirty="0"/>
                        <a:t>Customized Job Development</a:t>
                      </a:r>
                    </a:p>
                  </a:txBody>
                  <a:tcPr/>
                </a:tc>
                <a:tc>
                  <a:txBody>
                    <a:bodyPr/>
                    <a:lstStyle/>
                    <a:p>
                      <a:pPr algn="ctr"/>
                      <a:r>
                        <a:rPr lang="en-US" sz="2400" dirty="0"/>
                        <a:t>-&gt;</a:t>
                      </a:r>
                    </a:p>
                  </a:txBody>
                  <a:tcPr/>
                </a:tc>
                <a:tc>
                  <a:txBody>
                    <a:bodyPr/>
                    <a:lstStyle/>
                    <a:p>
                      <a:pPr algn="ctr"/>
                      <a:r>
                        <a:rPr lang="en-US" sz="2400" dirty="0"/>
                        <a:t>Customized Employment/ Job Carving</a:t>
                      </a:r>
                    </a:p>
                  </a:txBody>
                  <a:tcPr/>
                </a:tc>
                <a:extLst>
                  <a:ext uri="{0D108BD9-81ED-4DB2-BD59-A6C34878D82A}">
                    <a16:rowId xmlns:a16="http://schemas.microsoft.com/office/drawing/2014/main" val="917331660"/>
                  </a:ext>
                </a:extLst>
              </a:tr>
              <a:tr h="453825">
                <a:tc>
                  <a:txBody>
                    <a:bodyPr/>
                    <a:lstStyle/>
                    <a:p>
                      <a:pPr algn="ctr"/>
                      <a:r>
                        <a:rPr lang="en-US" sz="2400" dirty="0"/>
                        <a:t>Customized Employment Supports</a:t>
                      </a:r>
                    </a:p>
                  </a:txBody>
                  <a:tcPr/>
                </a:tc>
                <a:tc>
                  <a:txBody>
                    <a:bodyPr/>
                    <a:lstStyle/>
                    <a:p>
                      <a:pPr algn="ctr"/>
                      <a:r>
                        <a:rPr lang="en-US" sz="2400" dirty="0"/>
                        <a:t>-&gt;</a:t>
                      </a:r>
                    </a:p>
                  </a:txBody>
                  <a:tcPr/>
                </a:tc>
                <a:tc>
                  <a:txBody>
                    <a:bodyPr/>
                    <a:lstStyle/>
                    <a:p>
                      <a:pPr algn="ctr"/>
                      <a:r>
                        <a:rPr lang="en-US" sz="2400" dirty="0"/>
                        <a:t>Supported Employment</a:t>
                      </a:r>
                    </a:p>
                  </a:txBody>
                  <a:tcPr/>
                </a:tc>
                <a:extLst>
                  <a:ext uri="{0D108BD9-81ED-4DB2-BD59-A6C34878D82A}">
                    <a16:rowId xmlns:a16="http://schemas.microsoft.com/office/drawing/2014/main" val="172964541"/>
                  </a:ext>
                </a:extLst>
              </a:tr>
              <a:tr h="453825">
                <a:tc>
                  <a:txBody>
                    <a:bodyPr/>
                    <a:lstStyle/>
                    <a:p>
                      <a:pPr algn="ctr"/>
                      <a:r>
                        <a:rPr lang="en-US" sz="2400" dirty="0"/>
                        <a:t>IPS Career Exploration</a:t>
                      </a:r>
                    </a:p>
                  </a:txBody>
                  <a:tcPr/>
                </a:tc>
                <a:tc>
                  <a:txBody>
                    <a:bodyPr/>
                    <a:lstStyle/>
                    <a:p>
                      <a:pPr algn="ctr"/>
                      <a:r>
                        <a:rPr lang="en-US" sz="2400" dirty="0"/>
                        <a:t>-&gt;</a:t>
                      </a:r>
                    </a:p>
                  </a:txBody>
                  <a:tcPr/>
                </a:tc>
                <a:tc>
                  <a:txBody>
                    <a:bodyPr/>
                    <a:lstStyle/>
                    <a:p>
                      <a:pPr algn="ctr"/>
                      <a:r>
                        <a:rPr lang="en-US" sz="2400" dirty="0"/>
                        <a:t>Assessment</a:t>
                      </a:r>
                    </a:p>
                  </a:txBody>
                  <a:tcPr/>
                </a:tc>
                <a:extLst>
                  <a:ext uri="{0D108BD9-81ED-4DB2-BD59-A6C34878D82A}">
                    <a16:rowId xmlns:a16="http://schemas.microsoft.com/office/drawing/2014/main" val="2875630459"/>
                  </a:ext>
                </a:extLst>
              </a:tr>
              <a:tr h="453825">
                <a:tc>
                  <a:txBody>
                    <a:bodyPr/>
                    <a:lstStyle/>
                    <a:p>
                      <a:pPr algn="ctr"/>
                      <a:r>
                        <a:rPr lang="en-US" sz="2400" dirty="0"/>
                        <a:t>IPS Job Development – 1</a:t>
                      </a:r>
                    </a:p>
                  </a:txBody>
                  <a:tcPr/>
                </a:tc>
                <a:tc>
                  <a:txBody>
                    <a:bodyPr/>
                    <a:lstStyle/>
                    <a:p>
                      <a:pPr algn="ctr"/>
                      <a:r>
                        <a:rPr lang="en-US" sz="2400" dirty="0"/>
                        <a:t>-&gt;</a:t>
                      </a:r>
                    </a:p>
                  </a:txBody>
                  <a:tcPr/>
                </a:tc>
                <a:tc>
                  <a:txBody>
                    <a:bodyPr/>
                    <a:lstStyle/>
                    <a:p>
                      <a:pPr algn="ctr"/>
                      <a:r>
                        <a:rPr lang="en-US" sz="2400" dirty="0"/>
                        <a:t>Job Search</a:t>
                      </a:r>
                    </a:p>
                  </a:txBody>
                  <a:tcPr/>
                </a:tc>
                <a:extLst>
                  <a:ext uri="{0D108BD9-81ED-4DB2-BD59-A6C34878D82A}">
                    <a16:rowId xmlns:a16="http://schemas.microsoft.com/office/drawing/2014/main" val="321474715"/>
                  </a:ext>
                </a:extLst>
              </a:tr>
              <a:tr h="453825">
                <a:tc>
                  <a:txBody>
                    <a:bodyPr/>
                    <a:lstStyle/>
                    <a:p>
                      <a:pPr algn="ctr"/>
                      <a:r>
                        <a:rPr lang="en-US" sz="2400" dirty="0"/>
                        <a:t>IPS Job Development – 2</a:t>
                      </a:r>
                    </a:p>
                  </a:txBody>
                  <a:tcPr/>
                </a:tc>
                <a:tc>
                  <a:txBody>
                    <a:bodyPr/>
                    <a:lstStyle/>
                    <a:p>
                      <a:pPr algn="ctr"/>
                      <a:r>
                        <a:rPr lang="en-US" sz="2400" dirty="0"/>
                        <a:t>-&gt;</a:t>
                      </a:r>
                    </a:p>
                  </a:txBody>
                  <a:tcPr/>
                </a:tc>
                <a:tc>
                  <a:txBody>
                    <a:bodyPr/>
                    <a:lstStyle/>
                    <a:p>
                      <a:pPr algn="ctr"/>
                      <a:r>
                        <a:rPr lang="en-US" sz="2400" dirty="0"/>
                        <a:t>Job Search</a:t>
                      </a:r>
                    </a:p>
                  </a:txBody>
                  <a:tcPr/>
                </a:tc>
                <a:extLst>
                  <a:ext uri="{0D108BD9-81ED-4DB2-BD59-A6C34878D82A}">
                    <a16:rowId xmlns:a16="http://schemas.microsoft.com/office/drawing/2014/main" val="3070475735"/>
                  </a:ext>
                </a:extLst>
              </a:tr>
              <a:tr h="453825">
                <a:tc>
                  <a:txBody>
                    <a:bodyPr/>
                    <a:lstStyle/>
                    <a:p>
                      <a:pPr algn="ctr"/>
                      <a:r>
                        <a:rPr lang="en-US" sz="2400" dirty="0"/>
                        <a:t>IPS Job Coaching</a:t>
                      </a:r>
                    </a:p>
                  </a:txBody>
                  <a:tcPr/>
                </a:tc>
                <a:tc>
                  <a:txBody>
                    <a:bodyPr/>
                    <a:lstStyle/>
                    <a:p>
                      <a:pPr algn="ctr"/>
                      <a:r>
                        <a:rPr lang="en-US" sz="2400" dirty="0"/>
                        <a:t>-&gt;</a:t>
                      </a:r>
                    </a:p>
                  </a:txBody>
                  <a:tcPr/>
                </a:tc>
                <a:tc>
                  <a:txBody>
                    <a:bodyPr/>
                    <a:lstStyle/>
                    <a:p>
                      <a:pPr algn="ctr"/>
                      <a:r>
                        <a:rPr lang="en-US" sz="2400" dirty="0"/>
                        <a:t>Supported Employment</a:t>
                      </a:r>
                    </a:p>
                  </a:txBody>
                  <a:tcPr/>
                </a:tc>
                <a:extLst>
                  <a:ext uri="{0D108BD9-81ED-4DB2-BD59-A6C34878D82A}">
                    <a16:rowId xmlns:a16="http://schemas.microsoft.com/office/drawing/2014/main" val="2397897067"/>
                  </a:ext>
                </a:extLst>
              </a:tr>
            </a:tbl>
          </a:graphicData>
        </a:graphic>
      </p:graphicFrame>
      <p:sp>
        <p:nvSpPr>
          <p:cNvPr id="3" name="TextBox 2">
            <a:extLst>
              <a:ext uri="{FF2B5EF4-FFF2-40B4-BE49-F238E27FC236}">
                <a16:creationId xmlns:a16="http://schemas.microsoft.com/office/drawing/2014/main" id="{BCC9F875-A3F1-4A71-B9A9-415C6BD9D5B1}"/>
              </a:ext>
            </a:extLst>
          </p:cNvPr>
          <p:cNvSpPr txBox="1"/>
          <p:nvPr/>
        </p:nvSpPr>
        <p:spPr>
          <a:xfrm>
            <a:off x="10487876" y="8370811"/>
            <a:ext cx="5304291" cy="830997"/>
          </a:xfrm>
          <a:prstGeom prst="rect">
            <a:avLst/>
          </a:prstGeom>
          <a:solidFill>
            <a:schemeClr val="bg1"/>
          </a:solidFill>
        </p:spPr>
        <p:txBody>
          <a:bodyPr wrap="square" rtlCol="0">
            <a:spAutoFit/>
          </a:bodyPr>
          <a:lstStyle/>
          <a:p>
            <a:r>
              <a:rPr lang="en-US" sz="2400" dirty="0"/>
              <a:t>* Use Service Provider Type “Other” for all DIF funded services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28"/>
          <p:cNvSpPr txBox="1">
            <a:spLocks noGrp="1"/>
          </p:cNvSpPr>
          <p:nvPr>
            <p:ph type="title"/>
          </p:nvPr>
        </p:nvSpPr>
        <p:spPr>
          <a:xfrm>
            <a:off x="728875" y="1549050"/>
            <a:ext cx="162960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Comparable Benefits &amp; Services</a:t>
            </a:r>
            <a:endParaRPr/>
          </a:p>
        </p:txBody>
      </p:sp>
      <p:pic>
        <p:nvPicPr>
          <p:cNvPr id="810" name="Google Shape;810;p28" descr="case dashboard in IRSS"/>
          <p:cNvPicPr preferRelativeResize="0"/>
          <p:nvPr/>
        </p:nvPicPr>
        <p:blipFill>
          <a:blip r:embed="rId3">
            <a:alphaModFix/>
          </a:blip>
          <a:stretch>
            <a:fillRect/>
          </a:stretch>
        </p:blipFill>
        <p:spPr>
          <a:xfrm>
            <a:off x="722338" y="3420513"/>
            <a:ext cx="16843325" cy="3445975"/>
          </a:xfrm>
          <a:prstGeom prst="rect">
            <a:avLst/>
          </a:prstGeom>
          <a:noFill/>
          <a:ln>
            <a:noFill/>
          </a:ln>
        </p:spPr>
      </p:pic>
      <p:sp>
        <p:nvSpPr>
          <p:cNvPr id="811" name="Google Shape;811;p28" descr="click on Add Comparable Benefit to enter a comparable benefit and service"/>
          <p:cNvSpPr/>
          <p:nvPr/>
        </p:nvSpPr>
        <p:spPr>
          <a:xfrm>
            <a:off x="10472675" y="5443250"/>
            <a:ext cx="1669200" cy="953700"/>
          </a:xfrm>
          <a:prstGeom prst="lef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29"/>
          <p:cNvSpPr txBox="1">
            <a:spLocks noGrp="1"/>
          </p:cNvSpPr>
          <p:nvPr>
            <p:ph type="title"/>
          </p:nvPr>
        </p:nvSpPr>
        <p:spPr>
          <a:xfrm>
            <a:off x="728875" y="1549050"/>
            <a:ext cx="162960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Comparable Benefits &amp; Services</a:t>
            </a:r>
            <a:endParaRPr/>
          </a:p>
        </p:txBody>
      </p:sp>
      <p:pic>
        <p:nvPicPr>
          <p:cNvPr id="818" name="Google Shape;818;p29" descr="comparable benefit from IRSS"/>
          <p:cNvPicPr preferRelativeResize="0"/>
          <p:nvPr/>
        </p:nvPicPr>
        <p:blipFill>
          <a:blip r:embed="rId3">
            <a:alphaModFix/>
          </a:blip>
          <a:stretch>
            <a:fillRect/>
          </a:stretch>
        </p:blipFill>
        <p:spPr>
          <a:xfrm>
            <a:off x="896625" y="3428998"/>
            <a:ext cx="8205601" cy="6152900"/>
          </a:xfrm>
          <a:prstGeom prst="rect">
            <a:avLst/>
          </a:prstGeom>
          <a:noFill/>
          <a:ln>
            <a:noFill/>
          </a:ln>
        </p:spPr>
      </p:pic>
      <p:sp>
        <p:nvSpPr>
          <p:cNvPr id="819" name="Google Shape;819;p29" descr="under provider type, choose other to identify DIF as the funding source for all authorizations funded through the DIF grant"/>
          <p:cNvSpPr/>
          <p:nvPr/>
        </p:nvSpPr>
        <p:spPr>
          <a:xfrm>
            <a:off x="8042275" y="8713300"/>
            <a:ext cx="3033000" cy="953700"/>
          </a:xfrm>
          <a:prstGeom prst="lef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820" name="Google Shape;820;p29"/>
          <p:cNvSpPr txBox="1"/>
          <p:nvPr/>
        </p:nvSpPr>
        <p:spPr>
          <a:xfrm>
            <a:off x="11150325" y="6911475"/>
            <a:ext cx="6327600" cy="30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latin typeface="Open Sans"/>
                <a:ea typeface="Open Sans"/>
                <a:cs typeface="Open Sans"/>
                <a:sym typeface="Open Sans"/>
              </a:rPr>
              <a:t>Use </a:t>
            </a:r>
            <a:r>
              <a:rPr lang="en-US" sz="3200" b="1">
                <a:latin typeface="Open Sans"/>
                <a:ea typeface="Open Sans"/>
                <a:cs typeface="Open Sans"/>
                <a:sym typeface="Open Sans"/>
              </a:rPr>
              <a:t>Other</a:t>
            </a:r>
            <a:r>
              <a:rPr lang="en-US" sz="3200">
                <a:latin typeface="Open Sans"/>
                <a:ea typeface="Open Sans"/>
                <a:cs typeface="Open Sans"/>
                <a:sym typeface="Open Sans"/>
              </a:rPr>
              <a:t> under the Service Provider Type selection to identify DIF as the funding source for all authorizations funded through the DIF grant.</a:t>
            </a:r>
            <a:endParaRPr sz="32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24"/>
        <p:cNvGrpSpPr/>
        <p:nvPr/>
      </p:nvGrpSpPr>
      <p:grpSpPr>
        <a:xfrm>
          <a:off x="0" y="0"/>
          <a:ext cx="0" cy="0"/>
          <a:chOff x="0" y="0"/>
          <a:chExt cx="0" cy="0"/>
        </a:xfrm>
      </p:grpSpPr>
      <p:grpSp>
        <p:nvGrpSpPr>
          <p:cNvPr id="825" name="Google Shape;825;p30">
            <a:extLst>
              <a:ext uri="{C183D7F6-B498-43B3-948B-1728B52AA6E4}">
                <adec:decorative xmlns:adec="http://schemas.microsoft.com/office/drawing/2017/decorative" val="1"/>
              </a:ext>
            </a:extLst>
          </p:cNvPr>
          <p:cNvGrpSpPr/>
          <p:nvPr/>
        </p:nvGrpSpPr>
        <p:grpSpPr>
          <a:xfrm>
            <a:off x="413081" y="444700"/>
            <a:ext cx="17439793" cy="9369973"/>
            <a:chOff x="0" y="0"/>
            <a:chExt cx="4593196" cy="2467812"/>
          </a:xfrm>
        </p:grpSpPr>
        <p:sp>
          <p:nvSpPr>
            <p:cNvPr id="826" name="Google Shape;826;p30"/>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827" name="Google Shape;827;p30"/>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28" name="Google Shape;828;p30">
            <a:extLst>
              <a:ext uri="{C183D7F6-B498-43B3-948B-1728B52AA6E4}">
                <adec:decorative xmlns:adec="http://schemas.microsoft.com/office/drawing/2017/decorative" val="1"/>
              </a:ext>
            </a:extLst>
          </p:cNvPr>
          <p:cNvGrpSpPr/>
          <p:nvPr/>
        </p:nvGrpSpPr>
        <p:grpSpPr>
          <a:xfrm>
            <a:off x="2588425" y="3457593"/>
            <a:ext cx="2603029" cy="2614696"/>
            <a:chOff x="1813" y="0"/>
            <a:chExt cx="809173" cy="812800"/>
          </a:xfrm>
        </p:grpSpPr>
        <p:sp>
          <p:nvSpPr>
            <p:cNvPr id="829" name="Google Shape;829;p3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txBox="1"/>
            <p:nvPr/>
          </p:nvSpPr>
          <p:spPr>
            <a:xfrm>
              <a:off x="76200" y="76200"/>
              <a:ext cx="660400" cy="6604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831" name="Google Shape;831;p30">
            <a:extLst>
              <a:ext uri="{C183D7F6-B498-43B3-948B-1728B52AA6E4}">
                <adec:decorative xmlns:adec="http://schemas.microsoft.com/office/drawing/2017/decorative" val="1"/>
              </a:ext>
            </a:extLst>
          </p:cNvPr>
          <p:cNvSpPr/>
          <p:nvPr/>
        </p:nvSpPr>
        <p:spPr>
          <a:xfrm>
            <a:off x="3020331" y="4017076"/>
            <a:ext cx="1738386" cy="1494999"/>
          </a:xfrm>
          <a:custGeom>
            <a:avLst/>
            <a:gdLst/>
            <a:ahLst/>
            <a:cxnLst/>
            <a:rect l="l" t="t" r="r" b="b"/>
            <a:pathLst>
              <a:path w="1738386" h="1494999" extrusionOk="0">
                <a:moveTo>
                  <a:pt x="1482373" y="202828"/>
                </a:moveTo>
                <a:cubicBezTo>
                  <a:pt x="1318434" y="72039"/>
                  <a:pt x="1100649" y="0"/>
                  <a:pt x="869193" y="0"/>
                </a:cubicBezTo>
                <a:cubicBezTo>
                  <a:pt x="637738" y="0"/>
                  <a:pt x="419987" y="72039"/>
                  <a:pt x="256048" y="202828"/>
                </a:cubicBezTo>
                <a:cubicBezTo>
                  <a:pt x="90926" y="334557"/>
                  <a:pt x="0" y="510044"/>
                  <a:pt x="0" y="696941"/>
                </a:cubicBezTo>
                <a:cubicBezTo>
                  <a:pt x="0" y="795937"/>
                  <a:pt x="25323" y="891594"/>
                  <a:pt x="75308" y="981234"/>
                </a:cubicBezTo>
                <a:cubicBezTo>
                  <a:pt x="123380" y="1067464"/>
                  <a:pt x="191697" y="1143851"/>
                  <a:pt x="278449" y="1208272"/>
                </a:cubicBezTo>
                <a:cubicBezTo>
                  <a:pt x="279215" y="1208863"/>
                  <a:pt x="279493" y="1209941"/>
                  <a:pt x="279110" y="1210880"/>
                </a:cubicBezTo>
                <a:cubicBezTo>
                  <a:pt x="222133" y="1348279"/>
                  <a:pt x="119241" y="1420213"/>
                  <a:pt x="89048" y="1438997"/>
                </a:cubicBezTo>
                <a:cubicBezTo>
                  <a:pt x="80943" y="1444040"/>
                  <a:pt x="76561" y="1453397"/>
                  <a:pt x="77917" y="1462859"/>
                </a:cubicBezTo>
                <a:cubicBezTo>
                  <a:pt x="79274" y="1472320"/>
                  <a:pt x="86091" y="1480112"/>
                  <a:pt x="95275" y="1482721"/>
                </a:cubicBezTo>
                <a:lnTo>
                  <a:pt x="95275" y="1482721"/>
                </a:lnTo>
                <a:cubicBezTo>
                  <a:pt x="114267" y="1488077"/>
                  <a:pt x="147451" y="1495000"/>
                  <a:pt x="192010" y="1495000"/>
                </a:cubicBezTo>
                <a:cubicBezTo>
                  <a:pt x="213298" y="1495000"/>
                  <a:pt x="237230" y="1493399"/>
                  <a:pt x="263388" y="1489295"/>
                </a:cubicBezTo>
                <a:cubicBezTo>
                  <a:pt x="363428" y="1473607"/>
                  <a:pt x="463815" y="1426787"/>
                  <a:pt x="561734" y="1350088"/>
                </a:cubicBezTo>
                <a:cubicBezTo>
                  <a:pt x="562360" y="1349601"/>
                  <a:pt x="563160" y="1349462"/>
                  <a:pt x="563890" y="1349670"/>
                </a:cubicBezTo>
                <a:cubicBezTo>
                  <a:pt x="661391" y="1378959"/>
                  <a:pt x="764109" y="1393846"/>
                  <a:pt x="869158" y="1393846"/>
                </a:cubicBezTo>
                <a:cubicBezTo>
                  <a:pt x="1100614" y="1393846"/>
                  <a:pt x="1318399" y="1321808"/>
                  <a:pt x="1482338" y="1191019"/>
                </a:cubicBezTo>
                <a:cubicBezTo>
                  <a:pt x="1647460" y="1059290"/>
                  <a:pt x="1738386" y="883837"/>
                  <a:pt x="1738386" y="696906"/>
                </a:cubicBezTo>
                <a:cubicBezTo>
                  <a:pt x="1738421" y="510044"/>
                  <a:pt x="1647495" y="334557"/>
                  <a:pt x="1482373" y="202828"/>
                </a:cubicBezTo>
                <a:close/>
                <a:moveTo>
                  <a:pt x="104701" y="1449258"/>
                </a:moveTo>
                <a:lnTo>
                  <a:pt x="104701" y="1449258"/>
                </a:lnTo>
                <a:cubicBezTo>
                  <a:pt x="104701" y="1449258"/>
                  <a:pt x="104736" y="1449258"/>
                  <a:pt x="104736" y="1449258"/>
                </a:cubicBezTo>
                <a:cubicBezTo>
                  <a:pt x="104736" y="1449258"/>
                  <a:pt x="104701" y="1449258"/>
                  <a:pt x="104701" y="1449258"/>
                </a:cubicBezTo>
                <a:close/>
                <a:moveTo>
                  <a:pt x="869193" y="1359097"/>
                </a:moveTo>
                <a:cubicBezTo>
                  <a:pt x="767518" y="1359097"/>
                  <a:pt x="668174" y="1344731"/>
                  <a:pt x="573943" y="1316416"/>
                </a:cubicBezTo>
                <a:cubicBezTo>
                  <a:pt x="562395" y="1312938"/>
                  <a:pt x="549803" y="1315303"/>
                  <a:pt x="540306" y="1322747"/>
                </a:cubicBezTo>
                <a:cubicBezTo>
                  <a:pt x="350418" y="1471451"/>
                  <a:pt x="195732" y="1467033"/>
                  <a:pt x="128250" y="1454650"/>
                </a:cubicBezTo>
                <a:cubicBezTo>
                  <a:pt x="177018" y="1420143"/>
                  <a:pt x="260257" y="1347096"/>
                  <a:pt x="311216" y="1224203"/>
                </a:cubicBezTo>
                <a:cubicBezTo>
                  <a:pt x="317721" y="1208480"/>
                  <a:pt x="312782" y="1190462"/>
                  <a:pt x="299146" y="1180340"/>
                </a:cubicBezTo>
                <a:cubicBezTo>
                  <a:pt x="216394" y="1118876"/>
                  <a:pt x="151312" y="1046176"/>
                  <a:pt x="105640" y="964294"/>
                </a:cubicBezTo>
                <a:cubicBezTo>
                  <a:pt x="58647" y="879907"/>
                  <a:pt x="34784" y="789954"/>
                  <a:pt x="34784" y="696941"/>
                </a:cubicBezTo>
                <a:cubicBezTo>
                  <a:pt x="34784" y="331843"/>
                  <a:pt x="409100" y="34784"/>
                  <a:pt x="869193" y="34784"/>
                </a:cubicBezTo>
                <a:cubicBezTo>
                  <a:pt x="1329321" y="34784"/>
                  <a:pt x="1703637" y="331843"/>
                  <a:pt x="1703637" y="696941"/>
                </a:cubicBezTo>
                <a:cubicBezTo>
                  <a:pt x="1703637" y="1062038"/>
                  <a:pt x="1329321" y="1359097"/>
                  <a:pt x="869193" y="1359097"/>
                </a:cubicBezTo>
                <a:close/>
              </a:path>
            </a:pathLst>
          </a:custGeom>
          <a:solidFill>
            <a:srgbClr val="FDB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32" name="Google Shape;832;p30">
            <a:extLst>
              <a:ext uri="{C183D7F6-B498-43B3-948B-1728B52AA6E4}">
                <adec:decorative xmlns:adec="http://schemas.microsoft.com/office/drawing/2017/decorative" val="1"/>
              </a:ext>
            </a:extLst>
          </p:cNvPr>
          <p:cNvGrpSpPr/>
          <p:nvPr/>
        </p:nvGrpSpPr>
        <p:grpSpPr>
          <a:xfrm>
            <a:off x="13315308" y="3560693"/>
            <a:ext cx="2603029" cy="2614696"/>
            <a:chOff x="1813" y="0"/>
            <a:chExt cx="809173" cy="812800"/>
          </a:xfrm>
        </p:grpSpPr>
        <p:sp>
          <p:nvSpPr>
            <p:cNvPr id="833" name="Google Shape;833;p3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txBox="1"/>
            <p:nvPr/>
          </p:nvSpPr>
          <p:spPr>
            <a:xfrm>
              <a:off x="76200" y="76200"/>
              <a:ext cx="660400" cy="6604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35" name="Google Shape;835;p30">
            <a:extLst>
              <a:ext uri="{C183D7F6-B498-43B3-948B-1728B52AA6E4}">
                <adec:decorative xmlns:adec="http://schemas.microsoft.com/office/drawing/2017/decorative" val="1"/>
              </a:ext>
            </a:extLst>
          </p:cNvPr>
          <p:cNvGrpSpPr/>
          <p:nvPr/>
        </p:nvGrpSpPr>
        <p:grpSpPr>
          <a:xfrm>
            <a:off x="7614325" y="3560693"/>
            <a:ext cx="2603029" cy="2614696"/>
            <a:chOff x="1813" y="0"/>
            <a:chExt cx="809173" cy="812800"/>
          </a:xfrm>
        </p:grpSpPr>
        <p:sp>
          <p:nvSpPr>
            <p:cNvPr id="836" name="Google Shape;836;p3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txBox="1"/>
            <p:nvPr/>
          </p:nvSpPr>
          <p:spPr>
            <a:xfrm>
              <a:off x="76200" y="76200"/>
              <a:ext cx="660400" cy="6604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838" name="Google Shape;838;p30"/>
          <p:cNvSpPr txBox="1"/>
          <p:nvPr/>
        </p:nvSpPr>
        <p:spPr>
          <a:xfrm>
            <a:off x="1313800" y="6583825"/>
            <a:ext cx="4670700" cy="1083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a:latin typeface="Open Sans"/>
                <a:ea typeface="Open Sans"/>
                <a:cs typeface="Open Sans"/>
                <a:sym typeface="Open Sans"/>
              </a:rPr>
              <a:t>Required for </a:t>
            </a:r>
            <a:endParaRPr sz="3200">
              <a:latin typeface="Open Sans"/>
              <a:ea typeface="Open Sans"/>
              <a:cs typeface="Open Sans"/>
              <a:sym typeface="Open Sans"/>
            </a:endParaRPr>
          </a:p>
          <a:p>
            <a:pPr marL="0" marR="0" lvl="0" indent="0" algn="ctr" rtl="0">
              <a:lnSpc>
                <a:spcPct val="120000"/>
              </a:lnSpc>
              <a:spcBef>
                <a:spcPts val="0"/>
              </a:spcBef>
              <a:spcAft>
                <a:spcPts val="0"/>
              </a:spcAft>
              <a:buNone/>
            </a:pPr>
            <a:r>
              <a:rPr lang="en-US" sz="3200">
                <a:latin typeface="Open Sans"/>
                <a:ea typeface="Open Sans"/>
                <a:cs typeface="Open Sans"/>
                <a:sym typeface="Open Sans"/>
              </a:rPr>
              <a:t>All Closures</a:t>
            </a:r>
            <a:endParaRPr>
              <a:latin typeface="Open Sans"/>
              <a:ea typeface="Open Sans"/>
              <a:cs typeface="Open Sans"/>
              <a:sym typeface="Open Sans"/>
            </a:endParaRPr>
          </a:p>
        </p:txBody>
      </p:sp>
      <p:sp>
        <p:nvSpPr>
          <p:cNvPr id="839" name="Google Shape;839;p30"/>
          <p:cNvSpPr txBox="1"/>
          <p:nvPr/>
        </p:nvSpPr>
        <p:spPr>
          <a:xfrm>
            <a:off x="2016225" y="7760425"/>
            <a:ext cx="3551400" cy="1770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00">
                <a:latin typeface="Open Sans"/>
                <a:ea typeface="Open Sans"/>
                <a:cs typeface="Open Sans"/>
                <a:sym typeface="Open Sans"/>
              </a:rPr>
              <a:t>For DIF performance measures, we need employment information for </a:t>
            </a:r>
            <a:r>
              <a:rPr lang="en-US" sz="2300" u="sng">
                <a:latin typeface="Open Sans"/>
                <a:ea typeface="Open Sans"/>
                <a:cs typeface="Open Sans"/>
                <a:sym typeface="Open Sans"/>
              </a:rPr>
              <a:t>all</a:t>
            </a:r>
            <a:r>
              <a:rPr lang="en-US" sz="2300">
                <a:latin typeface="Open Sans"/>
                <a:ea typeface="Open Sans"/>
                <a:cs typeface="Open Sans"/>
                <a:sym typeface="Open Sans"/>
              </a:rPr>
              <a:t> closures regardless of closure status.</a:t>
            </a:r>
            <a:r>
              <a:rPr lang="en-US" sz="2300" u="none">
                <a:solidFill>
                  <a:srgbClr val="000000"/>
                </a:solidFill>
                <a:latin typeface="Open Sans"/>
                <a:ea typeface="Open Sans"/>
                <a:cs typeface="Open Sans"/>
                <a:sym typeface="Open Sans"/>
              </a:rPr>
              <a:t> </a:t>
            </a:r>
            <a:endParaRPr sz="2300">
              <a:latin typeface="Open Sans"/>
              <a:ea typeface="Open Sans"/>
              <a:cs typeface="Open Sans"/>
              <a:sym typeface="Open Sans"/>
            </a:endParaRPr>
          </a:p>
        </p:txBody>
      </p:sp>
      <p:sp>
        <p:nvSpPr>
          <p:cNvPr id="840" name="Google Shape;840;p30"/>
          <p:cNvSpPr txBox="1"/>
          <p:nvPr/>
        </p:nvSpPr>
        <p:spPr>
          <a:xfrm>
            <a:off x="1028700" y="1028700"/>
            <a:ext cx="16203300" cy="1077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000">
                <a:solidFill>
                  <a:srgbClr val="055E5C"/>
                </a:solidFill>
                <a:latin typeface="Paytone One"/>
                <a:ea typeface="Paytone One"/>
                <a:cs typeface="Paytone One"/>
                <a:sym typeface="Paytone One"/>
              </a:rPr>
              <a:t>Employment Information at Closure</a:t>
            </a:r>
            <a:endParaRPr sz="900"/>
          </a:p>
        </p:txBody>
      </p:sp>
      <p:cxnSp>
        <p:nvCxnSpPr>
          <p:cNvPr id="841" name="Google Shape;841;p30">
            <a:extLst>
              <a:ext uri="{C183D7F6-B498-43B3-948B-1728B52AA6E4}">
                <adec:decorative xmlns:adec="http://schemas.microsoft.com/office/drawing/2017/decorative" val="1"/>
              </a:ext>
            </a:extLst>
          </p:cNvPr>
          <p:cNvCxnSpPr/>
          <p:nvPr/>
        </p:nvCxnSpPr>
        <p:spPr>
          <a:xfrm rot="5399999">
            <a:off x="3583190" y="5931598"/>
            <a:ext cx="5641448" cy="0"/>
          </a:xfrm>
          <a:prstGeom prst="straightConnector1">
            <a:avLst/>
          </a:prstGeom>
          <a:noFill/>
          <a:ln w="38100" cap="flat" cmpd="sng">
            <a:solidFill>
              <a:srgbClr val="D9D9D9"/>
            </a:solidFill>
            <a:prstDash val="solid"/>
            <a:round/>
            <a:headEnd type="none" w="sm" len="sm"/>
            <a:tailEnd type="none" w="sm" len="sm"/>
          </a:ln>
        </p:spPr>
      </p:cxnSp>
      <p:cxnSp>
        <p:nvCxnSpPr>
          <p:cNvPr id="842" name="Google Shape;842;p30">
            <a:extLst>
              <a:ext uri="{C183D7F6-B498-43B3-948B-1728B52AA6E4}">
                <adec:decorative xmlns:adec="http://schemas.microsoft.com/office/drawing/2017/decorative" val="1"/>
              </a:ext>
            </a:extLst>
          </p:cNvPr>
          <p:cNvCxnSpPr/>
          <p:nvPr/>
        </p:nvCxnSpPr>
        <p:spPr>
          <a:xfrm rot="5399999">
            <a:off x="8530741" y="5931598"/>
            <a:ext cx="5641448" cy="0"/>
          </a:xfrm>
          <a:prstGeom prst="straightConnector1">
            <a:avLst/>
          </a:prstGeom>
          <a:noFill/>
          <a:ln w="38100" cap="flat" cmpd="sng">
            <a:solidFill>
              <a:srgbClr val="D9D9D9"/>
            </a:solidFill>
            <a:prstDash val="solid"/>
            <a:round/>
            <a:headEnd type="none" w="sm" len="sm"/>
            <a:tailEnd type="none" w="sm" len="sm"/>
          </a:ln>
        </p:spPr>
      </p:cxnSp>
      <p:sp>
        <p:nvSpPr>
          <p:cNvPr id="843" name="Google Shape;843;p30"/>
          <p:cNvSpPr txBox="1"/>
          <p:nvPr/>
        </p:nvSpPr>
        <p:spPr>
          <a:xfrm>
            <a:off x="7329906" y="6583817"/>
            <a:ext cx="3454200" cy="1083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a:latin typeface="Open Sans"/>
                <a:ea typeface="Open Sans"/>
                <a:cs typeface="Open Sans"/>
                <a:sym typeface="Open Sans"/>
              </a:rPr>
              <a:t>Subminimum Wage Information</a:t>
            </a:r>
            <a:endParaRPr>
              <a:latin typeface="Open Sans"/>
              <a:ea typeface="Open Sans"/>
              <a:cs typeface="Open Sans"/>
              <a:sym typeface="Open Sans"/>
            </a:endParaRPr>
          </a:p>
        </p:txBody>
      </p:sp>
      <p:sp>
        <p:nvSpPr>
          <p:cNvPr id="844" name="Google Shape;844;p30"/>
          <p:cNvSpPr txBox="1"/>
          <p:nvPr/>
        </p:nvSpPr>
        <p:spPr>
          <a:xfrm>
            <a:off x="12296800" y="6583825"/>
            <a:ext cx="5038800" cy="1083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a:latin typeface="Open Sans"/>
                <a:ea typeface="Open Sans"/>
                <a:cs typeface="Open Sans"/>
                <a:sym typeface="Open Sans"/>
              </a:rPr>
              <a:t>All Jobs vs. </a:t>
            </a:r>
            <a:endParaRPr sz="3200">
              <a:latin typeface="Open Sans"/>
              <a:ea typeface="Open Sans"/>
              <a:cs typeface="Open Sans"/>
              <a:sym typeface="Open Sans"/>
            </a:endParaRPr>
          </a:p>
          <a:p>
            <a:pPr marL="0" marR="0" lvl="0" indent="0" algn="ctr" rtl="0">
              <a:lnSpc>
                <a:spcPct val="120000"/>
              </a:lnSpc>
              <a:spcBef>
                <a:spcPts val="0"/>
              </a:spcBef>
              <a:spcAft>
                <a:spcPts val="0"/>
              </a:spcAft>
              <a:buNone/>
            </a:pPr>
            <a:r>
              <a:rPr lang="en-US" sz="3200">
                <a:latin typeface="Open Sans"/>
                <a:ea typeface="Open Sans"/>
                <a:cs typeface="Open Sans"/>
                <a:sym typeface="Open Sans"/>
              </a:rPr>
              <a:t>Highest Monetary Support</a:t>
            </a:r>
            <a:endParaRPr>
              <a:latin typeface="Open Sans"/>
              <a:ea typeface="Open Sans"/>
              <a:cs typeface="Open Sans"/>
              <a:sym typeface="Open Sans"/>
            </a:endParaRPr>
          </a:p>
        </p:txBody>
      </p:sp>
      <p:sp>
        <p:nvSpPr>
          <p:cNvPr id="845" name="Google Shape;845;p30"/>
          <p:cNvSpPr txBox="1"/>
          <p:nvPr/>
        </p:nvSpPr>
        <p:spPr>
          <a:xfrm>
            <a:off x="6980325" y="7760425"/>
            <a:ext cx="3955500" cy="1416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00">
                <a:latin typeface="Open Sans"/>
                <a:ea typeface="Open Sans"/>
                <a:cs typeface="Open Sans"/>
                <a:sym typeface="Open Sans"/>
              </a:rPr>
              <a:t>RSA requires that we report wages from CIE only. For DIF, we need hours and wages for SMW employment.</a:t>
            </a:r>
            <a:endParaRPr sz="2300">
              <a:latin typeface="Open Sans"/>
              <a:ea typeface="Open Sans"/>
              <a:cs typeface="Open Sans"/>
              <a:sym typeface="Open Sans"/>
            </a:endParaRPr>
          </a:p>
        </p:txBody>
      </p:sp>
      <p:sp>
        <p:nvSpPr>
          <p:cNvPr id="846" name="Google Shape;846;p30"/>
          <p:cNvSpPr txBox="1"/>
          <p:nvPr/>
        </p:nvSpPr>
        <p:spPr>
          <a:xfrm>
            <a:off x="12580300" y="7760425"/>
            <a:ext cx="4471800" cy="1770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00">
                <a:latin typeface="Open Sans"/>
                <a:ea typeface="Open Sans"/>
                <a:cs typeface="Open Sans"/>
                <a:sym typeface="Open Sans"/>
              </a:rPr>
              <a:t>RSA requires us to reports the hours and wages from the JC’s job that results in the highest income. DIF requires average hours and wages for </a:t>
            </a:r>
            <a:r>
              <a:rPr lang="en-US" sz="2300" u="sng">
                <a:latin typeface="Open Sans"/>
                <a:ea typeface="Open Sans"/>
                <a:cs typeface="Open Sans"/>
                <a:sym typeface="Open Sans"/>
              </a:rPr>
              <a:t>all</a:t>
            </a:r>
            <a:r>
              <a:rPr lang="en-US" sz="2300">
                <a:latin typeface="Open Sans"/>
                <a:ea typeface="Open Sans"/>
                <a:cs typeface="Open Sans"/>
                <a:sym typeface="Open Sans"/>
              </a:rPr>
              <a:t> CIE jobs.</a:t>
            </a:r>
            <a:r>
              <a:rPr lang="en-US" sz="2300" u="none">
                <a:solidFill>
                  <a:srgbClr val="000000"/>
                </a:solidFill>
                <a:latin typeface="Open Sans"/>
                <a:ea typeface="Open Sans"/>
                <a:cs typeface="Open Sans"/>
                <a:sym typeface="Open Sans"/>
              </a:rPr>
              <a:t> </a:t>
            </a:r>
            <a:endParaRPr sz="2300">
              <a:latin typeface="Open Sans"/>
              <a:ea typeface="Open Sans"/>
              <a:cs typeface="Open Sans"/>
              <a:sym typeface="Open Sans"/>
            </a:endParaRPr>
          </a:p>
        </p:txBody>
      </p:sp>
      <p:sp>
        <p:nvSpPr>
          <p:cNvPr id="847" name="Google Shape;847;p30"/>
          <p:cNvSpPr txBox="1"/>
          <p:nvPr/>
        </p:nvSpPr>
        <p:spPr>
          <a:xfrm>
            <a:off x="1797881" y="2243050"/>
            <a:ext cx="14384700" cy="492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a:latin typeface="Open Sans"/>
                <a:ea typeface="Open Sans"/>
                <a:cs typeface="Open Sans"/>
                <a:sym typeface="Open Sans"/>
              </a:rPr>
              <a:t>Don’t we already enter this in IRSS?  Why do we have to enter it again?!</a:t>
            </a:r>
            <a:endParaRPr>
              <a:latin typeface="Open Sans"/>
              <a:ea typeface="Open Sans"/>
              <a:cs typeface="Open Sans"/>
              <a:sym typeface="Open Sans"/>
            </a:endParaRPr>
          </a:p>
        </p:txBody>
      </p:sp>
      <p:sp>
        <p:nvSpPr>
          <p:cNvPr id="848" name="Google Shape;848;p30">
            <a:extLst>
              <a:ext uri="{C183D7F6-B498-43B3-948B-1728B52AA6E4}">
                <adec:decorative xmlns:adec="http://schemas.microsoft.com/office/drawing/2017/decorative" val="1"/>
              </a:ext>
            </a:extLst>
          </p:cNvPr>
          <p:cNvSpPr/>
          <p:nvPr/>
        </p:nvSpPr>
        <p:spPr>
          <a:xfrm>
            <a:off x="3067495" y="4017975"/>
            <a:ext cx="1448876" cy="1494367"/>
          </a:xfrm>
          <a:custGeom>
            <a:avLst/>
            <a:gdLst/>
            <a:ahLst/>
            <a:cxnLst/>
            <a:rect l="l" t="t" r="r" b="b"/>
            <a:pathLst>
              <a:path w="703338" h="814369" extrusionOk="0">
                <a:moveTo>
                  <a:pt x="577836" y="563321"/>
                </a:moveTo>
                <a:cubicBezTo>
                  <a:pt x="514105" y="563321"/>
                  <a:pt x="461358" y="611079"/>
                  <a:pt x="453410" y="672694"/>
                </a:cubicBezTo>
                <a:lnTo>
                  <a:pt x="222119" y="487195"/>
                </a:lnTo>
                <a:cubicBezTo>
                  <a:pt x="240153" y="465454"/>
                  <a:pt x="251006" y="437560"/>
                  <a:pt x="251006" y="407185"/>
                </a:cubicBezTo>
                <a:cubicBezTo>
                  <a:pt x="251006" y="376793"/>
                  <a:pt x="240153" y="348915"/>
                  <a:pt x="222119" y="327174"/>
                </a:cubicBezTo>
                <a:lnTo>
                  <a:pt x="453410" y="141659"/>
                </a:lnTo>
                <a:cubicBezTo>
                  <a:pt x="461358" y="203258"/>
                  <a:pt x="514105" y="251032"/>
                  <a:pt x="577836" y="251032"/>
                </a:cubicBezTo>
                <a:cubicBezTo>
                  <a:pt x="647034" y="251032"/>
                  <a:pt x="703339" y="194721"/>
                  <a:pt x="703339" y="125516"/>
                </a:cubicBezTo>
                <a:cubicBezTo>
                  <a:pt x="703339" y="56311"/>
                  <a:pt x="647050" y="0"/>
                  <a:pt x="577836" y="0"/>
                </a:cubicBezTo>
                <a:cubicBezTo>
                  <a:pt x="509976" y="0"/>
                  <a:pt x="454552" y="54156"/>
                  <a:pt x="452431" y="121517"/>
                </a:cubicBezTo>
                <a:lnTo>
                  <a:pt x="210858" y="315275"/>
                </a:lnTo>
                <a:cubicBezTo>
                  <a:pt x="188450" y="294432"/>
                  <a:pt x="158437" y="281669"/>
                  <a:pt x="125503" y="281669"/>
                </a:cubicBezTo>
                <a:cubicBezTo>
                  <a:pt x="56305" y="281669"/>
                  <a:pt x="0" y="337979"/>
                  <a:pt x="0" y="407185"/>
                </a:cubicBezTo>
                <a:cubicBezTo>
                  <a:pt x="0" y="476390"/>
                  <a:pt x="56305" y="532701"/>
                  <a:pt x="125503" y="532701"/>
                </a:cubicBezTo>
                <a:cubicBezTo>
                  <a:pt x="158437" y="532701"/>
                  <a:pt x="188450" y="519921"/>
                  <a:pt x="210858" y="499094"/>
                </a:cubicBezTo>
                <a:lnTo>
                  <a:pt x="452431" y="692852"/>
                </a:lnTo>
                <a:cubicBezTo>
                  <a:pt x="454552" y="760213"/>
                  <a:pt x="509976" y="814369"/>
                  <a:pt x="577836" y="814369"/>
                </a:cubicBezTo>
                <a:cubicBezTo>
                  <a:pt x="647034" y="814369"/>
                  <a:pt x="703339" y="758058"/>
                  <a:pt x="703339" y="688853"/>
                </a:cubicBezTo>
                <a:cubicBezTo>
                  <a:pt x="703339" y="619648"/>
                  <a:pt x="647050" y="563321"/>
                  <a:pt x="577836" y="563321"/>
                </a:cubicBezTo>
                <a:close/>
                <a:moveTo>
                  <a:pt x="577836" y="16322"/>
                </a:moveTo>
                <a:cubicBezTo>
                  <a:pt x="638041" y="16322"/>
                  <a:pt x="687018" y="65304"/>
                  <a:pt x="687018" y="125516"/>
                </a:cubicBezTo>
                <a:cubicBezTo>
                  <a:pt x="687018" y="185728"/>
                  <a:pt x="638041" y="234710"/>
                  <a:pt x="577836" y="234710"/>
                </a:cubicBezTo>
                <a:cubicBezTo>
                  <a:pt x="517630" y="234710"/>
                  <a:pt x="468653" y="185728"/>
                  <a:pt x="468653" y="125516"/>
                </a:cubicBezTo>
                <a:cubicBezTo>
                  <a:pt x="468653" y="65304"/>
                  <a:pt x="517630" y="16322"/>
                  <a:pt x="577836" y="16322"/>
                </a:cubicBezTo>
                <a:close/>
                <a:moveTo>
                  <a:pt x="16320" y="407168"/>
                </a:moveTo>
                <a:cubicBezTo>
                  <a:pt x="16320" y="346956"/>
                  <a:pt x="65297" y="297974"/>
                  <a:pt x="125503" y="297974"/>
                </a:cubicBezTo>
                <a:cubicBezTo>
                  <a:pt x="185708" y="297974"/>
                  <a:pt x="234686" y="346956"/>
                  <a:pt x="234686" y="407168"/>
                </a:cubicBezTo>
                <a:cubicBezTo>
                  <a:pt x="234686" y="467380"/>
                  <a:pt x="185708" y="516362"/>
                  <a:pt x="125503" y="516362"/>
                </a:cubicBezTo>
                <a:cubicBezTo>
                  <a:pt x="65297" y="516362"/>
                  <a:pt x="16320" y="467380"/>
                  <a:pt x="16320" y="407168"/>
                </a:cubicBezTo>
                <a:close/>
                <a:moveTo>
                  <a:pt x="577836" y="798031"/>
                </a:moveTo>
                <a:cubicBezTo>
                  <a:pt x="517630" y="798031"/>
                  <a:pt x="468653" y="749049"/>
                  <a:pt x="468653" y="688837"/>
                </a:cubicBezTo>
                <a:cubicBezTo>
                  <a:pt x="468653" y="628625"/>
                  <a:pt x="517630" y="579643"/>
                  <a:pt x="577836" y="579643"/>
                </a:cubicBezTo>
                <a:cubicBezTo>
                  <a:pt x="638041" y="579643"/>
                  <a:pt x="687018" y="628625"/>
                  <a:pt x="687018" y="688837"/>
                </a:cubicBezTo>
                <a:cubicBezTo>
                  <a:pt x="687018" y="749049"/>
                  <a:pt x="638041" y="798031"/>
                  <a:pt x="577836" y="798031"/>
                </a:cubicBezTo>
                <a:close/>
              </a:path>
            </a:pathLst>
          </a:custGeom>
          <a:solidFill>
            <a:srgbClr val="055E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9" name="Google Shape;849;p30"/>
          <p:cNvSpPr txBox="1"/>
          <p:nvPr/>
        </p:nvSpPr>
        <p:spPr>
          <a:xfrm>
            <a:off x="8291475" y="3806250"/>
            <a:ext cx="750300" cy="10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100">
                <a:solidFill>
                  <a:srgbClr val="055E5C"/>
                </a:solidFill>
                <a:latin typeface="Russo One"/>
                <a:ea typeface="Russo One"/>
                <a:cs typeface="Russo One"/>
                <a:sym typeface="Russo One"/>
              </a:rPr>
              <a:t>$</a:t>
            </a:r>
            <a:endParaRPr sz="13100">
              <a:solidFill>
                <a:srgbClr val="055E5C"/>
              </a:solidFill>
              <a:latin typeface="Russo One"/>
              <a:ea typeface="Russo One"/>
              <a:cs typeface="Russo One"/>
              <a:sym typeface="Russo One"/>
            </a:endParaRPr>
          </a:p>
        </p:txBody>
      </p:sp>
      <p:sp>
        <p:nvSpPr>
          <p:cNvPr id="850" name="Google Shape;850;p30">
            <a:extLst>
              <a:ext uri="{C183D7F6-B498-43B3-948B-1728B52AA6E4}">
                <adec:decorative xmlns:adec="http://schemas.microsoft.com/office/drawing/2017/decorative" val="1"/>
              </a:ext>
            </a:extLst>
          </p:cNvPr>
          <p:cNvSpPr/>
          <p:nvPr/>
        </p:nvSpPr>
        <p:spPr>
          <a:xfrm>
            <a:off x="13853326" y="3879150"/>
            <a:ext cx="1526985" cy="1770827"/>
          </a:xfrm>
          <a:custGeom>
            <a:avLst/>
            <a:gdLst/>
            <a:ahLst/>
            <a:cxnLst/>
            <a:rect l="l" t="t" r="r" b="b"/>
            <a:pathLst>
              <a:path w="730615" h="832351" extrusionOk="0">
                <a:moveTo>
                  <a:pt x="575244" y="446713"/>
                </a:moveTo>
                <a:cubicBezTo>
                  <a:pt x="567004" y="442144"/>
                  <a:pt x="556594" y="443161"/>
                  <a:pt x="549338" y="449214"/>
                </a:cubicBezTo>
                <a:cubicBezTo>
                  <a:pt x="496591" y="493298"/>
                  <a:pt x="429615" y="517575"/>
                  <a:pt x="360737" y="517575"/>
                </a:cubicBezTo>
                <a:cubicBezTo>
                  <a:pt x="293477" y="517575"/>
                  <a:pt x="227752" y="494315"/>
                  <a:pt x="175639" y="452065"/>
                </a:cubicBezTo>
                <a:cubicBezTo>
                  <a:pt x="168233" y="446063"/>
                  <a:pt x="157740" y="445246"/>
                  <a:pt x="149550" y="450014"/>
                </a:cubicBezTo>
                <a:cubicBezTo>
                  <a:pt x="104876" y="476075"/>
                  <a:pt x="67427" y="513406"/>
                  <a:pt x="41253" y="557991"/>
                </a:cubicBezTo>
                <a:cubicBezTo>
                  <a:pt x="14263" y="603943"/>
                  <a:pt x="0" y="656547"/>
                  <a:pt x="0" y="710119"/>
                </a:cubicBezTo>
                <a:lnTo>
                  <a:pt x="0" y="824014"/>
                </a:lnTo>
                <a:cubicBezTo>
                  <a:pt x="0" y="828616"/>
                  <a:pt x="3737" y="832351"/>
                  <a:pt x="8341" y="832351"/>
                </a:cubicBezTo>
                <a:lnTo>
                  <a:pt x="722275" y="832351"/>
                </a:lnTo>
                <a:cubicBezTo>
                  <a:pt x="726879" y="832351"/>
                  <a:pt x="730616" y="828616"/>
                  <a:pt x="730616" y="824014"/>
                </a:cubicBezTo>
                <a:lnTo>
                  <a:pt x="730616" y="710119"/>
                </a:lnTo>
                <a:cubicBezTo>
                  <a:pt x="730616" y="600741"/>
                  <a:pt x="671079" y="499801"/>
                  <a:pt x="575244" y="446713"/>
                </a:cubicBezTo>
                <a:close/>
                <a:moveTo>
                  <a:pt x="713934" y="815678"/>
                </a:moveTo>
                <a:lnTo>
                  <a:pt x="16681" y="815678"/>
                </a:lnTo>
                <a:lnTo>
                  <a:pt x="16681" y="710119"/>
                </a:lnTo>
                <a:cubicBezTo>
                  <a:pt x="16681" y="659515"/>
                  <a:pt x="30143" y="609828"/>
                  <a:pt x="55633" y="566444"/>
                </a:cubicBezTo>
                <a:cubicBezTo>
                  <a:pt x="80371" y="524327"/>
                  <a:pt x="115753" y="489047"/>
                  <a:pt x="157957" y="464420"/>
                </a:cubicBezTo>
                <a:cubicBezTo>
                  <a:pt x="160192" y="463119"/>
                  <a:pt x="163078" y="463353"/>
                  <a:pt x="165130" y="465020"/>
                </a:cubicBezTo>
                <a:cubicBezTo>
                  <a:pt x="220212" y="509655"/>
                  <a:pt x="289674" y="534248"/>
                  <a:pt x="360737" y="534248"/>
                </a:cubicBezTo>
                <a:cubicBezTo>
                  <a:pt x="433518" y="534248"/>
                  <a:pt x="504298" y="508588"/>
                  <a:pt x="560031" y="462002"/>
                </a:cubicBezTo>
                <a:cubicBezTo>
                  <a:pt x="562033" y="460335"/>
                  <a:pt x="564902" y="460035"/>
                  <a:pt x="567154" y="461285"/>
                </a:cubicBezTo>
                <a:cubicBezTo>
                  <a:pt x="657684" y="511439"/>
                  <a:pt x="713934" y="606794"/>
                  <a:pt x="713934" y="710119"/>
                </a:cubicBezTo>
                <a:lnTo>
                  <a:pt x="713934" y="815678"/>
                </a:lnTo>
                <a:close/>
                <a:moveTo>
                  <a:pt x="360737" y="447096"/>
                </a:moveTo>
                <a:cubicBezTo>
                  <a:pt x="484063" y="447096"/>
                  <a:pt x="584402" y="346806"/>
                  <a:pt x="584402" y="223540"/>
                </a:cubicBezTo>
                <a:cubicBezTo>
                  <a:pt x="584402" y="100290"/>
                  <a:pt x="484063" y="0"/>
                  <a:pt x="360737" y="0"/>
                </a:cubicBezTo>
                <a:cubicBezTo>
                  <a:pt x="237411" y="0"/>
                  <a:pt x="137072" y="100290"/>
                  <a:pt x="137072" y="223557"/>
                </a:cubicBezTo>
                <a:cubicBezTo>
                  <a:pt x="137072" y="346823"/>
                  <a:pt x="237411" y="447096"/>
                  <a:pt x="360737" y="447096"/>
                </a:cubicBezTo>
                <a:close/>
                <a:moveTo>
                  <a:pt x="360737" y="16673"/>
                </a:moveTo>
                <a:cubicBezTo>
                  <a:pt x="474872" y="16673"/>
                  <a:pt x="567721" y="109477"/>
                  <a:pt x="567721" y="223557"/>
                </a:cubicBezTo>
                <a:cubicBezTo>
                  <a:pt x="567721" y="337636"/>
                  <a:pt x="474872" y="430440"/>
                  <a:pt x="360737" y="430440"/>
                </a:cubicBezTo>
                <a:cubicBezTo>
                  <a:pt x="246602" y="430440"/>
                  <a:pt x="153753" y="337636"/>
                  <a:pt x="153753" y="223557"/>
                </a:cubicBezTo>
                <a:cubicBezTo>
                  <a:pt x="153753" y="109477"/>
                  <a:pt x="246602" y="16673"/>
                  <a:pt x="360737" y="16673"/>
                </a:cubicBezTo>
                <a:close/>
              </a:path>
            </a:pathLst>
          </a:custGeom>
          <a:solidFill>
            <a:srgbClr val="055E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grpSp>
        <p:nvGrpSpPr>
          <p:cNvPr id="855" name="Google Shape;855;p31">
            <a:extLst>
              <a:ext uri="{C183D7F6-B498-43B3-948B-1728B52AA6E4}">
                <adec:decorative xmlns:adec="http://schemas.microsoft.com/office/drawing/2017/decorative" val="1"/>
              </a:ext>
            </a:extLst>
          </p:cNvPr>
          <p:cNvGrpSpPr/>
          <p:nvPr/>
        </p:nvGrpSpPr>
        <p:grpSpPr>
          <a:xfrm>
            <a:off x="413081" y="444700"/>
            <a:ext cx="17439793" cy="9369973"/>
            <a:chOff x="0" y="0"/>
            <a:chExt cx="4593196" cy="2467812"/>
          </a:xfrm>
        </p:grpSpPr>
        <p:sp>
          <p:nvSpPr>
            <p:cNvPr id="856" name="Google Shape;856;p31"/>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055E5C"/>
            </a:solidFill>
            <a:ln>
              <a:noFill/>
            </a:ln>
          </p:spPr>
        </p:sp>
        <p:sp>
          <p:nvSpPr>
            <p:cNvPr id="857" name="Google Shape;857;p31"/>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58" name="Google Shape;858;p31">
            <a:extLst>
              <a:ext uri="{C183D7F6-B498-43B3-948B-1728B52AA6E4}">
                <adec:decorative xmlns:adec="http://schemas.microsoft.com/office/drawing/2017/decorative" val="1"/>
              </a:ext>
            </a:extLst>
          </p:cNvPr>
          <p:cNvPicPr preferRelativeResize="0"/>
          <p:nvPr/>
        </p:nvPicPr>
        <p:blipFill rotWithShape="1">
          <a:blip r:embed="rId3">
            <a:alphaModFix/>
          </a:blip>
          <a:srcRect l="21744" r="33890" b="15048"/>
          <a:stretch/>
        </p:blipFill>
        <p:spPr>
          <a:xfrm>
            <a:off x="413086" y="458488"/>
            <a:ext cx="7344738" cy="9370023"/>
          </a:xfrm>
          <a:prstGeom prst="rect">
            <a:avLst/>
          </a:prstGeom>
          <a:noFill/>
          <a:ln>
            <a:noFill/>
          </a:ln>
        </p:spPr>
      </p:pic>
      <p:sp>
        <p:nvSpPr>
          <p:cNvPr id="859" name="Google Shape;859;p31"/>
          <p:cNvSpPr txBox="1"/>
          <p:nvPr/>
        </p:nvSpPr>
        <p:spPr>
          <a:xfrm>
            <a:off x="8507076" y="840125"/>
            <a:ext cx="8577300" cy="178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5800">
                <a:solidFill>
                  <a:srgbClr val="FFFFFF"/>
                </a:solidFill>
                <a:latin typeface="Paytone One"/>
                <a:ea typeface="Paytone One"/>
                <a:cs typeface="Paytone One"/>
                <a:sym typeface="Paytone One"/>
              </a:rPr>
              <a:t>Employment Information at Closure</a:t>
            </a:r>
            <a:endParaRPr sz="100"/>
          </a:p>
        </p:txBody>
      </p:sp>
      <p:pic>
        <p:nvPicPr>
          <p:cNvPr id="860" name="Google Shape;860;p31" descr="DIF at closure in IRSS"/>
          <p:cNvPicPr preferRelativeResize="0"/>
          <p:nvPr/>
        </p:nvPicPr>
        <p:blipFill>
          <a:blip r:embed="rId4">
            <a:alphaModFix/>
          </a:blip>
          <a:stretch>
            <a:fillRect/>
          </a:stretch>
        </p:blipFill>
        <p:spPr>
          <a:xfrm>
            <a:off x="8507079" y="3246475"/>
            <a:ext cx="8812250" cy="568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4" name="Google Shape;124;p14">
            <a:extLst>
              <a:ext uri="{C183D7F6-B498-43B3-948B-1728B52AA6E4}">
                <adec:decorative xmlns:adec="http://schemas.microsoft.com/office/drawing/2017/decorative" val="1"/>
              </a:ext>
            </a:extLst>
          </p:cNvPr>
          <p:cNvGrpSpPr/>
          <p:nvPr/>
        </p:nvGrpSpPr>
        <p:grpSpPr>
          <a:xfrm flipH="1">
            <a:off x="329216" y="255100"/>
            <a:ext cx="17674159" cy="9760443"/>
            <a:chOff x="0" y="0"/>
            <a:chExt cx="4593196" cy="2467812"/>
          </a:xfrm>
        </p:grpSpPr>
        <p:sp>
          <p:nvSpPr>
            <p:cNvPr id="125" name="Google Shape;125;p14"/>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126" name="Google Shape;126;p1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7" name="Google Shape;127;p14">
            <a:extLst>
              <a:ext uri="{C183D7F6-B498-43B3-948B-1728B52AA6E4}">
                <adec:decorative xmlns:adec="http://schemas.microsoft.com/office/drawing/2017/decorative" val="1"/>
              </a:ext>
            </a:extLst>
          </p:cNvPr>
          <p:cNvGrpSpPr/>
          <p:nvPr/>
        </p:nvGrpSpPr>
        <p:grpSpPr>
          <a:xfrm>
            <a:off x="1003224" y="5333875"/>
            <a:ext cx="2597932" cy="728389"/>
            <a:chOff x="-221681" y="-9"/>
            <a:chExt cx="3463910" cy="971185"/>
          </a:xfrm>
        </p:grpSpPr>
        <p:sp>
          <p:nvSpPr>
            <p:cNvPr id="128" name="Google Shape;128;p14"/>
            <p:cNvSpPr txBox="1"/>
            <p:nvPr/>
          </p:nvSpPr>
          <p:spPr>
            <a:xfrm>
              <a:off x="-221681" y="-9"/>
              <a:ext cx="3461400" cy="4926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dirty="0">
                  <a:solidFill>
                    <a:srgbClr val="000000"/>
                  </a:solidFill>
                  <a:latin typeface="Open Sans"/>
                  <a:ea typeface="Open Sans"/>
                  <a:cs typeface="Open Sans"/>
                  <a:sym typeface="Open Sans"/>
                </a:rPr>
                <a:t> </a:t>
              </a:r>
              <a:r>
                <a:rPr lang="en-US" sz="2400" dirty="0">
                  <a:latin typeface="Open Sans"/>
                  <a:ea typeface="Open Sans"/>
                  <a:cs typeface="Open Sans"/>
                  <a:sym typeface="Open Sans"/>
                </a:rPr>
                <a:t>Sandy Ostendorf</a:t>
              </a:r>
              <a:endParaRPr dirty="0">
                <a:latin typeface="Open Sans"/>
                <a:ea typeface="Open Sans"/>
                <a:cs typeface="Open Sans"/>
                <a:sym typeface="Open Sans"/>
              </a:endParaRPr>
            </a:p>
          </p:txBody>
        </p:sp>
        <p:sp>
          <p:nvSpPr>
            <p:cNvPr id="129" name="Google Shape;129;p14"/>
            <p:cNvSpPr txBox="1"/>
            <p:nvPr/>
          </p:nvSpPr>
          <p:spPr>
            <a:xfrm>
              <a:off x="2529" y="601876"/>
              <a:ext cx="3239700" cy="369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800" dirty="0">
                  <a:latin typeface="Open Sans"/>
                  <a:ea typeface="Open Sans"/>
                  <a:cs typeface="Open Sans"/>
                  <a:sym typeface="Open Sans"/>
                </a:rPr>
                <a:t>IRSS Trainer</a:t>
              </a:r>
              <a:endParaRPr dirty="0">
                <a:latin typeface="Open Sans"/>
                <a:ea typeface="Open Sans"/>
                <a:cs typeface="Open Sans"/>
                <a:sym typeface="Open Sans"/>
              </a:endParaRPr>
            </a:p>
          </p:txBody>
        </p:sp>
      </p:grpSp>
      <p:sp>
        <p:nvSpPr>
          <p:cNvPr id="130" name="Google Shape;130;p14"/>
          <p:cNvSpPr txBox="1"/>
          <p:nvPr/>
        </p:nvSpPr>
        <p:spPr>
          <a:xfrm>
            <a:off x="1229038" y="517725"/>
            <a:ext cx="16042200" cy="138499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500" dirty="0">
                <a:solidFill>
                  <a:srgbClr val="055E5C"/>
                </a:solidFill>
                <a:latin typeface="Paytone One"/>
                <a:ea typeface="Paytone One"/>
                <a:cs typeface="Paytone One"/>
                <a:sym typeface="Paytone One"/>
              </a:rPr>
              <a:t>VR DIF Team</a:t>
            </a:r>
            <a:endParaRPr dirty="0"/>
          </a:p>
        </p:txBody>
      </p:sp>
      <p:grpSp>
        <p:nvGrpSpPr>
          <p:cNvPr id="131" name="Google Shape;131;p14">
            <a:extLst>
              <a:ext uri="{C183D7F6-B498-43B3-948B-1728B52AA6E4}">
                <adec:decorative xmlns:adec="http://schemas.microsoft.com/office/drawing/2017/decorative" val="1"/>
              </a:ext>
            </a:extLst>
          </p:cNvPr>
          <p:cNvGrpSpPr/>
          <p:nvPr/>
        </p:nvGrpSpPr>
        <p:grpSpPr>
          <a:xfrm>
            <a:off x="6769350" y="5393375"/>
            <a:ext cx="2597850" cy="1077190"/>
            <a:chOff x="-6" y="-9"/>
            <a:chExt cx="3463800" cy="1436253"/>
          </a:xfrm>
        </p:grpSpPr>
        <p:sp>
          <p:nvSpPr>
            <p:cNvPr id="132" name="Google Shape;132;p14"/>
            <p:cNvSpPr txBox="1"/>
            <p:nvPr/>
          </p:nvSpPr>
          <p:spPr>
            <a:xfrm>
              <a:off x="-6" y="-9"/>
              <a:ext cx="3463800" cy="4926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a:solidFill>
                    <a:srgbClr val="000000"/>
                  </a:solidFill>
                  <a:latin typeface="Open Sans"/>
                  <a:ea typeface="Open Sans"/>
                  <a:cs typeface="Open Sans"/>
                  <a:sym typeface="Open Sans"/>
                </a:rPr>
                <a:t> </a:t>
              </a:r>
              <a:r>
                <a:rPr lang="en-US" sz="2400">
                  <a:latin typeface="Open Sans"/>
                  <a:ea typeface="Open Sans"/>
                  <a:cs typeface="Open Sans"/>
                  <a:sym typeface="Open Sans"/>
                </a:rPr>
                <a:t>Brandy McOmber</a:t>
              </a:r>
              <a:endParaRPr>
                <a:latin typeface="Open Sans"/>
                <a:ea typeface="Open Sans"/>
                <a:cs typeface="Open Sans"/>
                <a:sym typeface="Open Sans"/>
              </a:endParaRPr>
            </a:p>
          </p:txBody>
        </p:sp>
        <p:sp>
          <p:nvSpPr>
            <p:cNvPr id="133" name="Google Shape;133;p14"/>
            <p:cNvSpPr txBox="1"/>
            <p:nvPr/>
          </p:nvSpPr>
          <p:spPr>
            <a:xfrm>
              <a:off x="132577" y="1066944"/>
              <a:ext cx="3239700" cy="369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800" dirty="0">
                  <a:latin typeface="Open Sans"/>
                  <a:ea typeface="Open Sans"/>
                  <a:cs typeface="Open Sans"/>
                  <a:sym typeface="Open Sans"/>
                </a:rPr>
                <a:t>DIF Director</a:t>
              </a:r>
              <a:endParaRPr dirty="0">
                <a:latin typeface="Open Sans"/>
                <a:ea typeface="Open Sans"/>
                <a:cs typeface="Open Sans"/>
                <a:sym typeface="Open Sans"/>
              </a:endParaRPr>
            </a:p>
          </p:txBody>
        </p:sp>
      </p:grpSp>
      <p:grpSp>
        <p:nvGrpSpPr>
          <p:cNvPr id="134" name="Google Shape;134;p14">
            <a:extLst>
              <a:ext uri="{C183D7F6-B498-43B3-948B-1728B52AA6E4}">
                <adec:decorative xmlns:adec="http://schemas.microsoft.com/office/drawing/2017/decorative" val="1"/>
              </a:ext>
            </a:extLst>
          </p:cNvPr>
          <p:cNvGrpSpPr/>
          <p:nvPr/>
        </p:nvGrpSpPr>
        <p:grpSpPr>
          <a:xfrm>
            <a:off x="12859688" y="5200219"/>
            <a:ext cx="2549250" cy="695843"/>
            <a:chOff x="507435" y="-82817"/>
            <a:chExt cx="3399000" cy="927791"/>
          </a:xfrm>
        </p:grpSpPr>
        <p:sp>
          <p:nvSpPr>
            <p:cNvPr id="135" name="Google Shape;135;p14"/>
            <p:cNvSpPr txBox="1"/>
            <p:nvPr/>
          </p:nvSpPr>
          <p:spPr>
            <a:xfrm>
              <a:off x="587117" y="-82817"/>
              <a:ext cx="3239700" cy="4926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a:solidFill>
                    <a:srgbClr val="000000"/>
                  </a:solidFill>
                  <a:latin typeface="Open Sans"/>
                  <a:ea typeface="Open Sans"/>
                  <a:cs typeface="Open Sans"/>
                  <a:sym typeface="Open Sans"/>
                </a:rPr>
                <a:t> </a:t>
              </a:r>
              <a:r>
                <a:rPr lang="en-US" sz="2400">
                  <a:latin typeface="Open Sans"/>
                  <a:ea typeface="Open Sans"/>
                  <a:cs typeface="Open Sans"/>
                  <a:sym typeface="Open Sans"/>
                </a:rPr>
                <a:t>Vienna Hoang</a:t>
              </a:r>
              <a:endParaRPr>
                <a:latin typeface="Open Sans"/>
                <a:ea typeface="Open Sans"/>
                <a:cs typeface="Open Sans"/>
                <a:sym typeface="Open Sans"/>
              </a:endParaRPr>
            </a:p>
          </p:txBody>
        </p:sp>
        <p:sp>
          <p:nvSpPr>
            <p:cNvPr id="136" name="Google Shape;136;p14"/>
            <p:cNvSpPr txBox="1"/>
            <p:nvPr/>
          </p:nvSpPr>
          <p:spPr>
            <a:xfrm>
              <a:off x="507435" y="475674"/>
              <a:ext cx="3399000" cy="369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800">
                  <a:latin typeface="Open Sans"/>
                  <a:ea typeface="Open Sans"/>
                  <a:cs typeface="Open Sans"/>
                  <a:sym typeface="Open Sans"/>
                </a:rPr>
                <a:t>CRP Resource Manager</a:t>
              </a:r>
              <a:endParaRPr>
                <a:latin typeface="Open Sans"/>
                <a:ea typeface="Open Sans"/>
                <a:cs typeface="Open Sans"/>
                <a:sym typeface="Open Sans"/>
              </a:endParaRPr>
            </a:p>
          </p:txBody>
        </p:sp>
      </p:grpSp>
      <p:grpSp>
        <p:nvGrpSpPr>
          <p:cNvPr id="137" name="Google Shape;137;p14">
            <a:extLst>
              <a:ext uri="{C183D7F6-B498-43B3-948B-1728B52AA6E4}">
                <adec:decorative xmlns:adec="http://schemas.microsoft.com/office/drawing/2017/decorative" val="1"/>
              </a:ext>
            </a:extLst>
          </p:cNvPr>
          <p:cNvGrpSpPr/>
          <p:nvPr/>
        </p:nvGrpSpPr>
        <p:grpSpPr>
          <a:xfrm>
            <a:off x="3254606" y="8810382"/>
            <a:ext cx="2552957" cy="728393"/>
            <a:chOff x="0" y="0"/>
            <a:chExt cx="3403943" cy="971191"/>
          </a:xfrm>
        </p:grpSpPr>
        <p:sp>
          <p:nvSpPr>
            <p:cNvPr id="138" name="Google Shape;138;p14"/>
            <p:cNvSpPr txBox="1"/>
            <p:nvPr/>
          </p:nvSpPr>
          <p:spPr>
            <a:xfrm>
              <a:off x="0" y="0"/>
              <a:ext cx="3239700" cy="4926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a:latin typeface="Open Sans"/>
                  <a:ea typeface="Open Sans"/>
                  <a:cs typeface="Open Sans"/>
                  <a:sym typeface="Open Sans"/>
                </a:rPr>
                <a:t>Ashley Banes</a:t>
              </a:r>
              <a:endParaRPr>
                <a:latin typeface="Open Sans"/>
                <a:ea typeface="Open Sans"/>
                <a:cs typeface="Open Sans"/>
                <a:sym typeface="Open Sans"/>
              </a:endParaRPr>
            </a:p>
          </p:txBody>
        </p:sp>
        <p:sp>
          <p:nvSpPr>
            <p:cNvPr id="139" name="Google Shape;139;p14"/>
            <p:cNvSpPr txBox="1"/>
            <p:nvPr/>
          </p:nvSpPr>
          <p:spPr>
            <a:xfrm>
              <a:off x="2543" y="601891"/>
              <a:ext cx="3401400" cy="369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800">
                  <a:latin typeface="Open Sans"/>
                  <a:ea typeface="Open Sans"/>
                  <a:cs typeface="Open Sans"/>
                  <a:sym typeface="Open Sans"/>
                </a:rPr>
                <a:t>DIF Counselor Specialist</a:t>
              </a:r>
              <a:endParaRPr>
                <a:latin typeface="Open Sans"/>
                <a:ea typeface="Open Sans"/>
                <a:cs typeface="Open Sans"/>
                <a:sym typeface="Open Sans"/>
              </a:endParaRPr>
            </a:p>
          </p:txBody>
        </p:sp>
      </p:grpSp>
      <p:pic>
        <p:nvPicPr>
          <p:cNvPr id="140" name="Google Shape;140;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725663" y="2192750"/>
            <a:ext cx="2817300" cy="2764200"/>
          </a:xfrm>
          <a:prstGeom prst="ellipse">
            <a:avLst/>
          </a:prstGeom>
          <a:noFill/>
          <a:ln>
            <a:noFill/>
          </a:ln>
        </p:spPr>
      </p:pic>
      <p:grpSp>
        <p:nvGrpSpPr>
          <p:cNvPr id="141" name="Google Shape;141;p14">
            <a:extLst>
              <a:ext uri="{C183D7F6-B498-43B3-948B-1728B52AA6E4}">
                <adec:decorative xmlns:adec="http://schemas.microsoft.com/office/drawing/2017/decorative" val="1"/>
              </a:ext>
            </a:extLst>
          </p:cNvPr>
          <p:cNvGrpSpPr/>
          <p:nvPr/>
        </p:nvGrpSpPr>
        <p:grpSpPr>
          <a:xfrm>
            <a:off x="12057134" y="3733975"/>
            <a:ext cx="954824" cy="959104"/>
            <a:chOff x="1813" y="0"/>
            <a:chExt cx="809173" cy="812800"/>
          </a:xfrm>
        </p:grpSpPr>
        <p:sp>
          <p:nvSpPr>
            <p:cNvPr id="142" name="Google Shape;142;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txBox="1"/>
            <p:nvPr/>
          </p:nvSpPr>
          <p:spPr>
            <a:xfrm>
              <a:off x="76200" y="76200"/>
              <a:ext cx="660400" cy="6604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44" name="Google Shape;144;p1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03225" y="2179972"/>
            <a:ext cx="2913000" cy="2890800"/>
          </a:xfrm>
          <a:prstGeom prst="ellipse">
            <a:avLst/>
          </a:prstGeom>
          <a:noFill/>
          <a:ln>
            <a:noFill/>
          </a:ln>
        </p:spPr>
      </p:pic>
      <p:grpSp>
        <p:nvGrpSpPr>
          <p:cNvPr id="145" name="Google Shape;145;p14">
            <a:extLst>
              <a:ext uri="{C183D7F6-B498-43B3-948B-1728B52AA6E4}">
                <adec:decorative xmlns:adec="http://schemas.microsoft.com/office/drawing/2017/decorative" val="1"/>
              </a:ext>
            </a:extLst>
          </p:cNvPr>
          <p:cNvGrpSpPr/>
          <p:nvPr/>
        </p:nvGrpSpPr>
        <p:grpSpPr>
          <a:xfrm>
            <a:off x="693949" y="3805525"/>
            <a:ext cx="954824" cy="959104"/>
            <a:chOff x="1813" y="0"/>
            <a:chExt cx="809173" cy="812800"/>
          </a:xfrm>
        </p:grpSpPr>
        <p:sp>
          <p:nvSpPr>
            <p:cNvPr id="146" name="Google Shape;146;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txBox="1"/>
            <p:nvPr/>
          </p:nvSpPr>
          <p:spPr>
            <a:xfrm>
              <a:off x="76200" y="76200"/>
              <a:ext cx="660400" cy="6604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48" name="Google Shape;148;p1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534325" y="2183650"/>
            <a:ext cx="3098700" cy="3075000"/>
          </a:xfrm>
          <a:prstGeom prst="ellipse">
            <a:avLst/>
          </a:prstGeom>
          <a:noFill/>
          <a:ln>
            <a:noFill/>
          </a:ln>
        </p:spPr>
      </p:pic>
      <p:grpSp>
        <p:nvGrpSpPr>
          <p:cNvPr id="149" name="Google Shape;149;p14">
            <a:extLst>
              <a:ext uri="{C183D7F6-B498-43B3-948B-1728B52AA6E4}">
                <adec:decorative xmlns:adec="http://schemas.microsoft.com/office/drawing/2017/decorative" val="1"/>
              </a:ext>
            </a:extLst>
          </p:cNvPr>
          <p:cNvGrpSpPr/>
          <p:nvPr/>
        </p:nvGrpSpPr>
        <p:grpSpPr>
          <a:xfrm>
            <a:off x="8772721" y="2179974"/>
            <a:ext cx="954824" cy="959104"/>
            <a:chOff x="1813" y="0"/>
            <a:chExt cx="809173" cy="812800"/>
          </a:xfrm>
        </p:grpSpPr>
        <p:sp>
          <p:nvSpPr>
            <p:cNvPr id="150" name="Google Shape;150;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txBox="1"/>
            <p:nvPr/>
          </p:nvSpPr>
          <p:spPr>
            <a:xfrm>
              <a:off x="76200" y="76200"/>
              <a:ext cx="660400" cy="6604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52" name="Google Shape;152;p1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3157113" y="5770175"/>
            <a:ext cx="2748000" cy="2663400"/>
          </a:xfrm>
          <a:prstGeom prst="ellipse">
            <a:avLst/>
          </a:prstGeom>
          <a:noFill/>
          <a:ln>
            <a:noFill/>
          </a:ln>
        </p:spPr>
      </p:pic>
      <p:grpSp>
        <p:nvGrpSpPr>
          <p:cNvPr id="153" name="Google Shape;153;p14">
            <a:extLst>
              <a:ext uri="{C183D7F6-B498-43B3-948B-1728B52AA6E4}">
                <adec:decorative xmlns:adec="http://schemas.microsoft.com/office/drawing/2017/decorative" val="1"/>
              </a:ext>
            </a:extLst>
          </p:cNvPr>
          <p:cNvGrpSpPr/>
          <p:nvPr/>
        </p:nvGrpSpPr>
        <p:grpSpPr>
          <a:xfrm>
            <a:off x="5208797" y="5596974"/>
            <a:ext cx="954824" cy="959104"/>
            <a:chOff x="1813" y="0"/>
            <a:chExt cx="809173" cy="812800"/>
          </a:xfrm>
        </p:grpSpPr>
        <p:sp>
          <p:nvSpPr>
            <p:cNvPr id="154" name="Google Shape;154;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txBox="1"/>
            <p:nvPr/>
          </p:nvSpPr>
          <p:spPr>
            <a:xfrm>
              <a:off x="76200" y="76200"/>
              <a:ext cx="660400" cy="6604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6" name="Google Shape;156;p14">
            <a:extLst>
              <a:ext uri="{C183D7F6-B498-43B3-948B-1728B52AA6E4}">
                <adec:decorative xmlns:adec="http://schemas.microsoft.com/office/drawing/2017/decorative" val="1"/>
              </a:ext>
            </a:extLst>
          </p:cNvPr>
          <p:cNvGrpSpPr/>
          <p:nvPr/>
        </p:nvGrpSpPr>
        <p:grpSpPr>
          <a:xfrm>
            <a:off x="9098437" y="8839745"/>
            <a:ext cx="2551151" cy="728393"/>
            <a:chOff x="0" y="0"/>
            <a:chExt cx="3401535" cy="971191"/>
          </a:xfrm>
        </p:grpSpPr>
        <p:sp>
          <p:nvSpPr>
            <p:cNvPr id="157" name="Google Shape;157;p14"/>
            <p:cNvSpPr txBox="1"/>
            <p:nvPr/>
          </p:nvSpPr>
          <p:spPr>
            <a:xfrm>
              <a:off x="0" y="0"/>
              <a:ext cx="3239700" cy="4926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a:solidFill>
                    <a:srgbClr val="000000"/>
                  </a:solidFill>
                  <a:latin typeface="Open Sans"/>
                  <a:ea typeface="Open Sans"/>
                  <a:cs typeface="Open Sans"/>
                  <a:sym typeface="Open Sans"/>
                </a:rPr>
                <a:t> </a:t>
              </a:r>
              <a:r>
                <a:rPr lang="en-US" sz="2400">
                  <a:latin typeface="Open Sans"/>
                  <a:ea typeface="Open Sans"/>
                  <a:cs typeface="Open Sans"/>
                  <a:sym typeface="Open Sans"/>
                </a:rPr>
                <a:t>Paul Fuller</a:t>
              </a:r>
              <a:endParaRPr>
                <a:latin typeface="Open Sans"/>
                <a:ea typeface="Open Sans"/>
                <a:cs typeface="Open Sans"/>
                <a:sym typeface="Open Sans"/>
              </a:endParaRPr>
            </a:p>
          </p:txBody>
        </p:sp>
        <p:sp>
          <p:nvSpPr>
            <p:cNvPr id="158" name="Google Shape;158;p14"/>
            <p:cNvSpPr txBox="1"/>
            <p:nvPr/>
          </p:nvSpPr>
          <p:spPr>
            <a:xfrm>
              <a:off x="2535" y="601891"/>
              <a:ext cx="3399000" cy="369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800">
                  <a:latin typeface="Open Sans"/>
                  <a:ea typeface="Open Sans"/>
                  <a:cs typeface="Open Sans"/>
                  <a:sym typeface="Open Sans"/>
                </a:rPr>
                <a:t>DIF Counselor Specialist</a:t>
              </a:r>
              <a:endParaRPr>
                <a:latin typeface="Open Sans"/>
                <a:ea typeface="Open Sans"/>
                <a:cs typeface="Open Sans"/>
                <a:sym typeface="Open Sans"/>
              </a:endParaRPr>
            </a:p>
          </p:txBody>
        </p:sp>
      </p:grpSp>
      <p:pic>
        <p:nvPicPr>
          <p:cNvPr id="159" name="Google Shape;159;p14">
            <a:extLst>
              <a:ext uri="{C183D7F6-B498-43B3-948B-1728B52AA6E4}">
                <adec:decorative xmlns:adec="http://schemas.microsoft.com/office/drawing/2017/decorative" val="1"/>
              </a:ext>
            </a:extLst>
          </p:cNvPr>
          <p:cNvPicPr preferRelativeResize="0"/>
          <p:nvPr/>
        </p:nvPicPr>
        <p:blipFill rotWithShape="1">
          <a:blip r:embed="rId7">
            <a:alphaModFix/>
          </a:blip>
          <a:srcRect t="941" b="941"/>
          <a:stretch/>
        </p:blipFill>
        <p:spPr>
          <a:xfrm>
            <a:off x="9344988" y="5770163"/>
            <a:ext cx="2817300" cy="2764200"/>
          </a:xfrm>
          <a:prstGeom prst="ellipse">
            <a:avLst/>
          </a:prstGeom>
          <a:noFill/>
          <a:ln>
            <a:noFill/>
          </a:ln>
        </p:spPr>
      </p:pic>
      <p:grpSp>
        <p:nvGrpSpPr>
          <p:cNvPr id="160" name="Google Shape;160;p14">
            <a:extLst>
              <a:ext uri="{C183D7F6-B498-43B3-948B-1728B52AA6E4}">
                <adec:decorative xmlns:adec="http://schemas.microsoft.com/office/drawing/2017/decorative" val="1"/>
              </a:ext>
            </a:extLst>
          </p:cNvPr>
          <p:cNvGrpSpPr/>
          <p:nvPr/>
        </p:nvGrpSpPr>
        <p:grpSpPr>
          <a:xfrm>
            <a:off x="8676459" y="7311388"/>
            <a:ext cx="954824" cy="959104"/>
            <a:chOff x="1813" y="0"/>
            <a:chExt cx="809173" cy="812800"/>
          </a:xfrm>
        </p:grpSpPr>
        <p:sp>
          <p:nvSpPr>
            <p:cNvPr id="161" name="Google Shape;161;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txBox="1"/>
            <p:nvPr/>
          </p:nvSpPr>
          <p:spPr>
            <a:xfrm>
              <a:off x="76200" y="76200"/>
              <a:ext cx="660300" cy="6603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3" name="Google Shape;163;p14">
            <a:extLst>
              <a:ext uri="{C183D7F6-B498-43B3-948B-1728B52AA6E4}">
                <adec:decorative xmlns:adec="http://schemas.microsoft.com/office/drawing/2017/decorative" val="1"/>
              </a:ext>
            </a:extLst>
          </p:cNvPr>
          <p:cNvGrpSpPr/>
          <p:nvPr/>
        </p:nvGrpSpPr>
        <p:grpSpPr>
          <a:xfrm>
            <a:off x="14552948" y="8810375"/>
            <a:ext cx="3552342" cy="1045937"/>
            <a:chOff x="290397" y="-9"/>
            <a:chExt cx="3814800" cy="1394583"/>
          </a:xfrm>
        </p:grpSpPr>
        <p:sp>
          <p:nvSpPr>
            <p:cNvPr id="164" name="Google Shape;164;p14"/>
            <p:cNvSpPr txBox="1"/>
            <p:nvPr/>
          </p:nvSpPr>
          <p:spPr>
            <a:xfrm>
              <a:off x="465899" y="-9"/>
              <a:ext cx="3463800" cy="4926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a:solidFill>
                    <a:srgbClr val="000000"/>
                  </a:solidFill>
                  <a:latin typeface="Open Sans"/>
                  <a:ea typeface="Open Sans"/>
                  <a:cs typeface="Open Sans"/>
                  <a:sym typeface="Open Sans"/>
                </a:rPr>
                <a:t> </a:t>
              </a:r>
              <a:r>
                <a:rPr lang="en-US" sz="2400">
                  <a:latin typeface="Open Sans"/>
                  <a:ea typeface="Open Sans"/>
                  <a:cs typeface="Open Sans"/>
                  <a:sym typeface="Open Sans"/>
                </a:rPr>
                <a:t>Michelle Krefft</a:t>
              </a:r>
              <a:endParaRPr>
                <a:latin typeface="Open Sans"/>
                <a:ea typeface="Open Sans"/>
                <a:cs typeface="Open Sans"/>
                <a:sym typeface="Open Sans"/>
              </a:endParaRPr>
            </a:p>
          </p:txBody>
        </p:sp>
        <p:sp>
          <p:nvSpPr>
            <p:cNvPr id="165" name="Google Shape;165;p14"/>
            <p:cNvSpPr txBox="1"/>
            <p:nvPr/>
          </p:nvSpPr>
          <p:spPr>
            <a:xfrm>
              <a:off x="290397" y="581874"/>
              <a:ext cx="3814800" cy="812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800">
                  <a:latin typeface="Open Sans"/>
                  <a:ea typeface="Open Sans"/>
                  <a:cs typeface="Open Sans"/>
                  <a:sym typeface="Open Sans"/>
                </a:rPr>
                <a:t>Community &amp; Business Engagement Director</a:t>
              </a:r>
              <a:endParaRPr>
                <a:latin typeface="Open Sans"/>
                <a:ea typeface="Open Sans"/>
                <a:cs typeface="Open Sans"/>
                <a:sym typeface="Open Sans"/>
              </a:endParaRPr>
            </a:p>
          </p:txBody>
        </p:sp>
      </p:grpSp>
      <p:pic>
        <p:nvPicPr>
          <p:cNvPr id="166" name="Google Shape;166;p14">
            <a:extLst>
              <a:ext uri="{C183D7F6-B498-43B3-948B-1728B52AA6E4}">
                <adec:decorative xmlns:adec="http://schemas.microsoft.com/office/drawing/2017/decorative" val="1"/>
              </a:ext>
            </a:extLst>
          </p:cNvPr>
          <p:cNvPicPr preferRelativeResize="0"/>
          <p:nvPr/>
        </p:nvPicPr>
        <p:blipFill rotWithShape="1">
          <a:blip r:embed="rId8">
            <a:alphaModFix/>
          </a:blip>
          <a:srcRect t="387" b="377"/>
          <a:stretch/>
        </p:blipFill>
        <p:spPr>
          <a:xfrm>
            <a:off x="15030275" y="5812925"/>
            <a:ext cx="2597700" cy="2577900"/>
          </a:xfrm>
          <a:prstGeom prst="ellipse">
            <a:avLst/>
          </a:prstGeom>
          <a:noFill/>
          <a:ln>
            <a:noFill/>
          </a:ln>
        </p:spPr>
      </p:pic>
      <p:grpSp>
        <p:nvGrpSpPr>
          <p:cNvPr id="167" name="Google Shape;167;p14">
            <a:extLst>
              <a:ext uri="{C183D7F6-B498-43B3-948B-1728B52AA6E4}">
                <adec:decorative xmlns:adec="http://schemas.microsoft.com/office/drawing/2017/decorative" val="1"/>
              </a:ext>
            </a:extLst>
          </p:cNvPr>
          <p:cNvGrpSpPr/>
          <p:nvPr/>
        </p:nvGrpSpPr>
        <p:grpSpPr>
          <a:xfrm>
            <a:off x="16913521" y="5596974"/>
            <a:ext cx="954824" cy="959104"/>
            <a:chOff x="1813" y="0"/>
            <a:chExt cx="809173" cy="812800"/>
          </a:xfrm>
        </p:grpSpPr>
        <p:sp>
          <p:nvSpPr>
            <p:cNvPr id="168" name="Google Shape;168;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txBox="1"/>
            <p:nvPr/>
          </p:nvSpPr>
          <p:spPr>
            <a:xfrm>
              <a:off x="76200" y="76200"/>
              <a:ext cx="660300" cy="660300"/>
            </a:xfrm>
            <a:prstGeom prst="rect">
              <a:avLst/>
            </a:prstGeom>
            <a:noFill/>
            <a:ln>
              <a:noFill/>
            </a:ln>
          </p:spPr>
          <p:txBody>
            <a:bodyPr spcFirstLastPara="1" wrap="square" lIns="55925" tIns="55925" rIns="55925" bIns="55925"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65" name="Google Shape;865;p32">
            <a:extLst>
              <a:ext uri="{C183D7F6-B498-43B3-948B-1728B52AA6E4}">
                <adec:decorative xmlns:adec="http://schemas.microsoft.com/office/drawing/2017/decorative" val="1"/>
              </a:ext>
            </a:extLst>
          </p:cNvPr>
          <p:cNvGrpSpPr/>
          <p:nvPr/>
        </p:nvGrpSpPr>
        <p:grpSpPr>
          <a:xfrm>
            <a:off x="413081" y="444700"/>
            <a:ext cx="17439793" cy="9369973"/>
            <a:chOff x="0" y="0"/>
            <a:chExt cx="4593196" cy="2467812"/>
          </a:xfrm>
        </p:grpSpPr>
        <p:sp>
          <p:nvSpPr>
            <p:cNvPr id="866" name="Google Shape;866;p32"/>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867" name="Google Shape;867;p3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868" name="Google Shape;868;p32">
            <a:extLst>
              <a:ext uri="{C183D7F6-B498-43B3-948B-1728B52AA6E4}">
                <adec:decorative xmlns:adec="http://schemas.microsoft.com/office/drawing/2017/decorative" val="1"/>
              </a:ext>
            </a:extLst>
          </p:cNvPr>
          <p:cNvSpPr/>
          <p:nvPr/>
        </p:nvSpPr>
        <p:spPr>
          <a:xfrm>
            <a:off x="9304650" y="1117651"/>
            <a:ext cx="6339120" cy="3877487"/>
          </a:xfrm>
          <a:custGeom>
            <a:avLst/>
            <a:gdLst/>
            <a:ahLst/>
            <a:cxnLst/>
            <a:rect l="l" t="t" r="r" b="b"/>
            <a:pathLst>
              <a:path w="465961" h="285015" extrusionOk="0">
                <a:moveTo>
                  <a:pt x="0" y="0"/>
                </a:moveTo>
                <a:lnTo>
                  <a:pt x="465961" y="0"/>
                </a:lnTo>
                <a:lnTo>
                  <a:pt x="465961" y="285015"/>
                </a:lnTo>
                <a:lnTo>
                  <a:pt x="0" y="285015"/>
                </a:lnTo>
                <a:close/>
              </a:path>
            </a:pathLst>
          </a:custGeom>
          <a:solidFill>
            <a:srgbClr val="055E5C"/>
          </a:solidFill>
          <a:ln w="47625" cap="flat" cmpd="sng">
            <a:solidFill>
              <a:srgbClr val="055E5C"/>
            </a:solidFill>
            <a:prstDash val="solid"/>
            <a:round/>
            <a:headEnd type="none" w="sm" len="sm"/>
            <a:tailEnd type="none" w="sm" len="sm"/>
          </a:ln>
        </p:spPr>
      </p:sp>
      <p:sp>
        <p:nvSpPr>
          <p:cNvPr id="869" name="Google Shape;869;p32">
            <a:extLst>
              <a:ext uri="{C183D7F6-B498-43B3-948B-1728B52AA6E4}">
                <adec:decorative xmlns:adec="http://schemas.microsoft.com/office/drawing/2017/decorative" val="1"/>
              </a:ext>
            </a:extLst>
          </p:cNvPr>
          <p:cNvSpPr txBox="1"/>
          <p:nvPr/>
        </p:nvSpPr>
        <p:spPr>
          <a:xfrm>
            <a:off x="9304650" y="988068"/>
            <a:ext cx="11056296" cy="11186980"/>
          </a:xfrm>
          <a:prstGeom prst="rect">
            <a:avLst/>
          </a:prstGeom>
          <a:noFill/>
          <a:ln>
            <a:noFill/>
          </a:ln>
        </p:spPr>
        <p:txBody>
          <a:bodyPr spcFirstLastPara="1" wrap="square" lIns="254000" tIns="254000" rIns="254000" bIns="254000" anchor="ctr" anchorCtr="0">
            <a:noAutofit/>
          </a:bodyPr>
          <a:lstStyle/>
          <a:p>
            <a:pPr marL="0" marR="0" lvl="0" indent="0" algn="l" rtl="0">
              <a:lnSpc>
                <a:spcPct val="101111"/>
              </a:lnSpc>
              <a:spcBef>
                <a:spcPts val="0"/>
              </a:spcBef>
              <a:spcAft>
                <a:spcPts val="0"/>
              </a:spcAft>
              <a:buNone/>
            </a:pPr>
            <a:endParaRPr sz="1800">
              <a:solidFill>
                <a:schemeClr val="dk1"/>
              </a:solidFill>
              <a:latin typeface="Calibri"/>
              <a:ea typeface="Calibri"/>
              <a:cs typeface="Calibri"/>
              <a:sym typeface="Calibri"/>
            </a:endParaRPr>
          </a:p>
        </p:txBody>
      </p:sp>
      <p:grpSp>
        <p:nvGrpSpPr>
          <p:cNvPr id="870" name="Google Shape;870;p32">
            <a:extLst>
              <a:ext uri="{C183D7F6-B498-43B3-948B-1728B52AA6E4}">
                <adec:decorative xmlns:adec="http://schemas.microsoft.com/office/drawing/2017/decorative" val="1"/>
              </a:ext>
            </a:extLst>
          </p:cNvPr>
          <p:cNvGrpSpPr/>
          <p:nvPr/>
        </p:nvGrpSpPr>
        <p:grpSpPr>
          <a:xfrm>
            <a:off x="2644211" y="988068"/>
            <a:ext cx="11057690" cy="11187299"/>
            <a:chOff x="0" y="-9525"/>
            <a:chExt cx="812800" cy="822325"/>
          </a:xfrm>
        </p:grpSpPr>
        <p:sp>
          <p:nvSpPr>
            <p:cNvPr id="871" name="Google Shape;871;p32"/>
            <p:cNvSpPr/>
            <p:nvPr/>
          </p:nvSpPr>
          <p:spPr>
            <a:xfrm>
              <a:off x="0" y="0"/>
              <a:ext cx="465961" cy="285015"/>
            </a:xfrm>
            <a:custGeom>
              <a:avLst/>
              <a:gdLst/>
              <a:ahLst/>
              <a:cxnLst/>
              <a:rect l="l" t="t" r="r" b="b"/>
              <a:pathLst>
                <a:path w="465961" h="285015" extrusionOk="0">
                  <a:moveTo>
                    <a:pt x="0" y="0"/>
                  </a:moveTo>
                  <a:lnTo>
                    <a:pt x="465961" y="0"/>
                  </a:lnTo>
                  <a:lnTo>
                    <a:pt x="465961" y="285015"/>
                  </a:lnTo>
                  <a:lnTo>
                    <a:pt x="0" y="285015"/>
                  </a:lnTo>
                  <a:close/>
                </a:path>
              </a:pathLst>
            </a:custGeom>
            <a:solidFill>
              <a:srgbClr val="055E5C"/>
            </a:solidFill>
            <a:ln w="47625" cap="flat" cmpd="sng">
              <a:solidFill>
                <a:srgbClr val="055E5C"/>
              </a:solidFill>
              <a:prstDash val="solid"/>
              <a:round/>
              <a:headEnd type="none" w="sm" len="sm"/>
              <a:tailEnd type="none" w="sm" len="sm"/>
            </a:ln>
          </p:spPr>
        </p:sp>
        <p:sp>
          <p:nvSpPr>
            <p:cNvPr id="872" name="Google Shape;872;p32"/>
            <p:cNvSpPr txBox="1"/>
            <p:nvPr/>
          </p:nvSpPr>
          <p:spPr>
            <a:xfrm>
              <a:off x="0" y="-9525"/>
              <a:ext cx="812800" cy="822325"/>
            </a:xfrm>
            <a:prstGeom prst="rect">
              <a:avLst/>
            </a:prstGeom>
            <a:noFill/>
            <a:ln>
              <a:noFill/>
            </a:ln>
          </p:spPr>
          <p:txBody>
            <a:bodyPr spcFirstLastPara="1" wrap="square" lIns="254000" tIns="254000" rIns="254000" bIns="254000" anchor="ctr" anchorCtr="0">
              <a:noAutofit/>
            </a:bodyPr>
            <a:lstStyle/>
            <a:p>
              <a:pPr marL="0" marR="0" lvl="0" indent="0" algn="l" rtl="0">
                <a:lnSpc>
                  <a:spcPct val="101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873" name="Google Shape;873;p32">
            <a:extLst>
              <a:ext uri="{C183D7F6-B498-43B3-948B-1728B52AA6E4}">
                <adec:decorative xmlns:adec="http://schemas.microsoft.com/office/drawing/2017/decorative" val="1"/>
              </a:ext>
            </a:extLst>
          </p:cNvPr>
          <p:cNvSpPr txBox="1"/>
          <p:nvPr/>
        </p:nvSpPr>
        <p:spPr>
          <a:xfrm>
            <a:off x="2950398" y="1300616"/>
            <a:ext cx="662100" cy="215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endParaRPr/>
          </a:p>
        </p:txBody>
      </p:sp>
      <p:grpSp>
        <p:nvGrpSpPr>
          <p:cNvPr id="874" name="Google Shape;874;p32">
            <a:extLst>
              <a:ext uri="{C183D7F6-B498-43B3-948B-1728B52AA6E4}">
                <adec:decorative xmlns:adec="http://schemas.microsoft.com/office/drawing/2017/decorative" val="1"/>
              </a:ext>
            </a:extLst>
          </p:cNvPr>
          <p:cNvGrpSpPr/>
          <p:nvPr/>
        </p:nvGrpSpPr>
        <p:grpSpPr>
          <a:xfrm>
            <a:off x="2644211" y="5251238"/>
            <a:ext cx="11057690" cy="11187299"/>
            <a:chOff x="0" y="-9525"/>
            <a:chExt cx="812800" cy="822325"/>
          </a:xfrm>
        </p:grpSpPr>
        <p:sp>
          <p:nvSpPr>
            <p:cNvPr id="875" name="Google Shape;875;p32"/>
            <p:cNvSpPr/>
            <p:nvPr/>
          </p:nvSpPr>
          <p:spPr>
            <a:xfrm>
              <a:off x="0" y="0"/>
              <a:ext cx="465961" cy="285015"/>
            </a:xfrm>
            <a:custGeom>
              <a:avLst/>
              <a:gdLst/>
              <a:ahLst/>
              <a:cxnLst/>
              <a:rect l="l" t="t" r="r" b="b"/>
              <a:pathLst>
                <a:path w="465961" h="285015" extrusionOk="0">
                  <a:moveTo>
                    <a:pt x="0" y="0"/>
                  </a:moveTo>
                  <a:lnTo>
                    <a:pt x="465961" y="0"/>
                  </a:lnTo>
                  <a:lnTo>
                    <a:pt x="465961" y="285015"/>
                  </a:lnTo>
                  <a:lnTo>
                    <a:pt x="0" y="285015"/>
                  </a:lnTo>
                  <a:close/>
                </a:path>
              </a:pathLst>
            </a:custGeom>
            <a:solidFill>
              <a:srgbClr val="055E5C"/>
            </a:solidFill>
            <a:ln w="47625" cap="flat" cmpd="sng">
              <a:solidFill>
                <a:srgbClr val="055E5C"/>
              </a:solidFill>
              <a:prstDash val="solid"/>
              <a:round/>
              <a:headEnd type="none" w="sm" len="sm"/>
              <a:tailEnd type="none" w="sm" len="sm"/>
            </a:ln>
          </p:spPr>
        </p:sp>
        <p:sp>
          <p:nvSpPr>
            <p:cNvPr id="876" name="Google Shape;876;p32"/>
            <p:cNvSpPr txBox="1"/>
            <p:nvPr/>
          </p:nvSpPr>
          <p:spPr>
            <a:xfrm>
              <a:off x="0" y="-9525"/>
              <a:ext cx="812800" cy="822325"/>
            </a:xfrm>
            <a:prstGeom prst="rect">
              <a:avLst/>
            </a:prstGeom>
            <a:noFill/>
            <a:ln>
              <a:noFill/>
            </a:ln>
          </p:spPr>
          <p:txBody>
            <a:bodyPr spcFirstLastPara="1" wrap="square" lIns="254000" tIns="254000" rIns="254000" bIns="254000" anchor="ctr" anchorCtr="0">
              <a:noAutofit/>
            </a:bodyPr>
            <a:lstStyle/>
            <a:p>
              <a:pPr marL="0" marR="0" lvl="0" indent="0" algn="l" rtl="0">
                <a:lnSpc>
                  <a:spcPct val="101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877" name="Google Shape;877;p32">
            <a:extLst>
              <a:ext uri="{C183D7F6-B498-43B3-948B-1728B52AA6E4}">
                <adec:decorative xmlns:adec="http://schemas.microsoft.com/office/drawing/2017/decorative" val="1"/>
              </a:ext>
            </a:extLst>
          </p:cNvPr>
          <p:cNvSpPr txBox="1"/>
          <p:nvPr/>
        </p:nvSpPr>
        <p:spPr>
          <a:xfrm>
            <a:off x="9610837" y="1300616"/>
            <a:ext cx="662100" cy="215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endParaRPr/>
          </a:p>
        </p:txBody>
      </p:sp>
      <p:grpSp>
        <p:nvGrpSpPr>
          <p:cNvPr id="878" name="Google Shape;878;p32">
            <a:extLst>
              <a:ext uri="{C183D7F6-B498-43B3-948B-1728B52AA6E4}">
                <adec:decorative xmlns:adec="http://schemas.microsoft.com/office/drawing/2017/decorative" val="1"/>
              </a:ext>
            </a:extLst>
          </p:cNvPr>
          <p:cNvGrpSpPr/>
          <p:nvPr/>
        </p:nvGrpSpPr>
        <p:grpSpPr>
          <a:xfrm>
            <a:off x="9304650" y="5251238"/>
            <a:ext cx="11057690" cy="11187299"/>
            <a:chOff x="0" y="-9525"/>
            <a:chExt cx="812800" cy="822325"/>
          </a:xfrm>
        </p:grpSpPr>
        <p:sp>
          <p:nvSpPr>
            <p:cNvPr id="879" name="Google Shape;879;p32"/>
            <p:cNvSpPr/>
            <p:nvPr/>
          </p:nvSpPr>
          <p:spPr>
            <a:xfrm>
              <a:off x="0" y="0"/>
              <a:ext cx="465961" cy="285015"/>
            </a:xfrm>
            <a:custGeom>
              <a:avLst/>
              <a:gdLst/>
              <a:ahLst/>
              <a:cxnLst/>
              <a:rect l="l" t="t" r="r" b="b"/>
              <a:pathLst>
                <a:path w="465961" h="285015" extrusionOk="0">
                  <a:moveTo>
                    <a:pt x="0" y="0"/>
                  </a:moveTo>
                  <a:lnTo>
                    <a:pt x="465961" y="0"/>
                  </a:lnTo>
                  <a:lnTo>
                    <a:pt x="465961" y="285015"/>
                  </a:lnTo>
                  <a:lnTo>
                    <a:pt x="0" y="285015"/>
                  </a:lnTo>
                  <a:close/>
                </a:path>
              </a:pathLst>
            </a:custGeom>
            <a:solidFill>
              <a:srgbClr val="055E5C"/>
            </a:solidFill>
            <a:ln w="47625" cap="flat" cmpd="sng">
              <a:solidFill>
                <a:srgbClr val="055E5C"/>
              </a:solidFill>
              <a:prstDash val="solid"/>
              <a:round/>
              <a:headEnd type="none" w="sm" len="sm"/>
              <a:tailEnd type="none" w="sm" len="sm"/>
            </a:ln>
          </p:spPr>
        </p:sp>
        <p:sp>
          <p:nvSpPr>
            <p:cNvPr id="880" name="Google Shape;880;p32"/>
            <p:cNvSpPr txBox="1"/>
            <p:nvPr/>
          </p:nvSpPr>
          <p:spPr>
            <a:xfrm>
              <a:off x="0" y="-9525"/>
              <a:ext cx="812800" cy="822325"/>
            </a:xfrm>
            <a:prstGeom prst="rect">
              <a:avLst/>
            </a:prstGeom>
            <a:noFill/>
            <a:ln>
              <a:noFill/>
            </a:ln>
          </p:spPr>
          <p:txBody>
            <a:bodyPr spcFirstLastPara="1" wrap="square" lIns="254000" tIns="254000" rIns="254000" bIns="254000" anchor="ctr" anchorCtr="0">
              <a:noAutofit/>
            </a:bodyPr>
            <a:lstStyle/>
            <a:p>
              <a:pPr marL="0" marR="0" lvl="0" indent="0" algn="l" rtl="0">
                <a:lnSpc>
                  <a:spcPct val="101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1" name="Google Shape;881;p32">
            <a:extLst>
              <a:ext uri="{C183D7F6-B498-43B3-948B-1728B52AA6E4}">
                <adec:decorative xmlns:adec="http://schemas.microsoft.com/office/drawing/2017/decorative" val="1"/>
              </a:ext>
            </a:extLst>
          </p:cNvPr>
          <p:cNvGrpSpPr/>
          <p:nvPr/>
        </p:nvGrpSpPr>
        <p:grpSpPr>
          <a:xfrm>
            <a:off x="807003" y="763702"/>
            <a:ext cx="1436574" cy="794089"/>
            <a:chOff x="778" y="0"/>
            <a:chExt cx="1915432" cy="1058785"/>
          </a:xfrm>
        </p:grpSpPr>
        <p:grpSp>
          <p:nvGrpSpPr>
            <p:cNvPr id="882" name="Google Shape;882;p32"/>
            <p:cNvGrpSpPr/>
            <p:nvPr/>
          </p:nvGrpSpPr>
          <p:grpSpPr>
            <a:xfrm>
              <a:off x="778" y="0"/>
              <a:ext cx="347217" cy="348773"/>
              <a:chOff x="1813" y="0"/>
              <a:chExt cx="809173" cy="812800"/>
            </a:xfrm>
          </p:grpSpPr>
          <p:sp>
            <p:nvSpPr>
              <p:cNvPr id="883" name="Google Shape;883;p3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2"/>
            <p:cNvGrpSpPr/>
            <p:nvPr/>
          </p:nvGrpSpPr>
          <p:grpSpPr>
            <a:xfrm>
              <a:off x="784886" y="0"/>
              <a:ext cx="347217" cy="348773"/>
              <a:chOff x="1813" y="0"/>
              <a:chExt cx="809173" cy="812800"/>
            </a:xfrm>
          </p:grpSpPr>
          <p:sp>
            <p:nvSpPr>
              <p:cNvPr id="886" name="Google Shape;886;p3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8" name="Google Shape;888;p32"/>
            <p:cNvGrpSpPr/>
            <p:nvPr/>
          </p:nvGrpSpPr>
          <p:grpSpPr>
            <a:xfrm>
              <a:off x="1568993" y="0"/>
              <a:ext cx="347217" cy="348773"/>
              <a:chOff x="1813" y="0"/>
              <a:chExt cx="809173" cy="812800"/>
            </a:xfrm>
          </p:grpSpPr>
          <p:sp>
            <p:nvSpPr>
              <p:cNvPr id="889" name="Google Shape;889;p3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1" name="Google Shape;891;p32"/>
            <p:cNvGrpSpPr/>
            <p:nvPr/>
          </p:nvGrpSpPr>
          <p:grpSpPr>
            <a:xfrm>
              <a:off x="778" y="710012"/>
              <a:ext cx="347217" cy="348773"/>
              <a:chOff x="1813" y="0"/>
              <a:chExt cx="809173" cy="812800"/>
            </a:xfrm>
          </p:grpSpPr>
          <p:sp>
            <p:nvSpPr>
              <p:cNvPr id="892" name="Google Shape;892;p3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4" name="Google Shape;894;p32"/>
            <p:cNvGrpSpPr/>
            <p:nvPr/>
          </p:nvGrpSpPr>
          <p:grpSpPr>
            <a:xfrm>
              <a:off x="784886" y="710012"/>
              <a:ext cx="347217" cy="348773"/>
              <a:chOff x="1813" y="0"/>
              <a:chExt cx="809173" cy="812800"/>
            </a:xfrm>
          </p:grpSpPr>
          <p:sp>
            <p:nvSpPr>
              <p:cNvPr id="895" name="Google Shape;895;p3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97" name="Google Shape;897;p32"/>
            <p:cNvGrpSpPr/>
            <p:nvPr/>
          </p:nvGrpSpPr>
          <p:grpSpPr>
            <a:xfrm>
              <a:off x="1568993" y="710012"/>
              <a:ext cx="347217" cy="348773"/>
              <a:chOff x="1813" y="0"/>
              <a:chExt cx="809173" cy="812800"/>
            </a:xfrm>
          </p:grpSpPr>
          <p:sp>
            <p:nvSpPr>
              <p:cNvPr id="898" name="Google Shape;898;p3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00" name="Google Shape;900;p32" descr="employment in CIE in IRSS"/>
          <p:cNvPicPr preferRelativeResize="0"/>
          <p:nvPr/>
        </p:nvPicPr>
        <p:blipFill>
          <a:blip r:embed="rId3">
            <a:alphaModFix/>
          </a:blip>
          <a:stretch>
            <a:fillRect/>
          </a:stretch>
        </p:blipFill>
        <p:spPr>
          <a:xfrm>
            <a:off x="2963375" y="1927325"/>
            <a:ext cx="5767786" cy="2104276"/>
          </a:xfrm>
          <a:prstGeom prst="rect">
            <a:avLst/>
          </a:prstGeom>
          <a:noFill/>
          <a:ln>
            <a:noFill/>
          </a:ln>
        </p:spPr>
      </p:pic>
      <p:pic>
        <p:nvPicPr>
          <p:cNvPr id="901" name="Google Shape;901;p32" descr="Employment in both CIE and SMW in IRSS"/>
          <p:cNvPicPr preferRelativeResize="0"/>
          <p:nvPr/>
        </p:nvPicPr>
        <p:blipFill rotWithShape="1">
          <a:blip r:embed="rId4">
            <a:alphaModFix/>
          </a:blip>
          <a:srcRect b="52705"/>
          <a:stretch/>
        </p:blipFill>
        <p:spPr>
          <a:xfrm>
            <a:off x="9671213" y="1927325"/>
            <a:ext cx="5483641" cy="2104274"/>
          </a:xfrm>
          <a:prstGeom prst="rect">
            <a:avLst/>
          </a:prstGeom>
          <a:noFill/>
          <a:ln>
            <a:noFill/>
          </a:ln>
        </p:spPr>
      </p:pic>
      <p:pic>
        <p:nvPicPr>
          <p:cNvPr id="902" name="Google Shape;902;p32">
            <a:extLst>
              <a:ext uri="{C183D7F6-B498-43B3-948B-1728B52AA6E4}">
                <adec:decorative xmlns:adec="http://schemas.microsoft.com/office/drawing/2017/decorative" val="1"/>
              </a:ext>
            </a:extLst>
          </p:cNvPr>
          <p:cNvPicPr preferRelativeResize="0"/>
          <p:nvPr/>
        </p:nvPicPr>
        <p:blipFill rotWithShape="1">
          <a:blip r:embed="rId4">
            <a:alphaModFix/>
          </a:blip>
          <a:srcRect t="83602"/>
          <a:stretch/>
        </p:blipFill>
        <p:spPr>
          <a:xfrm>
            <a:off x="9671225" y="3957676"/>
            <a:ext cx="5483625" cy="729576"/>
          </a:xfrm>
          <a:prstGeom prst="rect">
            <a:avLst/>
          </a:prstGeom>
          <a:noFill/>
          <a:ln>
            <a:noFill/>
          </a:ln>
        </p:spPr>
      </p:pic>
      <p:pic>
        <p:nvPicPr>
          <p:cNvPr id="903" name="Google Shape;903;p32" descr="Employment in non-CIE setting in IRSS"/>
          <p:cNvPicPr preferRelativeResize="0"/>
          <p:nvPr/>
        </p:nvPicPr>
        <p:blipFill>
          <a:blip r:embed="rId5">
            <a:alphaModFix/>
          </a:blip>
          <a:stretch>
            <a:fillRect/>
          </a:stretch>
        </p:blipFill>
        <p:spPr>
          <a:xfrm>
            <a:off x="3037037" y="6399325"/>
            <a:ext cx="5620499" cy="2032150"/>
          </a:xfrm>
          <a:prstGeom prst="rect">
            <a:avLst/>
          </a:prstGeom>
          <a:noFill/>
          <a:ln>
            <a:noFill/>
          </a:ln>
        </p:spPr>
      </p:pic>
      <p:pic>
        <p:nvPicPr>
          <p:cNvPr id="904" name="Google Shape;904;p32" descr="Employment at SMW in IRSS"/>
          <p:cNvPicPr preferRelativeResize="0"/>
          <p:nvPr/>
        </p:nvPicPr>
        <p:blipFill>
          <a:blip r:embed="rId6">
            <a:alphaModFix/>
          </a:blip>
          <a:stretch>
            <a:fillRect/>
          </a:stretch>
        </p:blipFill>
        <p:spPr>
          <a:xfrm>
            <a:off x="9732400" y="6413900"/>
            <a:ext cx="5483625" cy="2003008"/>
          </a:xfrm>
          <a:prstGeom prst="rect">
            <a:avLst/>
          </a:prstGeom>
          <a:noFill/>
          <a:ln>
            <a:noFill/>
          </a:ln>
        </p:spPr>
      </p:pic>
      <p:sp>
        <p:nvSpPr>
          <p:cNvPr id="905" name="Google Shape;905;p32"/>
          <p:cNvSpPr txBox="1"/>
          <p:nvPr/>
        </p:nvSpPr>
        <p:spPr>
          <a:xfrm>
            <a:off x="2950403" y="1374525"/>
            <a:ext cx="5149200" cy="3846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r>
              <a:rPr lang="en-US" sz="2499" b="1">
                <a:solidFill>
                  <a:srgbClr val="FFFFFF"/>
                </a:solidFill>
                <a:latin typeface="Open Sans"/>
                <a:ea typeface="Open Sans"/>
                <a:cs typeface="Open Sans"/>
                <a:sym typeface="Open Sans"/>
              </a:rPr>
              <a:t>EMPLOYMENT IN CIE</a:t>
            </a:r>
            <a:endParaRPr b="1">
              <a:latin typeface="Open Sans"/>
              <a:ea typeface="Open Sans"/>
              <a:cs typeface="Open Sans"/>
              <a:sym typeface="Open Sans"/>
            </a:endParaRPr>
          </a:p>
        </p:txBody>
      </p:sp>
      <p:sp>
        <p:nvSpPr>
          <p:cNvPr id="906" name="Google Shape;906;p32"/>
          <p:cNvSpPr txBox="1"/>
          <p:nvPr/>
        </p:nvSpPr>
        <p:spPr>
          <a:xfrm>
            <a:off x="9732403" y="1374525"/>
            <a:ext cx="5483700" cy="3846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r>
              <a:rPr lang="en-US" sz="2499" b="1">
                <a:solidFill>
                  <a:srgbClr val="FFFFFF"/>
                </a:solidFill>
                <a:latin typeface="Open Sans"/>
                <a:ea typeface="Open Sans"/>
                <a:cs typeface="Open Sans"/>
                <a:sym typeface="Open Sans"/>
              </a:rPr>
              <a:t>EMPLOYED IN BOTH CIE &amp; SMW</a:t>
            </a:r>
            <a:endParaRPr b="1">
              <a:latin typeface="Open Sans"/>
              <a:ea typeface="Open Sans"/>
              <a:cs typeface="Open Sans"/>
              <a:sym typeface="Open Sans"/>
            </a:endParaRPr>
          </a:p>
        </p:txBody>
      </p:sp>
      <p:sp>
        <p:nvSpPr>
          <p:cNvPr id="907" name="Google Shape;907;p32"/>
          <p:cNvSpPr txBox="1"/>
          <p:nvPr/>
        </p:nvSpPr>
        <p:spPr>
          <a:xfrm>
            <a:off x="3037025" y="5768825"/>
            <a:ext cx="6125100" cy="3846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r>
              <a:rPr lang="en-US" sz="2499" b="1">
                <a:solidFill>
                  <a:srgbClr val="FFFFFF"/>
                </a:solidFill>
                <a:latin typeface="Open Sans"/>
                <a:ea typeface="Open Sans"/>
                <a:cs typeface="Open Sans"/>
                <a:sym typeface="Open Sans"/>
              </a:rPr>
              <a:t>EMPLOYMENT IN NON-CIE SETTING </a:t>
            </a:r>
            <a:endParaRPr b="1">
              <a:latin typeface="Open Sans"/>
              <a:ea typeface="Open Sans"/>
              <a:cs typeface="Open Sans"/>
              <a:sym typeface="Open Sans"/>
            </a:endParaRPr>
          </a:p>
        </p:txBody>
      </p:sp>
      <p:sp>
        <p:nvSpPr>
          <p:cNvPr id="908" name="Google Shape;908;p32"/>
          <p:cNvSpPr txBox="1"/>
          <p:nvPr/>
        </p:nvSpPr>
        <p:spPr>
          <a:xfrm>
            <a:off x="9664000" y="5768825"/>
            <a:ext cx="5620500" cy="3846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r>
              <a:rPr lang="en-US" sz="2499" b="1">
                <a:solidFill>
                  <a:srgbClr val="FFFFFF"/>
                </a:solidFill>
                <a:latin typeface="Open Sans"/>
                <a:ea typeface="Open Sans"/>
                <a:cs typeface="Open Sans"/>
                <a:sym typeface="Open Sans"/>
              </a:rPr>
              <a:t>EMPLOYMENT AT SMW </a:t>
            </a:r>
            <a:endParaRPr b="1">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grpSp>
        <p:nvGrpSpPr>
          <p:cNvPr id="913" name="Google Shape;913;p33">
            <a:extLst>
              <a:ext uri="{C183D7F6-B498-43B3-948B-1728B52AA6E4}">
                <adec:decorative xmlns:adec="http://schemas.microsoft.com/office/drawing/2017/decorative" val="1"/>
              </a:ext>
            </a:extLst>
          </p:cNvPr>
          <p:cNvGrpSpPr/>
          <p:nvPr/>
        </p:nvGrpSpPr>
        <p:grpSpPr>
          <a:xfrm>
            <a:off x="424056" y="458488"/>
            <a:ext cx="17439906" cy="9370035"/>
            <a:chOff x="0" y="0"/>
            <a:chExt cx="4593196" cy="2467812"/>
          </a:xfrm>
        </p:grpSpPr>
        <p:sp>
          <p:nvSpPr>
            <p:cNvPr id="914" name="Google Shape;914;p3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915" name="Google Shape;915;p3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916" name="Google Shape;916;p33"/>
          <p:cNvSpPr txBox="1"/>
          <p:nvPr/>
        </p:nvSpPr>
        <p:spPr>
          <a:xfrm>
            <a:off x="1028700" y="1028700"/>
            <a:ext cx="15591900" cy="1293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8400">
                <a:solidFill>
                  <a:srgbClr val="055E5C"/>
                </a:solidFill>
                <a:latin typeface="Paytone One"/>
                <a:ea typeface="Paytone One"/>
                <a:cs typeface="Paytone One"/>
                <a:sym typeface="Paytone One"/>
              </a:rPr>
              <a:t>End the DIF Program</a:t>
            </a:r>
            <a:endParaRPr sz="2300"/>
          </a:p>
        </p:txBody>
      </p:sp>
      <p:grpSp>
        <p:nvGrpSpPr>
          <p:cNvPr id="917" name="Google Shape;917;p33">
            <a:extLst>
              <a:ext uri="{C183D7F6-B498-43B3-948B-1728B52AA6E4}">
                <adec:decorative xmlns:adec="http://schemas.microsoft.com/office/drawing/2017/decorative" val="1"/>
              </a:ext>
            </a:extLst>
          </p:cNvPr>
          <p:cNvGrpSpPr/>
          <p:nvPr/>
        </p:nvGrpSpPr>
        <p:grpSpPr>
          <a:xfrm>
            <a:off x="14135769" y="9274350"/>
            <a:ext cx="292435" cy="293746"/>
            <a:chOff x="1813" y="0"/>
            <a:chExt cx="809173" cy="812800"/>
          </a:xfrm>
        </p:grpSpPr>
        <p:sp>
          <p:nvSpPr>
            <p:cNvPr id="918" name="Google Shape;918;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0" name="Google Shape;920;p33">
            <a:extLst>
              <a:ext uri="{C183D7F6-B498-43B3-948B-1728B52AA6E4}">
                <adec:decorative xmlns:adec="http://schemas.microsoft.com/office/drawing/2017/decorative" val="1"/>
              </a:ext>
            </a:extLst>
          </p:cNvPr>
          <p:cNvGrpSpPr/>
          <p:nvPr/>
        </p:nvGrpSpPr>
        <p:grpSpPr>
          <a:xfrm>
            <a:off x="14796084" y="9274350"/>
            <a:ext cx="292435" cy="293746"/>
            <a:chOff x="1813" y="0"/>
            <a:chExt cx="809173" cy="812800"/>
          </a:xfrm>
        </p:grpSpPr>
        <p:sp>
          <p:nvSpPr>
            <p:cNvPr id="921" name="Google Shape;921;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3" name="Google Shape;923;p33">
            <a:extLst>
              <a:ext uri="{C183D7F6-B498-43B3-948B-1728B52AA6E4}">
                <adec:decorative xmlns:adec="http://schemas.microsoft.com/office/drawing/2017/decorative" val="1"/>
              </a:ext>
            </a:extLst>
          </p:cNvPr>
          <p:cNvGrpSpPr/>
          <p:nvPr/>
        </p:nvGrpSpPr>
        <p:grpSpPr>
          <a:xfrm>
            <a:off x="15456398" y="9274350"/>
            <a:ext cx="292435" cy="293746"/>
            <a:chOff x="1813" y="0"/>
            <a:chExt cx="809173" cy="812800"/>
          </a:xfrm>
        </p:grpSpPr>
        <p:sp>
          <p:nvSpPr>
            <p:cNvPr id="924" name="Google Shape;924;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6" name="Google Shape;926;p33">
            <a:extLst>
              <a:ext uri="{C183D7F6-B498-43B3-948B-1728B52AA6E4}">
                <adec:decorative xmlns:adec="http://schemas.microsoft.com/office/drawing/2017/decorative" val="1"/>
              </a:ext>
            </a:extLst>
          </p:cNvPr>
          <p:cNvGrpSpPr/>
          <p:nvPr/>
        </p:nvGrpSpPr>
        <p:grpSpPr>
          <a:xfrm>
            <a:off x="16087898" y="9274350"/>
            <a:ext cx="292435" cy="293746"/>
            <a:chOff x="1813" y="0"/>
            <a:chExt cx="809173" cy="812800"/>
          </a:xfrm>
        </p:grpSpPr>
        <p:sp>
          <p:nvSpPr>
            <p:cNvPr id="927" name="Google Shape;927;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9" name="Google Shape;929;p33">
            <a:extLst>
              <a:ext uri="{C183D7F6-B498-43B3-948B-1728B52AA6E4}">
                <adec:decorative xmlns:adec="http://schemas.microsoft.com/office/drawing/2017/decorative" val="1"/>
              </a:ext>
            </a:extLst>
          </p:cNvPr>
          <p:cNvGrpSpPr/>
          <p:nvPr/>
        </p:nvGrpSpPr>
        <p:grpSpPr>
          <a:xfrm>
            <a:off x="16748212" y="9274350"/>
            <a:ext cx="292435" cy="293746"/>
            <a:chOff x="1813" y="0"/>
            <a:chExt cx="809173" cy="812800"/>
          </a:xfrm>
        </p:grpSpPr>
        <p:sp>
          <p:nvSpPr>
            <p:cNvPr id="930" name="Google Shape;930;p3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pic>
        <p:nvPicPr>
          <p:cNvPr id="932" name="Google Shape;932;p33" descr="ending the DIF program in IRSS"/>
          <p:cNvPicPr preferRelativeResize="0"/>
          <p:nvPr/>
        </p:nvPicPr>
        <p:blipFill>
          <a:blip r:embed="rId3">
            <a:alphaModFix/>
          </a:blip>
          <a:stretch>
            <a:fillRect/>
          </a:stretch>
        </p:blipFill>
        <p:spPr>
          <a:xfrm>
            <a:off x="1028700" y="3146826"/>
            <a:ext cx="16321674" cy="5299761"/>
          </a:xfrm>
          <a:prstGeom prst="rect">
            <a:avLst/>
          </a:prstGeom>
          <a:noFill/>
          <a:ln>
            <a:noFill/>
          </a:ln>
        </p:spPr>
      </p:pic>
      <p:sp>
        <p:nvSpPr>
          <p:cNvPr id="933" name="Google Shape;933;p33" descr="make sure to add the end date"/>
          <p:cNvSpPr/>
          <p:nvPr/>
        </p:nvSpPr>
        <p:spPr>
          <a:xfrm rot="10800000">
            <a:off x="6900734" y="5255779"/>
            <a:ext cx="1138200" cy="753900"/>
          </a:xfrm>
          <a:prstGeom prst="bentArrow">
            <a:avLst>
              <a:gd name="adj1" fmla="val 25000"/>
              <a:gd name="adj2" fmla="val 25000"/>
              <a:gd name="adj3" fmla="val 25000"/>
              <a:gd name="adj4" fmla="val 4375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934" name="Google Shape;934;p33">
            <a:extLst>
              <a:ext uri="{C183D7F6-B498-43B3-948B-1728B52AA6E4}">
                <adec:decorative xmlns:adec="http://schemas.microsoft.com/office/drawing/2017/decorative" val="1"/>
              </a:ext>
            </a:extLst>
          </p:cNvPr>
          <p:cNvGrpSpPr/>
          <p:nvPr/>
        </p:nvGrpSpPr>
        <p:grpSpPr>
          <a:xfrm>
            <a:off x="16204065" y="822350"/>
            <a:ext cx="1380725" cy="1611213"/>
            <a:chOff x="0" y="0"/>
            <a:chExt cx="698500" cy="812800"/>
          </a:xfrm>
        </p:grpSpPr>
        <p:sp>
          <p:nvSpPr>
            <p:cNvPr id="935" name="Google Shape;935;p33"/>
            <p:cNvSpPr/>
            <p:nvPr/>
          </p:nvSpPr>
          <p:spPr>
            <a:xfrm>
              <a:off x="0" y="0"/>
              <a:ext cx="698500" cy="812800"/>
            </a:xfrm>
            <a:custGeom>
              <a:avLst/>
              <a:gdLst/>
              <a:ahLst/>
              <a:cxnLst/>
              <a:rect l="l" t="t" r="r" b="b"/>
              <a:pathLst>
                <a:path w="698500" h="812800" extrusionOk="0">
                  <a:moveTo>
                    <a:pt x="349250" y="0"/>
                  </a:moveTo>
                  <a:lnTo>
                    <a:pt x="698500" y="203200"/>
                  </a:lnTo>
                  <a:lnTo>
                    <a:pt x="698500" y="609600"/>
                  </a:lnTo>
                  <a:lnTo>
                    <a:pt x="349250" y="812800"/>
                  </a:lnTo>
                  <a:lnTo>
                    <a:pt x="0" y="609600"/>
                  </a:lnTo>
                  <a:lnTo>
                    <a:pt x="0" y="203200"/>
                  </a:lnTo>
                  <a:lnTo>
                    <a:pt x="349250" y="0"/>
                  </a:lnTo>
                  <a:close/>
                </a:path>
              </a:pathLst>
            </a:custGeom>
            <a:solidFill>
              <a:srgbClr val="FDB600"/>
            </a:solidFill>
            <a:ln>
              <a:noFill/>
            </a:ln>
          </p:spPr>
        </p:sp>
        <p:sp>
          <p:nvSpPr>
            <p:cNvPr id="936" name="Google Shape;936;p33"/>
            <p:cNvSpPr txBox="1"/>
            <p:nvPr/>
          </p:nvSpPr>
          <p:spPr>
            <a:xfrm>
              <a:off x="0" y="82550"/>
              <a:ext cx="698400" cy="590700"/>
            </a:xfrm>
            <a:prstGeom prst="rect">
              <a:avLst/>
            </a:prstGeom>
            <a:noFill/>
            <a:ln>
              <a:noFill/>
            </a:ln>
          </p:spPr>
          <p:txBody>
            <a:bodyPr spcFirstLastPara="1" wrap="square" lIns="50800" tIns="50800" rIns="50800" bIns="50800" anchor="ctr" anchorCtr="0">
              <a:noAutofit/>
            </a:bodyPr>
            <a:lstStyle/>
            <a:p>
              <a:pPr marL="0" marR="0" lvl="0" indent="0" algn="ctr" rtl="0">
                <a:lnSpc>
                  <a:spcPct val="17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37" name="Google Shape;937;p33">
            <a:extLst>
              <a:ext uri="{C183D7F6-B498-43B3-948B-1728B52AA6E4}">
                <adec:decorative xmlns:adec="http://schemas.microsoft.com/office/drawing/2017/decorative" val="1"/>
              </a:ext>
            </a:extLst>
          </p:cNvPr>
          <p:cNvGrpSpPr/>
          <p:nvPr/>
        </p:nvGrpSpPr>
        <p:grpSpPr>
          <a:xfrm>
            <a:off x="14618715" y="822350"/>
            <a:ext cx="1380725" cy="1611213"/>
            <a:chOff x="0" y="0"/>
            <a:chExt cx="698500" cy="812800"/>
          </a:xfrm>
        </p:grpSpPr>
        <p:sp>
          <p:nvSpPr>
            <p:cNvPr id="938" name="Google Shape;938;p33"/>
            <p:cNvSpPr/>
            <p:nvPr/>
          </p:nvSpPr>
          <p:spPr>
            <a:xfrm>
              <a:off x="0" y="0"/>
              <a:ext cx="698500" cy="812800"/>
            </a:xfrm>
            <a:custGeom>
              <a:avLst/>
              <a:gdLst/>
              <a:ahLst/>
              <a:cxnLst/>
              <a:rect l="l" t="t" r="r" b="b"/>
              <a:pathLst>
                <a:path w="698500" h="812800" extrusionOk="0">
                  <a:moveTo>
                    <a:pt x="349250" y="0"/>
                  </a:moveTo>
                  <a:lnTo>
                    <a:pt x="698500" y="203200"/>
                  </a:lnTo>
                  <a:lnTo>
                    <a:pt x="698500" y="609600"/>
                  </a:lnTo>
                  <a:lnTo>
                    <a:pt x="349250" y="812800"/>
                  </a:lnTo>
                  <a:lnTo>
                    <a:pt x="0" y="609600"/>
                  </a:lnTo>
                  <a:lnTo>
                    <a:pt x="0" y="203200"/>
                  </a:lnTo>
                  <a:lnTo>
                    <a:pt x="349250" y="0"/>
                  </a:lnTo>
                  <a:close/>
                </a:path>
              </a:pathLst>
            </a:custGeom>
            <a:solidFill>
              <a:srgbClr val="FDB600"/>
            </a:solidFill>
            <a:ln>
              <a:noFill/>
            </a:ln>
          </p:spPr>
        </p:sp>
        <p:sp>
          <p:nvSpPr>
            <p:cNvPr id="939" name="Google Shape;939;p33"/>
            <p:cNvSpPr txBox="1"/>
            <p:nvPr/>
          </p:nvSpPr>
          <p:spPr>
            <a:xfrm>
              <a:off x="0" y="82550"/>
              <a:ext cx="698400" cy="590700"/>
            </a:xfrm>
            <a:prstGeom prst="rect">
              <a:avLst/>
            </a:prstGeom>
            <a:noFill/>
            <a:ln>
              <a:noFill/>
            </a:ln>
          </p:spPr>
          <p:txBody>
            <a:bodyPr spcFirstLastPara="1" wrap="square" lIns="50800" tIns="50800" rIns="50800" bIns="50800" anchor="ctr" anchorCtr="0">
              <a:noAutofit/>
            </a:bodyPr>
            <a:lstStyle/>
            <a:p>
              <a:pPr marL="0" marR="0" lvl="0" indent="0" algn="ctr" rtl="0">
                <a:lnSpc>
                  <a:spcPct val="17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40" name="Google Shape;940;p33">
            <a:extLst>
              <a:ext uri="{C183D7F6-B498-43B3-948B-1728B52AA6E4}">
                <adec:decorative xmlns:adec="http://schemas.microsoft.com/office/drawing/2017/decorative" val="1"/>
              </a:ext>
            </a:extLst>
          </p:cNvPr>
          <p:cNvGrpSpPr/>
          <p:nvPr/>
        </p:nvGrpSpPr>
        <p:grpSpPr>
          <a:xfrm>
            <a:off x="13033365" y="822350"/>
            <a:ext cx="1380725" cy="1611213"/>
            <a:chOff x="0" y="0"/>
            <a:chExt cx="698500" cy="812800"/>
          </a:xfrm>
        </p:grpSpPr>
        <p:sp>
          <p:nvSpPr>
            <p:cNvPr id="941" name="Google Shape;941;p33"/>
            <p:cNvSpPr/>
            <p:nvPr/>
          </p:nvSpPr>
          <p:spPr>
            <a:xfrm>
              <a:off x="0" y="0"/>
              <a:ext cx="698500" cy="812800"/>
            </a:xfrm>
            <a:custGeom>
              <a:avLst/>
              <a:gdLst/>
              <a:ahLst/>
              <a:cxnLst/>
              <a:rect l="l" t="t" r="r" b="b"/>
              <a:pathLst>
                <a:path w="698500" h="812800" extrusionOk="0">
                  <a:moveTo>
                    <a:pt x="349250" y="0"/>
                  </a:moveTo>
                  <a:lnTo>
                    <a:pt x="698500" y="203200"/>
                  </a:lnTo>
                  <a:lnTo>
                    <a:pt x="698500" y="609600"/>
                  </a:lnTo>
                  <a:lnTo>
                    <a:pt x="349250" y="812800"/>
                  </a:lnTo>
                  <a:lnTo>
                    <a:pt x="0" y="609600"/>
                  </a:lnTo>
                  <a:lnTo>
                    <a:pt x="0" y="203200"/>
                  </a:lnTo>
                  <a:lnTo>
                    <a:pt x="349250" y="0"/>
                  </a:lnTo>
                  <a:close/>
                </a:path>
              </a:pathLst>
            </a:custGeom>
            <a:solidFill>
              <a:srgbClr val="FDB600"/>
            </a:solidFill>
            <a:ln>
              <a:noFill/>
            </a:ln>
          </p:spPr>
        </p:sp>
        <p:sp>
          <p:nvSpPr>
            <p:cNvPr id="942" name="Google Shape;942;p33"/>
            <p:cNvSpPr txBox="1"/>
            <p:nvPr/>
          </p:nvSpPr>
          <p:spPr>
            <a:xfrm>
              <a:off x="0" y="82550"/>
              <a:ext cx="698400" cy="590700"/>
            </a:xfrm>
            <a:prstGeom prst="rect">
              <a:avLst/>
            </a:prstGeom>
            <a:noFill/>
            <a:ln>
              <a:noFill/>
            </a:ln>
          </p:spPr>
          <p:txBody>
            <a:bodyPr spcFirstLastPara="1" wrap="square" lIns="50800" tIns="50800" rIns="50800" bIns="50800" anchor="ctr" anchorCtr="0">
              <a:noAutofit/>
            </a:bodyPr>
            <a:lstStyle/>
            <a:p>
              <a:pPr marL="0" marR="0" lvl="0" indent="0" algn="ctr" rtl="0">
                <a:lnSpc>
                  <a:spcPct val="175000"/>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grpSp>
        <p:nvGrpSpPr>
          <p:cNvPr id="947" name="Google Shape;947;p34">
            <a:extLst>
              <a:ext uri="{C183D7F6-B498-43B3-948B-1728B52AA6E4}">
                <adec:decorative xmlns:adec="http://schemas.microsoft.com/office/drawing/2017/decorative" val="1"/>
              </a:ext>
            </a:extLst>
          </p:cNvPr>
          <p:cNvGrpSpPr/>
          <p:nvPr/>
        </p:nvGrpSpPr>
        <p:grpSpPr>
          <a:xfrm>
            <a:off x="487450" y="444700"/>
            <a:ext cx="17365496" cy="9370035"/>
            <a:chOff x="0" y="0"/>
            <a:chExt cx="4593196" cy="2467812"/>
          </a:xfrm>
        </p:grpSpPr>
        <p:sp>
          <p:nvSpPr>
            <p:cNvPr id="948" name="Google Shape;948;p34"/>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DB600"/>
            </a:solidFill>
            <a:ln>
              <a:noFill/>
            </a:ln>
          </p:spPr>
        </p:sp>
        <p:sp>
          <p:nvSpPr>
            <p:cNvPr id="949" name="Google Shape;949;p3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950" name="Google Shape;950;p34"/>
          <p:cNvSpPr txBox="1"/>
          <p:nvPr/>
        </p:nvSpPr>
        <p:spPr>
          <a:xfrm>
            <a:off x="2720276" y="2791721"/>
            <a:ext cx="12847500" cy="2770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000">
                <a:solidFill>
                  <a:srgbClr val="055E5C"/>
                </a:solidFill>
                <a:latin typeface="Paytone One"/>
                <a:ea typeface="Paytone One"/>
                <a:cs typeface="Paytone One"/>
                <a:sym typeface="Paytone One"/>
              </a:rPr>
              <a:t>Thank you </a:t>
            </a:r>
            <a:endParaRPr sz="9000">
              <a:solidFill>
                <a:srgbClr val="055E5C"/>
              </a:solidFill>
              <a:latin typeface="Paytone One"/>
              <a:ea typeface="Paytone One"/>
              <a:cs typeface="Paytone One"/>
              <a:sym typeface="Paytone One"/>
            </a:endParaRPr>
          </a:p>
          <a:p>
            <a:pPr marL="0" marR="0" lvl="0" indent="0" algn="ctr" rtl="0">
              <a:lnSpc>
                <a:spcPct val="100000"/>
              </a:lnSpc>
              <a:spcBef>
                <a:spcPts val="0"/>
              </a:spcBef>
              <a:spcAft>
                <a:spcPts val="0"/>
              </a:spcAft>
              <a:buNone/>
            </a:pPr>
            <a:r>
              <a:rPr lang="en-US" sz="9000">
                <a:solidFill>
                  <a:srgbClr val="055E5C"/>
                </a:solidFill>
                <a:latin typeface="Paytone One"/>
                <a:ea typeface="Paytone One"/>
                <a:cs typeface="Paytone One"/>
                <a:sym typeface="Paytone One"/>
              </a:rPr>
              <a:t>for coming!</a:t>
            </a:r>
            <a:endParaRPr/>
          </a:p>
        </p:txBody>
      </p:sp>
      <p:sp>
        <p:nvSpPr>
          <p:cNvPr id="951" name="Google Shape;951;p34"/>
          <p:cNvSpPr txBox="1"/>
          <p:nvPr/>
        </p:nvSpPr>
        <p:spPr>
          <a:xfrm>
            <a:off x="4411850" y="7067154"/>
            <a:ext cx="9464400" cy="1238700"/>
          </a:xfrm>
          <a:prstGeom prst="rect">
            <a:avLst/>
          </a:prstGeom>
          <a:noFill/>
          <a:ln>
            <a:noFill/>
          </a:ln>
        </p:spPr>
        <p:txBody>
          <a:bodyPr spcFirstLastPara="1" wrap="square" lIns="0" tIns="0" rIns="0" bIns="0" anchor="t" anchorCtr="0">
            <a:spAutoFit/>
          </a:bodyPr>
          <a:lstStyle/>
          <a:p>
            <a:pPr marL="0" marR="0" lvl="0" indent="0" algn="ctr" rtl="0">
              <a:lnSpc>
                <a:spcPct val="130008"/>
              </a:lnSpc>
              <a:spcBef>
                <a:spcPts val="0"/>
              </a:spcBef>
              <a:spcAft>
                <a:spcPts val="0"/>
              </a:spcAft>
              <a:buNone/>
            </a:pPr>
            <a:r>
              <a:rPr lang="en-US" sz="3499">
                <a:solidFill>
                  <a:srgbClr val="055E5C"/>
                </a:solidFill>
                <a:latin typeface="Open Sans"/>
                <a:ea typeface="Open Sans"/>
                <a:cs typeface="Open Sans"/>
                <a:sym typeface="Open Sans"/>
              </a:rPr>
              <a:t>If you have any questions, reach out to anyone on the DIF team.</a:t>
            </a:r>
            <a:endParaRPr>
              <a:latin typeface="Open Sans"/>
              <a:ea typeface="Open Sans"/>
              <a:cs typeface="Open Sans"/>
              <a:sym typeface="Open Sans"/>
            </a:endParaRPr>
          </a:p>
        </p:txBody>
      </p:sp>
      <p:grpSp>
        <p:nvGrpSpPr>
          <p:cNvPr id="952" name="Google Shape;952;p34">
            <a:extLst>
              <a:ext uri="{C183D7F6-B498-43B3-948B-1728B52AA6E4}">
                <adec:decorative xmlns:adec="http://schemas.microsoft.com/office/drawing/2017/decorative" val="1"/>
              </a:ext>
            </a:extLst>
          </p:cNvPr>
          <p:cNvGrpSpPr/>
          <p:nvPr/>
        </p:nvGrpSpPr>
        <p:grpSpPr>
          <a:xfrm>
            <a:off x="813099" y="778117"/>
            <a:ext cx="2587072" cy="794089"/>
            <a:chOff x="778" y="0"/>
            <a:chExt cx="3449430" cy="1058785"/>
          </a:xfrm>
        </p:grpSpPr>
        <p:grpSp>
          <p:nvGrpSpPr>
            <p:cNvPr id="953" name="Google Shape;953;p34"/>
            <p:cNvGrpSpPr/>
            <p:nvPr/>
          </p:nvGrpSpPr>
          <p:grpSpPr>
            <a:xfrm>
              <a:off x="778" y="0"/>
              <a:ext cx="347217" cy="348773"/>
              <a:chOff x="1813" y="0"/>
              <a:chExt cx="809173" cy="812800"/>
            </a:xfrm>
          </p:grpSpPr>
          <p:sp>
            <p:nvSpPr>
              <p:cNvPr id="954" name="Google Shape;954;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6" name="Google Shape;956;p34"/>
            <p:cNvGrpSpPr/>
            <p:nvPr/>
          </p:nvGrpSpPr>
          <p:grpSpPr>
            <a:xfrm>
              <a:off x="784886" y="0"/>
              <a:ext cx="347217" cy="348773"/>
              <a:chOff x="1813" y="0"/>
              <a:chExt cx="809173" cy="812800"/>
            </a:xfrm>
          </p:grpSpPr>
          <p:sp>
            <p:nvSpPr>
              <p:cNvPr id="957" name="Google Shape;957;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9" name="Google Shape;959;p34"/>
            <p:cNvGrpSpPr/>
            <p:nvPr/>
          </p:nvGrpSpPr>
          <p:grpSpPr>
            <a:xfrm>
              <a:off x="1568993" y="0"/>
              <a:ext cx="347217" cy="348773"/>
              <a:chOff x="1813" y="0"/>
              <a:chExt cx="809173" cy="812800"/>
            </a:xfrm>
          </p:grpSpPr>
          <p:sp>
            <p:nvSpPr>
              <p:cNvPr id="960" name="Google Shape;960;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2" name="Google Shape;962;p34"/>
            <p:cNvGrpSpPr/>
            <p:nvPr/>
          </p:nvGrpSpPr>
          <p:grpSpPr>
            <a:xfrm>
              <a:off x="778" y="710012"/>
              <a:ext cx="347217" cy="348773"/>
              <a:chOff x="1813" y="0"/>
              <a:chExt cx="809173" cy="812800"/>
            </a:xfrm>
          </p:grpSpPr>
          <p:sp>
            <p:nvSpPr>
              <p:cNvPr id="963" name="Google Shape;963;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5" name="Google Shape;965;p34"/>
            <p:cNvGrpSpPr/>
            <p:nvPr/>
          </p:nvGrpSpPr>
          <p:grpSpPr>
            <a:xfrm>
              <a:off x="784886" y="710012"/>
              <a:ext cx="347217" cy="348773"/>
              <a:chOff x="1813" y="0"/>
              <a:chExt cx="809173" cy="812800"/>
            </a:xfrm>
          </p:grpSpPr>
          <p:sp>
            <p:nvSpPr>
              <p:cNvPr id="966" name="Google Shape;966;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68" name="Google Shape;968;p34"/>
            <p:cNvGrpSpPr/>
            <p:nvPr/>
          </p:nvGrpSpPr>
          <p:grpSpPr>
            <a:xfrm>
              <a:off x="1568993" y="710012"/>
              <a:ext cx="347217" cy="348773"/>
              <a:chOff x="1813" y="0"/>
              <a:chExt cx="809173" cy="812800"/>
            </a:xfrm>
          </p:grpSpPr>
          <p:sp>
            <p:nvSpPr>
              <p:cNvPr id="969" name="Google Shape;969;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1" name="Google Shape;971;p34"/>
            <p:cNvGrpSpPr/>
            <p:nvPr/>
          </p:nvGrpSpPr>
          <p:grpSpPr>
            <a:xfrm>
              <a:off x="2318883" y="0"/>
              <a:ext cx="347217" cy="348773"/>
              <a:chOff x="1813" y="0"/>
              <a:chExt cx="809173" cy="812800"/>
            </a:xfrm>
          </p:grpSpPr>
          <p:sp>
            <p:nvSpPr>
              <p:cNvPr id="972" name="Google Shape;972;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4" name="Google Shape;974;p34"/>
            <p:cNvGrpSpPr/>
            <p:nvPr/>
          </p:nvGrpSpPr>
          <p:grpSpPr>
            <a:xfrm>
              <a:off x="3102991" y="0"/>
              <a:ext cx="347217" cy="348773"/>
              <a:chOff x="1813" y="0"/>
              <a:chExt cx="809173" cy="812800"/>
            </a:xfrm>
          </p:grpSpPr>
          <p:sp>
            <p:nvSpPr>
              <p:cNvPr id="975" name="Google Shape;975;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7" name="Google Shape;977;p34"/>
            <p:cNvGrpSpPr/>
            <p:nvPr/>
          </p:nvGrpSpPr>
          <p:grpSpPr>
            <a:xfrm>
              <a:off x="2318883" y="710012"/>
              <a:ext cx="347217" cy="348773"/>
              <a:chOff x="1813" y="0"/>
              <a:chExt cx="809173" cy="812800"/>
            </a:xfrm>
          </p:grpSpPr>
          <p:sp>
            <p:nvSpPr>
              <p:cNvPr id="978" name="Google Shape;978;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0" name="Google Shape;980;p34"/>
            <p:cNvGrpSpPr/>
            <p:nvPr/>
          </p:nvGrpSpPr>
          <p:grpSpPr>
            <a:xfrm>
              <a:off x="3102991" y="710012"/>
              <a:ext cx="347217" cy="348773"/>
              <a:chOff x="1813" y="0"/>
              <a:chExt cx="809173" cy="812800"/>
            </a:xfrm>
          </p:grpSpPr>
          <p:sp>
            <p:nvSpPr>
              <p:cNvPr id="981" name="Google Shape;981;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83" name="Google Shape;983;p34">
            <a:extLst>
              <a:ext uri="{C183D7F6-B498-43B3-948B-1728B52AA6E4}">
                <adec:decorative xmlns:adec="http://schemas.microsoft.com/office/drawing/2017/decorative" val="1"/>
              </a:ext>
            </a:extLst>
          </p:cNvPr>
          <p:cNvGrpSpPr/>
          <p:nvPr/>
        </p:nvGrpSpPr>
        <p:grpSpPr>
          <a:xfrm>
            <a:off x="15568307" y="7931702"/>
            <a:ext cx="1438686" cy="1326598"/>
            <a:chOff x="778" y="0"/>
            <a:chExt cx="1918247" cy="1768797"/>
          </a:xfrm>
        </p:grpSpPr>
        <p:grpSp>
          <p:nvGrpSpPr>
            <p:cNvPr id="984" name="Google Shape;984;p34"/>
            <p:cNvGrpSpPr/>
            <p:nvPr/>
          </p:nvGrpSpPr>
          <p:grpSpPr>
            <a:xfrm>
              <a:off x="3593" y="0"/>
              <a:ext cx="347217" cy="348773"/>
              <a:chOff x="1813" y="0"/>
              <a:chExt cx="809173" cy="812800"/>
            </a:xfrm>
          </p:grpSpPr>
          <p:sp>
            <p:nvSpPr>
              <p:cNvPr id="985" name="Google Shape;985;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7" name="Google Shape;987;p34"/>
            <p:cNvGrpSpPr/>
            <p:nvPr/>
          </p:nvGrpSpPr>
          <p:grpSpPr>
            <a:xfrm>
              <a:off x="787701" y="0"/>
              <a:ext cx="347217" cy="348773"/>
              <a:chOff x="1813" y="0"/>
              <a:chExt cx="809173" cy="812800"/>
            </a:xfrm>
          </p:grpSpPr>
          <p:sp>
            <p:nvSpPr>
              <p:cNvPr id="988" name="Google Shape;988;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90" name="Google Shape;990;p34"/>
            <p:cNvGrpSpPr/>
            <p:nvPr/>
          </p:nvGrpSpPr>
          <p:grpSpPr>
            <a:xfrm>
              <a:off x="1571808" y="0"/>
              <a:ext cx="347217" cy="348773"/>
              <a:chOff x="1813" y="0"/>
              <a:chExt cx="809173" cy="812800"/>
            </a:xfrm>
          </p:grpSpPr>
          <p:sp>
            <p:nvSpPr>
              <p:cNvPr id="991" name="Google Shape;991;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93" name="Google Shape;993;p34"/>
            <p:cNvGrpSpPr/>
            <p:nvPr/>
          </p:nvGrpSpPr>
          <p:grpSpPr>
            <a:xfrm>
              <a:off x="3593" y="710012"/>
              <a:ext cx="347217" cy="348773"/>
              <a:chOff x="1813" y="0"/>
              <a:chExt cx="809173" cy="812800"/>
            </a:xfrm>
          </p:grpSpPr>
          <p:sp>
            <p:nvSpPr>
              <p:cNvPr id="994" name="Google Shape;994;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96" name="Google Shape;996;p34"/>
            <p:cNvGrpSpPr/>
            <p:nvPr/>
          </p:nvGrpSpPr>
          <p:grpSpPr>
            <a:xfrm>
              <a:off x="787701" y="710012"/>
              <a:ext cx="347217" cy="348773"/>
              <a:chOff x="1813" y="0"/>
              <a:chExt cx="809173" cy="812800"/>
            </a:xfrm>
          </p:grpSpPr>
          <p:sp>
            <p:nvSpPr>
              <p:cNvPr id="997" name="Google Shape;997;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99" name="Google Shape;999;p34"/>
            <p:cNvGrpSpPr/>
            <p:nvPr/>
          </p:nvGrpSpPr>
          <p:grpSpPr>
            <a:xfrm>
              <a:off x="1571808" y="710012"/>
              <a:ext cx="347217" cy="348773"/>
              <a:chOff x="1813" y="0"/>
              <a:chExt cx="809173" cy="812800"/>
            </a:xfrm>
          </p:grpSpPr>
          <p:sp>
            <p:nvSpPr>
              <p:cNvPr id="1000" name="Google Shape;1000;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2" name="Google Shape;1002;p34"/>
            <p:cNvGrpSpPr/>
            <p:nvPr/>
          </p:nvGrpSpPr>
          <p:grpSpPr>
            <a:xfrm>
              <a:off x="778" y="1420024"/>
              <a:ext cx="347217" cy="348773"/>
              <a:chOff x="1813" y="0"/>
              <a:chExt cx="809173" cy="812800"/>
            </a:xfrm>
          </p:grpSpPr>
          <p:sp>
            <p:nvSpPr>
              <p:cNvPr id="1003" name="Google Shape;1003;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5" name="Google Shape;1005;p34"/>
            <p:cNvGrpSpPr/>
            <p:nvPr/>
          </p:nvGrpSpPr>
          <p:grpSpPr>
            <a:xfrm>
              <a:off x="784886" y="1420024"/>
              <a:ext cx="347217" cy="348773"/>
              <a:chOff x="1813" y="0"/>
              <a:chExt cx="809173" cy="812800"/>
            </a:xfrm>
          </p:grpSpPr>
          <p:sp>
            <p:nvSpPr>
              <p:cNvPr id="1006" name="Google Shape;1006;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8" name="Google Shape;1008;p34"/>
            <p:cNvGrpSpPr/>
            <p:nvPr/>
          </p:nvGrpSpPr>
          <p:grpSpPr>
            <a:xfrm>
              <a:off x="1568993" y="1420024"/>
              <a:ext cx="347217" cy="348773"/>
              <a:chOff x="1813" y="0"/>
              <a:chExt cx="809173" cy="812800"/>
            </a:xfrm>
          </p:grpSpPr>
          <p:sp>
            <p:nvSpPr>
              <p:cNvPr id="1009" name="Google Shape;1009;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11" name="Google Shape;1011;p34">
            <a:extLst>
              <a:ext uri="{C183D7F6-B498-43B3-948B-1728B52AA6E4}">
                <adec:decorative xmlns:adec="http://schemas.microsoft.com/office/drawing/2017/decorative" val="1"/>
              </a:ext>
            </a:extLst>
          </p:cNvPr>
          <p:cNvGrpSpPr/>
          <p:nvPr/>
        </p:nvGrpSpPr>
        <p:grpSpPr>
          <a:xfrm>
            <a:off x="5956280" y="6242716"/>
            <a:ext cx="2904837" cy="293705"/>
            <a:chOff x="874" y="0"/>
            <a:chExt cx="3873117" cy="391607"/>
          </a:xfrm>
        </p:grpSpPr>
        <p:grpSp>
          <p:nvGrpSpPr>
            <p:cNvPr id="1012" name="Google Shape;1012;p34"/>
            <p:cNvGrpSpPr/>
            <p:nvPr/>
          </p:nvGrpSpPr>
          <p:grpSpPr>
            <a:xfrm>
              <a:off x="874" y="0"/>
              <a:ext cx="389860" cy="391607"/>
              <a:chOff x="1813" y="0"/>
              <a:chExt cx="809173" cy="812800"/>
            </a:xfrm>
          </p:grpSpPr>
          <p:sp>
            <p:nvSpPr>
              <p:cNvPr id="1013" name="Google Shape;1013;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5" name="Google Shape;1015;p34"/>
            <p:cNvGrpSpPr/>
            <p:nvPr/>
          </p:nvGrpSpPr>
          <p:grpSpPr>
            <a:xfrm>
              <a:off x="881293" y="0"/>
              <a:ext cx="389860" cy="391607"/>
              <a:chOff x="1813" y="0"/>
              <a:chExt cx="809173" cy="812800"/>
            </a:xfrm>
          </p:grpSpPr>
          <p:sp>
            <p:nvSpPr>
              <p:cNvPr id="1016" name="Google Shape;1016;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8" name="Google Shape;1018;p34"/>
            <p:cNvGrpSpPr/>
            <p:nvPr/>
          </p:nvGrpSpPr>
          <p:grpSpPr>
            <a:xfrm>
              <a:off x="1761712" y="0"/>
              <a:ext cx="389860" cy="391607"/>
              <a:chOff x="1813" y="0"/>
              <a:chExt cx="809173" cy="812800"/>
            </a:xfrm>
          </p:grpSpPr>
          <p:sp>
            <p:nvSpPr>
              <p:cNvPr id="1019" name="Google Shape;1019;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21" name="Google Shape;1021;p34"/>
            <p:cNvGrpSpPr/>
            <p:nvPr/>
          </p:nvGrpSpPr>
          <p:grpSpPr>
            <a:xfrm>
              <a:off x="2603712" y="0"/>
              <a:ext cx="389860" cy="391607"/>
              <a:chOff x="1813" y="0"/>
              <a:chExt cx="809173" cy="812800"/>
            </a:xfrm>
          </p:grpSpPr>
          <p:sp>
            <p:nvSpPr>
              <p:cNvPr id="1022" name="Google Shape;1022;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24" name="Google Shape;1024;p34"/>
            <p:cNvGrpSpPr/>
            <p:nvPr/>
          </p:nvGrpSpPr>
          <p:grpSpPr>
            <a:xfrm>
              <a:off x="3484131" y="0"/>
              <a:ext cx="389860" cy="391607"/>
              <a:chOff x="1813" y="0"/>
              <a:chExt cx="809173" cy="812800"/>
            </a:xfrm>
          </p:grpSpPr>
          <p:sp>
            <p:nvSpPr>
              <p:cNvPr id="1025" name="Google Shape;1025;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27" name="Google Shape;1027;p34">
            <a:extLst>
              <a:ext uri="{C183D7F6-B498-43B3-948B-1728B52AA6E4}">
                <adec:decorative xmlns:adec="http://schemas.microsoft.com/office/drawing/2017/decorative" val="1"/>
              </a:ext>
            </a:extLst>
          </p:cNvPr>
          <p:cNvGrpSpPr/>
          <p:nvPr/>
        </p:nvGrpSpPr>
        <p:grpSpPr>
          <a:xfrm>
            <a:off x="9239230" y="6242716"/>
            <a:ext cx="2904837" cy="293705"/>
            <a:chOff x="874" y="0"/>
            <a:chExt cx="3873117" cy="391607"/>
          </a:xfrm>
        </p:grpSpPr>
        <p:grpSp>
          <p:nvGrpSpPr>
            <p:cNvPr id="1028" name="Google Shape;1028;p34"/>
            <p:cNvGrpSpPr/>
            <p:nvPr/>
          </p:nvGrpSpPr>
          <p:grpSpPr>
            <a:xfrm>
              <a:off x="874" y="0"/>
              <a:ext cx="389860" cy="391607"/>
              <a:chOff x="1813" y="0"/>
              <a:chExt cx="809173" cy="812800"/>
            </a:xfrm>
          </p:grpSpPr>
          <p:sp>
            <p:nvSpPr>
              <p:cNvPr id="1029" name="Google Shape;1029;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1" name="Google Shape;1031;p34"/>
            <p:cNvGrpSpPr/>
            <p:nvPr/>
          </p:nvGrpSpPr>
          <p:grpSpPr>
            <a:xfrm>
              <a:off x="881293" y="0"/>
              <a:ext cx="389860" cy="391607"/>
              <a:chOff x="1813" y="0"/>
              <a:chExt cx="809173" cy="812800"/>
            </a:xfrm>
          </p:grpSpPr>
          <p:sp>
            <p:nvSpPr>
              <p:cNvPr id="1032" name="Google Shape;1032;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4" name="Google Shape;1034;p34"/>
            <p:cNvGrpSpPr/>
            <p:nvPr/>
          </p:nvGrpSpPr>
          <p:grpSpPr>
            <a:xfrm>
              <a:off x="1761712" y="0"/>
              <a:ext cx="389860" cy="391607"/>
              <a:chOff x="1813" y="0"/>
              <a:chExt cx="809173" cy="812800"/>
            </a:xfrm>
          </p:grpSpPr>
          <p:sp>
            <p:nvSpPr>
              <p:cNvPr id="1035" name="Google Shape;1035;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7" name="Google Shape;1037;p34"/>
            <p:cNvGrpSpPr/>
            <p:nvPr/>
          </p:nvGrpSpPr>
          <p:grpSpPr>
            <a:xfrm>
              <a:off x="2603712" y="0"/>
              <a:ext cx="389860" cy="391607"/>
              <a:chOff x="1813" y="0"/>
              <a:chExt cx="809173" cy="812800"/>
            </a:xfrm>
          </p:grpSpPr>
          <p:sp>
            <p:nvSpPr>
              <p:cNvPr id="1038" name="Google Shape;1038;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40" name="Google Shape;1040;p34"/>
            <p:cNvGrpSpPr/>
            <p:nvPr/>
          </p:nvGrpSpPr>
          <p:grpSpPr>
            <a:xfrm>
              <a:off x="3484131" y="0"/>
              <a:ext cx="389860" cy="391607"/>
              <a:chOff x="1813" y="0"/>
              <a:chExt cx="809173" cy="812800"/>
            </a:xfrm>
          </p:grpSpPr>
          <p:sp>
            <p:nvSpPr>
              <p:cNvPr id="1041" name="Google Shape;1041;p3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txBox="1"/>
              <p:nvPr/>
            </p:nvSpPr>
            <p:spPr>
              <a:xfrm>
                <a:off x="76200" y="76200"/>
                <a:ext cx="660300" cy="6603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15">
            <a:extLst>
              <a:ext uri="{C183D7F6-B498-43B3-948B-1728B52AA6E4}">
                <adec:decorative xmlns:adec="http://schemas.microsoft.com/office/drawing/2017/decorative" val="1"/>
              </a:ext>
            </a:extLst>
          </p:cNvPr>
          <p:cNvGrpSpPr/>
          <p:nvPr/>
        </p:nvGrpSpPr>
        <p:grpSpPr>
          <a:xfrm>
            <a:off x="413081" y="444700"/>
            <a:ext cx="17439793" cy="9369973"/>
            <a:chOff x="0" y="0"/>
            <a:chExt cx="4593196" cy="2467812"/>
          </a:xfrm>
        </p:grpSpPr>
        <p:sp>
          <p:nvSpPr>
            <p:cNvPr id="175" name="Google Shape;175;p15"/>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DB600"/>
            </a:solidFill>
            <a:ln>
              <a:noFill/>
            </a:ln>
          </p:spPr>
        </p:sp>
        <p:sp>
          <p:nvSpPr>
            <p:cNvPr id="176" name="Google Shape;176;p1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7" name="Google Shape;177;p15"/>
          <p:cNvSpPr txBox="1"/>
          <p:nvPr/>
        </p:nvSpPr>
        <p:spPr>
          <a:xfrm>
            <a:off x="905325" y="1001300"/>
            <a:ext cx="71967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a:solidFill>
                  <a:srgbClr val="055E5C"/>
                </a:solidFill>
                <a:latin typeface="Paytone One"/>
                <a:ea typeface="Paytone One"/>
                <a:cs typeface="Paytone One"/>
                <a:sym typeface="Paytone One"/>
              </a:rPr>
              <a:t>What is DIF?</a:t>
            </a:r>
            <a:endParaRPr/>
          </a:p>
        </p:txBody>
      </p:sp>
      <p:sp>
        <p:nvSpPr>
          <p:cNvPr id="178" name="Google Shape;178;p15"/>
          <p:cNvSpPr txBox="1"/>
          <p:nvPr/>
        </p:nvSpPr>
        <p:spPr>
          <a:xfrm>
            <a:off x="1001300" y="2684550"/>
            <a:ext cx="6593700" cy="4739700"/>
          </a:xfrm>
          <a:prstGeom prst="rect">
            <a:avLst/>
          </a:prstGeom>
          <a:noFill/>
          <a:ln>
            <a:noFill/>
          </a:ln>
        </p:spPr>
        <p:txBody>
          <a:bodyPr spcFirstLastPara="1" wrap="square" lIns="0" tIns="0" rIns="0" bIns="0" anchor="t" anchorCtr="0">
            <a:spAutoFit/>
          </a:bodyPr>
          <a:lstStyle/>
          <a:p>
            <a:pPr marL="0" marR="0" lvl="0" indent="0" algn="l" rtl="0">
              <a:lnSpc>
                <a:spcPct val="130008"/>
              </a:lnSpc>
              <a:spcBef>
                <a:spcPts val="0"/>
              </a:spcBef>
              <a:spcAft>
                <a:spcPts val="0"/>
              </a:spcAft>
              <a:buNone/>
            </a:pPr>
            <a:r>
              <a:rPr lang="en-US" sz="3499">
                <a:latin typeface="Open Sans"/>
                <a:ea typeface="Open Sans"/>
                <a:cs typeface="Open Sans"/>
                <a:sym typeface="Open Sans"/>
              </a:rPr>
              <a:t>The Disability Innovation Fund is a grant opportunity provided by the Rehabilitation Services Administration with the intent to improve employment outcomes of individuals with disabilities.</a:t>
            </a:r>
            <a:endParaRPr>
              <a:latin typeface="Open Sans"/>
              <a:ea typeface="Open Sans"/>
              <a:cs typeface="Open Sans"/>
              <a:sym typeface="Open Sans"/>
            </a:endParaRPr>
          </a:p>
        </p:txBody>
      </p:sp>
      <p:pic>
        <p:nvPicPr>
          <p:cNvPr id="179" name="Google Shape;179;p15">
            <a:extLst>
              <a:ext uri="{C183D7F6-B498-43B3-948B-1728B52AA6E4}">
                <adec:decorative xmlns:adec="http://schemas.microsoft.com/office/drawing/2017/decorative" val="1"/>
              </a:ext>
            </a:extLst>
          </p:cNvPr>
          <p:cNvPicPr preferRelativeResize="0"/>
          <p:nvPr/>
        </p:nvPicPr>
        <p:blipFill rotWithShape="1">
          <a:blip r:embed="rId3">
            <a:alphaModFix/>
          </a:blip>
          <a:srcRect t="21089" b="21083"/>
          <a:stretch/>
        </p:blipFill>
        <p:spPr>
          <a:xfrm>
            <a:off x="8656075" y="369400"/>
            <a:ext cx="9289201" cy="9549476"/>
          </a:xfrm>
          <a:prstGeom prst="rect">
            <a:avLst/>
          </a:prstGeom>
          <a:noFill/>
          <a:ln>
            <a:noFill/>
          </a:ln>
        </p:spPr>
      </p:pic>
      <p:grpSp>
        <p:nvGrpSpPr>
          <p:cNvPr id="180" name="Google Shape;180;p15">
            <a:extLst>
              <a:ext uri="{C183D7F6-B498-43B3-948B-1728B52AA6E4}">
                <adec:decorative xmlns:adec="http://schemas.microsoft.com/office/drawing/2017/decorative" val="1"/>
              </a:ext>
            </a:extLst>
          </p:cNvPr>
          <p:cNvGrpSpPr/>
          <p:nvPr/>
        </p:nvGrpSpPr>
        <p:grpSpPr>
          <a:xfrm>
            <a:off x="5223325" y="7505700"/>
            <a:ext cx="6116124" cy="1295254"/>
            <a:chOff x="778" y="0"/>
            <a:chExt cx="4999532" cy="1058785"/>
          </a:xfrm>
        </p:grpSpPr>
        <p:grpSp>
          <p:nvGrpSpPr>
            <p:cNvPr id="181" name="Google Shape;181;p15"/>
            <p:cNvGrpSpPr/>
            <p:nvPr/>
          </p:nvGrpSpPr>
          <p:grpSpPr>
            <a:xfrm>
              <a:off x="778" y="0"/>
              <a:ext cx="347217" cy="348773"/>
              <a:chOff x="1813" y="0"/>
              <a:chExt cx="809173" cy="812800"/>
            </a:xfrm>
          </p:grpSpPr>
          <p:sp>
            <p:nvSpPr>
              <p:cNvPr id="182" name="Google Shape;182;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15"/>
            <p:cNvGrpSpPr/>
            <p:nvPr/>
          </p:nvGrpSpPr>
          <p:grpSpPr>
            <a:xfrm>
              <a:off x="784886" y="0"/>
              <a:ext cx="347217" cy="348773"/>
              <a:chOff x="1813" y="0"/>
              <a:chExt cx="809173" cy="812800"/>
            </a:xfrm>
          </p:grpSpPr>
          <p:sp>
            <p:nvSpPr>
              <p:cNvPr id="185" name="Google Shape;185;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7" name="Google Shape;187;p15"/>
            <p:cNvGrpSpPr/>
            <p:nvPr/>
          </p:nvGrpSpPr>
          <p:grpSpPr>
            <a:xfrm>
              <a:off x="1568993" y="0"/>
              <a:ext cx="347217" cy="348773"/>
              <a:chOff x="1813" y="0"/>
              <a:chExt cx="809173" cy="812800"/>
            </a:xfrm>
          </p:grpSpPr>
          <p:sp>
            <p:nvSpPr>
              <p:cNvPr id="188" name="Google Shape;188;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0" name="Google Shape;190;p15"/>
            <p:cNvGrpSpPr/>
            <p:nvPr/>
          </p:nvGrpSpPr>
          <p:grpSpPr>
            <a:xfrm>
              <a:off x="778" y="710012"/>
              <a:ext cx="347217" cy="348773"/>
              <a:chOff x="1813" y="0"/>
              <a:chExt cx="809173" cy="812800"/>
            </a:xfrm>
          </p:grpSpPr>
          <p:sp>
            <p:nvSpPr>
              <p:cNvPr id="191" name="Google Shape;191;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3" name="Google Shape;193;p15"/>
            <p:cNvGrpSpPr/>
            <p:nvPr/>
          </p:nvGrpSpPr>
          <p:grpSpPr>
            <a:xfrm>
              <a:off x="784886" y="710012"/>
              <a:ext cx="347217" cy="348773"/>
              <a:chOff x="1813" y="0"/>
              <a:chExt cx="809173" cy="812800"/>
            </a:xfrm>
          </p:grpSpPr>
          <p:sp>
            <p:nvSpPr>
              <p:cNvPr id="194" name="Google Shape;194;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6" name="Google Shape;196;p15"/>
            <p:cNvGrpSpPr/>
            <p:nvPr/>
          </p:nvGrpSpPr>
          <p:grpSpPr>
            <a:xfrm>
              <a:off x="1568993" y="710012"/>
              <a:ext cx="347217" cy="348773"/>
              <a:chOff x="1813" y="0"/>
              <a:chExt cx="809173" cy="812800"/>
            </a:xfrm>
          </p:grpSpPr>
          <p:sp>
            <p:nvSpPr>
              <p:cNvPr id="197" name="Google Shape;197;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9" name="Google Shape;199;p15"/>
            <p:cNvGrpSpPr/>
            <p:nvPr/>
          </p:nvGrpSpPr>
          <p:grpSpPr>
            <a:xfrm>
              <a:off x="2318883" y="0"/>
              <a:ext cx="347217" cy="348773"/>
              <a:chOff x="1813" y="0"/>
              <a:chExt cx="809173" cy="812800"/>
            </a:xfrm>
          </p:grpSpPr>
          <p:sp>
            <p:nvSpPr>
              <p:cNvPr id="200" name="Google Shape;200;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2" name="Google Shape;202;p15"/>
            <p:cNvGrpSpPr/>
            <p:nvPr/>
          </p:nvGrpSpPr>
          <p:grpSpPr>
            <a:xfrm>
              <a:off x="3102991" y="0"/>
              <a:ext cx="347217" cy="348773"/>
              <a:chOff x="1813" y="0"/>
              <a:chExt cx="809173" cy="812800"/>
            </a:xfrm>
          </p:grpSpPr>
          <p:sp>
            <p:nvSpPr>
              <p:cNvPr id="203" name="Google Shape;203;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5" name="Google Shape;205;p15"/>
            <p:cNvGrpSpPr/>
            <p:nvPr/>
          </p:nvGrpSpPr>
          <p:grpSpPr>
            <a:xfrm>
              <a:off x="2318883" y="710012"/>
              <a:ext cx="347217" cy="348773"/>
              <a:chOff x="1813" y="0"/>
              <a:chExt cx="809173" cy="812800"/>
            </a:xfrm>
          </p:grpSpPr>
          <p:sp>
            <p:nvSpPr>
              <p:cNvPr id="206" name="Google Shape;206;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8" name="Google Shape;208;p15"/>
            <p:cNvGrpSpPr/>
            <p:nvPr/>
          </p:nvGrpSpPr>
          <p:grpSpPr>
            <a:xfrm>
              <a:off x="3102991" y="710012"/>
              <a:ext cx="347217" cy="348773"/>
              <a:chOff x="1813" y="0"/>
              <a:chExt cx="809173" cy="812800"/>
            </a:xfrm>
          </p:grpSpPr>
          <p:sp>
            <p:nvSpPr>
              <p:cNvPr id="209" name="Google Shape;209;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1" name="Google Shape;211;p15"/>
            <p:cNvGrpSpPr/>
            <p:nvPr/>
          </p:nvGrpSpPr>
          <p:grpSpPr>
            <a:xfrm>
              <a:off x="3868985" y="0"/>
              <a:ext cx="347217" cy="348773"/>
              <a:chOff x="1813" y="0"/>
              <a:chExt cx="809173" cy="812800"/>
            </a:xfrm>
          </p:grpSpPr>
          <p:sp>
            <p:nvSpPr>
              <p:cNvPr id="212" name="Google Shape;212;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4" name="Google Shape;214;p15"/>
            <p:cNvGrpSpPr/>
            <p:nvPr/>
          </p:nvGrpSpPr>
          <p:grpSpPr>
            <a:xfrm>
              <a:off x="4653093" y="0"/>
              <a:ext cx="347217" cy="348773"/>
              <a:chOff x="1813" y="0"/>
              <a:chExt cx="809173" cy="812800"/>
            </a:xfrm>
          </p:grpSpPr>
          <p:sp>
            <p:nvSpPr>
              <p:cNvPr id="215" name="Google Shape;215;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7" name="Google Shape;217;p15"/>
            <p:cNvGrpSpPr/>
            <p:nvPr/>
          </p:nvGrpSpPr>
          <p:grpSpPr>
            <a:xfrm>
              <a:off x="3868985" y="710012"/>
              <a:ext cx="347217" cy="348773"/>
              <a:chOff x="1813" y="0"/>
              <a:chExt cx="809173" cy="812800"/>
            </a:xfrm>
          </p:grpSpPr>
          <p:sp>
            <p:nvSpPr>
              <p:cNvPr id="218" name="Google Shape;218;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0" name="Google Shape;220;p15"/>
            <p:cNvGrpSpPr/>
            <p:nvPr/>
          </p:nvGrpSpPr>
          <p:grpSpPr>
            <a:xfrm>
              <a:off x="4653093" y="710012"/>
              <a:ext cx="347217" cy="348773"/>
              <a:chOff x="1813" y="0"/>
              <a:chExt cx="809173" cy="812800"/>
            </a:xfrm>
          </p:grpSpPr>
          <p:sp>
            <p:nvSpPr>
              <p:cNvPr id="221" name="Google Shape;221;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6">
            <a:extLst>
              <a:ext uri="{C183D7F6-B498-43B3-948B-1728B52AA6E4}">
                <adec:decorative xmlns:adec="http://schemas.microsoft.com/office/drawing/2017/decorative" val="1"/>
              </a:ext>
            </a:extLst>
          </p:cNvPr>
          <p:cNvGrpSpPr/>
          <p:nvPr/>
        </p:nvGrpSpPr>
        <p:grpSpPr>
          <a:xfrm>
            <a:off x="424056" y="403575"/>
            <a:ext cx="17439906" cy="9370035"/>
            <a:chOff x="0" y="0"/>
            <a:chExt cx="4593196" cy="2467812"/>
          </a:xfrm>
        </p:grpSpPr>
        <p:sp>
          <p:nvSpPr>
            <p:cNvPr id="228" name="Google Shape;228;p16"/>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229" name="Google Shape;229;p1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230" name="Google Shape;230;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135125" y="2097675"/>
            <a:ext cx="7675925" cy="7675925"/>
          </a:xfrm>
          <a:prstGeom prst="rect">
            <a:avLst/>
          </a:prstGeom>
          <a:noFill/>
          <a:ln>
            <a:noFill/>
          </a:ln>
        </p:spPr>
      </p:pic>
      <p:sp>
        <p:nvSpPr>
          <p:cNvPr id="231" name="Google Shape;231;p16"/>
          <p:cNvSpPr txBox="1"/>
          <p:nvPr/>
        </p:nvSpPr>
        <p:spPr>
          <a:xfrm>
            <a:off x="711950" y="856800"/>
            <a:ext cx="17099100" cy="1154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500">
                <a:solidFill>
                  <a:srgbClr val="055E5C"/>
                </a:solidFill>
                <a:latin typeface="Paytone One"/>
                <a:ea typeface="Paytone One"/>
                <a:cs typeface="Paytone One"/>
                <a:sym typeface="Paytone One"/>
              </a:rPr>
              <a:t>What is </a:t>
            </a:r>
            <a:r>
              <a:rPr lang="en-US" sz="7500">
                <a:solidFill>
                  <a:schemeClr val="accent1"/>
                </a:solidFill>
                <a:latin typeface="Paytone One"/>
                <a:ea typeface="Paytone One"/>
                <a:cs typeface="Paytone One"/>
                <a:sym typeface="Paytone One"/>
              </a:rPr>
              <a:t>Iowa Blueprint for Change</a:t>
            </a:r>
            <a:r>
              <a:rPr lang="en-US" sz="7500">
                <a:solidFill>
                  <a:srgbClr val="055E5C"/>
                </a:solidFill>
                <a:latin typeface="Paytone One"/>
                <a:ea typeface="Paytone One"/>
                <a:cs typeface="Paytone One"/>
                <a:sym typeface="Paytone One"/>
              </a:rPr>
              <a:t>? </a:t>
            </a:r>
            <a:endParaRPr/>
          </a:p>
        </p:txBody>
      </p:sp>
      <p:sp>
        <p:nvSpPr>
          <p:cNvPr id="232" name="Google Shape;232;p16"/>
          <p:cNvSpPr txBox="1"/>
          <p:nvPr/>
        </p:nvSpPr>
        <p:spPr>
          <a:xfrm>
            <a:off x="1554675" y="2511500"/>
            <a:ext cx="7119300" cy="6403200"/>
          </a:xfrm>
          <a:prstGeom prst="rect">
            <a:avLst/>
          </a:prstGeom>
          <a:noFill/>
          <a:ln>
            <a:noFill/>
          </a:ln>
        </p:spPr>
        <p:txBody>
          <a:bodyPr spcFirstLastPara="1" wrap="square" lIns="0" tIns="0" rIns="0" bIns="0" anchor="t" anchorCtr="0">
            <a:spAutoFit/>
          </a:bodyPr>
          <a:lstStyle/>
          <a:p>
            <a:pPr marL="457200" marR="0" lvl="0" indent="0" algn="l" rtl="0">
              <a:lnSpc>
                <a:spcPct val="150000"/>
              </a:lnSpc>
              <a:spcBef>
                <a:spcPts val="0"/>
              </a:spcBef>
              <a:spcAft>
                <a:spcPts val="0"/>
              </a:spcAft>
              <a:buNone/>
            </a:pPr>
            <a:r>
              <a:rPr lang="en-US" sz="3200">
                <a:latin typeface="Open Sans"/>
                <a:ea typeface="Open Sans"/>
                <a:cs typeface="Open Sans"/>
                <a:sym typeface="Open Sans"/>
              </a:rPr>
              <a:t>Iowa Blueprint for Change is the name given to our DIF initiative.  The mission of the Iowa Blueprint for Change is to advance and improve systems so Iowans with disabilities have competitive integrated employment opportunities that lead to economic security.</a:t>
            </a:r>
            <a:endParaRPr sz="3200">
              <a:latin typeface="Open Sans"/>
              <a:ea typeface="Open Sans"/>
              <a:cs typeface="Open Sans"/>
              <a:sym typeface="Open Sans"/>
            </a:endParaRPr>
          </a:p>
        </p:txBody>
      </p:sp>
      <p:grpSp>
        <p:nvGrpSpPr>
          <p:cNvPr id="233" name="Google Shape;233;p16">
            <a:extLst>
              <a:ext uri="{C183D7F6-B498-43B3-948B-1728B52AA6E4}">
                <adec:decorative xmlns:adec="http://schemas.microsoft.com/office/drawing/2017/decorative" val="1"/>
              </a:ext>
            </a:extLst>
          </p:cNvPr>
          <p:cNvGrpSpPr/>
          <p:nvPr/>
        </p:nvGrpSpPr>
        <p:grpSpPr>
          <a:xfrm>
            <a:off x="9610700" y="7437189"/>
            <a:ext cx="1347192" cy="1353231"/>
            <a:chOff x="1813" y="0"/>
            <a:chExt cx="809173" cy="812800"/>
          </a:xfrm>
        </p:grpSpPr>
        <p:sp>
          <p:nvSpPr>
            <p:cNvPr id="234" name="Google Shape;234;p1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17">
            <a:extLst>
              <a:ext uri="{C183D7F6-B498-43B3-948B-1728B52AA6E4}">
                <adec:decorative xmlns:adec="http://schemas.microsoft.com/office/drawing/2017/decorative" val="1"/>
              </a:ext>
            </a:extLst>
          </p:cNvPr>
          <p:cNvGrpSpPr/>
          <p:nvPr/>
        </p:nvGrpSpPr>
        <p:grpSpPr>
          <a:xfrm>
            <a:off x="265406" y="272800"/>
            <a:ext cx="17439906" cy="9370035"/>
            <a:chOff x="0" y="0"/>
            <a:chExt cx="4593196" cy="2467812"/>
          </a:xfrm>
        </p:grpSpPr>
        <p:sp>
          <p:nvSpPr>
            <p:cNvPr id="241" name="Google Shape;241;p17"/>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7"/>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3" name="Google Shape;243;p17">
            <a:extLst>
              <a:ext uri="{C183D7F6-B498-43B3-948B-1728B52AA6E4}">
                <adec:decorative xmlns:adec="http://schemas.microsoft.com/office/drawing/2017/decorative" val="1"/>
              </a:ext>
            </a:extLst>
          </p:cNvPr>
          <p:cNvGrpSpPr/>
          <p:nvPr/>
        </p:nvGrpSpPr>
        <p:grpSpPr>
          <a:xfrm>
            <a:off x="1403652" y="1350279"/>
            <a:ext cx="2587072" cy="794089"/>
            <a:chOff x="778" y="0"/>
            <a:chExt cx="3449430" cy="1058785"/>
          </a:xfrm>
        </p:grpSpPr>
        <p:grpSp>
          <p:nvGrpSpPr>
            <p:cNvPr id="244" name="Google Shape;244;p17"/>
            <p:cNvGrpSpPr/>
            <p:nvPr/>
          </p:nvGrpSpPr>
          <p:grpSpPr>
            <a:xfrm>
              <a:off x="778" y="0"/>
              <a:ext cx="347217" cy="348773"/>
              <a:chOff x="1813" y="0"/>
              <a:chExt cx="809173" cy="812800"/>
            </a:xfrm>
          </p:grpSpPr>
          <p:sp>
            <p:nvSpPr>
              <p:cNvPr id="245" name="Google Shape;245;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17"/>
            <p:cNvGrpSpPr/>
            <p:nvPr/>
          </p:nvGrpSpPr>
          <p:grpSpPr>
            <a:xfrm>
              <a:off x="784886" y="0"/>
              <a:ext cx="347217" cy="348773"/>
              <a:chOff x="1813" y="0"/>
              <a:chExt cx="809173" cy="812800"/>
            </a:xfrm>
          </p:grpSpPr>
          <p:sp>
            <p:nvSpPr>
              <p:cNvPr id="248" name="Google Shape;248;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17"/>
            <p:cNvGrpSpPr/>
            <p:nvPr/>
          </p:nvGrpSpPr>
          <p:grpSpPr>
            <a:xfrm>
              <a:off x="1568993" y="0"/>
              <a:ext cx="347217" cy="348773"/>
              <a:chOff x="1813" y="0"/>
              <a:chExt cx="809173" cy="812800"/>
            </a:xfrm>
          </p:grpSpPr>
          <p:sp>
            <p:nvSpPr>
              <p:cNvPr id="251" name="Google Shape;251;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17"/>
            <p:cNvGrpSpPr/>
            <p:nvPr/>
          </p:nvGrpSpPr>
          <p:grpSpPr>
            <a:xfrm>
              <a:off x="778" y="710012"/>
              <a:ext cx="347217" cy="348773"/>
              <a:chOff x="1813" y="0"/>
              <a:chExt cx="809173" cy="812800"/>
            </a:xfrm>
          </p:grpSpPr>
          <p:sp>
            <p:nvSpPr>
              <p:cNvPr id="254" name="Google Shape;254;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17"/>
            <p:cNvGrpSpPr/>
            <p:nvPr/>
          </p:nvGrpSpPr>
          <p:grpSpPr>
            <a:xfrm>
              <a:off x="784886" y="710012"/>
              <a:ext cx="347217" cy="348773"/>
              <a:chOff x="1813" y="0"/>
              <a:chExt cx="809173" cy="812800"/>
            </a:xfrm>
          </p:grpSpPr>
          <p:sp>
            <p:nvSpPr>
              <p:cNvPr id="257" name="Google Shape;257;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9" name="Google Shape;259;p17"/>
            <p:cNvGrpSpPr/>
            <p:nvPr/>
          </p:nvGrpSpPr>
          <p:grpSpPr>
            <a:xfrm>
              <a:off x="1568993" y="710012"/>
              <a:ext cx="347217" cy="348773"/>
              <a:chOff x="1813" y="0"/>
              <a:chExt cx="809173" cy="812800"/>
            </a:xfrm>
          </p:grpSpPr>
          <p:sp>
            <p:nvSpPr>
              <p:cNvPr id="260" name="Google Shape;260;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2" name="Google Shape;262;p17"/>
            <p:cNvGrpSpPr/>
            <p:nvPr/>
          </p:nvGrpSpPr>
          <p:grpSpPr>
            <a:xfrm>
              <a:off x="2318883" y="0"/>
              <a:ext cx="347217" cy="348773"/>
              <a:chOff x="1813" y="0"/>
              <a:chExt cx="809173" cy="812800"/>
            </a:xfrm>
          </p:grpSpPr>
          <p:sp>
            <p:nvSpPr>
              <p:cNvPr id="263" name="Google Shape;263;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5" name="Google Shape;265;p17"/>
            <p:cNvGrpSpPr/>
            <p:nvPr/>
          </p:nvGrpSpPr>
          <p:grpSpPr>
            <a:xfrm>
              <a:off x="3102991" y="0"/>
              <a:ext cx="347217" cy="348773"/>
              <a:chOff x="1813" y="0"/>
              <a:chExt cx="809173" cy="812800"/>
            </a:xfrm>
          </p:grpSpPr>
          <p:sp>
            <p:nvSpPr>
              <p:cNvPr id="266" name="Google Shape;266;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8" name="Google Shape;268;p17"/>
            <p:cNvGrpSpPr/>
            <p:nvPr/>
          </p:nvGrpSpPr>
          <p:grpSpPr>
            <a:xfrm>
              <a:off x="2318883" y="710012"/>
              <a:ext cx="347217" cy="348773"/>
              <a:chOff x="1813" y="0"/>
              <a:chExt cx="809173" cy="812800"/>
            </a:xfrm>
          </p:grpSpPr>
          <p:sp>
            <p:nvSpPr>
              <p:cNvPr id="269" name="Google Shape;269;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1" name="Google Shape;271;p17"/>
            <p:cNvGrpSpPr/>
            <p:nvPr/>
          </p:nvGrpSpPr>
          <p:grpSpPr>
            <a:xfrm>
              <a:off x="3102991" y="710012"/>
              <a:ext cx="347217" cy="348773"/>
              <a:chOff x="1813" y="0"/>
              <a:chExt cx="809173" cy="812800"/>
            </a:xfrm>
          </p:grpSpPr>
          <p:sp>
            <p:nvSpPr>
              <p:cNvPr id="272" name="Google Shape;272;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274" name="Google Shape;274;p17"/>
          <p:cNvSpPr txBox="1"/>
          <p:nvPr/>
        </p:nvSpPr>
        <p:spPr>
          <a:xfrm>
            <a:off x="1365337" y="6336235"/>
            <a:ext cx="15557400" cy="1385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9000">
                <a:solidFill>
                  <a:srgbClr val="055E5C"/>
                </a:solidFill>
                <a:latin typeface="Paytone One"/>
                <a:ea typeface="Paytone One"/>
                <a:cs typeface="Paytone One"/>
                <a:sym typeface="Paytone One"/>
              </a:rPr>
              <a:t>What is SWTCIE?</a:t>
            </a:r>
            <a:endParaRPr/>
          </a:p>
        </p:txBody>
      </p:sp>
      <p:sp>
        <p:nvSpPr>
          <p:cNvPr id="275" name="Google Shape;275;p17"/>
          <p:cNvSpPr txBox="1"/>
          <p:nvPr/>
        </p:nvSpPr>
        <p:spPr>
          <a:xfrm>
            <a:off x="1365337" y="7907860"/>
            <a:ext cx="15557400" cy="1077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500">
                <a:latin typeface="Open Sans"/>
                <a:ea typeface="Open Sans"/>
                <a:cs typeface="Open Sans"/>
                <a:sym typeface="Open Sans"/>
              </a:rPr>
              <a:t>Specifically, the DIF grant awarded to Iowa VR is for moving individuals from </a:t>
            </a:r>
            <a:r>
              <a:rPr lang="en-US" sz="3500" b="1">
                <a:solidFill>
                  <a:schemeClr val="dk2"/>
                </a:solidFill>
                <a:highlight>
                  <a:schemeClr val="accent2"/>
                </a:highlight>
                <a:latin typeface="Open Sans"/>
                <a:ea typeface="Open Sans"/>
                <a:cs typeface="Open Sans"/>
                <a:sym typeface="Open Sans"/>
              </a:rPr>
              <a:t>S</a:t>
            </a:r>
            <a:r>
              <a:rPr lang="en-US" sz="3500">
                <a:latin typeface="Open Sans"/>
                <a:ea typeface="Open Sans"/>
                <a:cs typeface="Open Sans"/>
                <a:sym typeface="Open Sans"/>
              </a:rPr>
              <a:t>ubminimum </a:t>
            </a:r>
            <a:r>
              <a:rPr lang="en-US" sz="3500" b="1">
                <a:solidFill>
                  <a:schemeClr val="dk2"/>
                </a:solidFill>
                <a:highlight>
                  <a:schemeClr val="accent2"/>
                </a:highlight>
                <a:latin typeface="Open Sans"/>
                <a:ea typeface="Open Sans"/>
                <a:cs typeface="Open Sans"/>
                <a:sym typeface="Open Sans"/>
              </a:rPr>
              <a:t>W</a:t>
            </a:r>
            <a:r>
              <a:rPr lang="en-US" sz="3500">
                <a:latin typeface="Open Sans"/>
                <a:ea typeface="Open Sans"/>
                <a:cs typeface="Open Sans"/>
                <a:sym typeface="Open Sans"/>
              </a:rPr>
              <a:t>age </a:t>
            </a:r>
            <a:r>
              <a:rPr lang="en-US" sz="3500" b="1">
                <a:solidFill>
                  <a:schemeClr val="dk2"/>
                </a:solidFill>
                <a:highlight>
                  <a:schemeClr val="accent2"/>
                </a:highlight>
                <a:latin typeface="Open Sans"/>
                <a:ea typeface="Open Sans"/>
                <a:cs typeface="Open Sans"/>
                <a:sym typeface="Open Sans"/>
              </a:rPr>
              <a:t>T</a:t>
            </a:r>
            <a:r>
              <a:rPr lang="en-US" sz="3500">
                <a:latin typeface="Open Sans"/>
                <a:ea typeface="Open Sans"/>
                <a:cs typeface="Open Sans"/>
                <a:sym typeface="Open Sans"/>
              </a:rPr>
              <a:t>o </a:t>
            </a:r>
            <a:r>
              <a:rPr lang="en-US" sz="3500" b="1">
                <a:solidFill>
                  <a:schemeClr val="dk2"/>
                </a:solidFill>
                <a:highlight>
                  <a:schemeClr val="accent2"/>
                </a:highlight>
                <a:latin typeface="Open Sans"/>
                <a:ea typeface="Open Sans"/>
                <a:cs typeface="Open Sans"/>
                <a:sym typeface="Open Sans"/>
              </a:rPr>
              <a:t>C</a:t>
            </a:r>
            <a:r>
              <a:rPr lang="en-US" sz="3500">
                <a:latin typeface="Open Sans"/>
                <a:ea typeface="Open Sans"/>
                <a:cs typeface="Open Sans"/>
                <a:sym typeface="Open Sans"/>
              </a:rPr>
              <a:t>ompetitive </a:t>
            </a:r>
            <a:r>
              <a:rPr lang="en-US" sz="3500" b="1">
                <a:solidFill>
                  <a:schemeClr val="dk2"/>
                </a:solidFill>
                <a:highlight>
                  <a:schemeClr val="accent2"/>
                </a:highlight>
                <a:latin typeface="Open Sans"/>
                <a:ea typeface="Open Sans"/>
                <a:cs typeface="Open Sans"/>
                <a:sym typeface="Open Sans"/>
              </a:rPr>
              <a:t>I</a:t>
            </a:r>
            <a:r>
              <a:rPr lang="en-US" sz="3500">
                <a:latin typeface="Open Sans"/>
                <a:ea typeface="Open Sans"/>
                <a:cs typeface="Open Sans"/>
                <a:sym typeface="Open Sans"/>
              </a:rPr>
              <a:t>ntegrated </a:t>
            </a:r>
            <a:r>
              <a:rPr lang="en-US" sz="3500" b="1">
                <a:solidFill>
                  <a:schemeClr val="dk2"/>
                </a:solidFill>
                <a:highlight>
                  <a:schemeClr val="accent2"/>
                </a:highlight>
                <a:latin typeface="Open Sans"/>
                <a:ea typeface="Open Sans"/>
                <a:cs typeface="Open Sans"/>
                <a:sym typeface="Open Sans"/>
              </a:rPr>
              <a:t>E</a:t>
            </a:r>
            <a:r>
              <a:rPr lang="en-US" sz="3500">
                <a:latin typeface="Open Sans"/>
                <a:ea typeface="Open Sans"/>
                <a:cs typeface="Open Sans"/>
                <a:sym typeface="Open Sans"/>
              </a:rPr>
              <a:t>mployment (SWTCIE).</a:t>
            </a:r>
            <a:endParaRPr>
              <a:latin typeface="Open Sans"/>
              <a:ea typeface="Open Sans"/>
              <a:cs typeface="Open Sans"/>
              <a:sym typeface="Open Sans"/>
            </a:endParaRPr>
          </a:p>
        </p:txBody>
      </p:sp>
      <p:pic>
        <p:nvPicPr>
          <p:cNvPr id="276" name="Google Shape;276;p17">
            <a:extLst>
              <a:ext uri="{C183D7F6-B498-43B3-948B-1728B52AA6E4}">
                <adec:decorative xmlns:adec="http://schemas.microsoft.com/office/drawing/2017/decorative" val="1"/>
              </a:ext>
            </a:extLst>
          </p:cNvPr>
          <p:cNvPicPr preferRelativeResize="0"/>
          <p:nvPr/>
        </p:nvPicPr>
        <p:blipFill rotWithShape="1">
          <a:blip r:embed="rId3">
            <a:alphaModFix/>
          </a:blip>
          <a:srcRect l="20232" r="20226"/>
          <a:stretch/>
        </p:blipFill>
        <p:spPr>
          <a:xfrm>
            <a:off x="6320275" y="938700"/>
            <a:ext cx="4654200" cy="5211300"/>
          </a:xfrm>
          <a:prstGeom prst="round2SameRect">
            <a:avLst>
              <a:gd name="adj1" fmla="val 16667"/>
              <a:gd name="adj2" fmla="val 0"/>
            </a:avLst>
          </a:prstGeom>
          <a:noFill/>
          <a:ln>
            <a:noFill/>
          </a:ln>
        </p:spPr>
      </p:pic>
      <p:grpSp>
        <p:nvGrpSpPr>
          <p:cNvPr id="277" name="Google Shape;277;p17">
            <a:extLst>
              <a:ext uri="{C183D7F6-B498-43B3-948B-1728B52AA6E4}">
                <adec:decorative xmlns:adec="http://schemas.microsoft.com/office/drawing/2017/decorative" val="1"/>
              </a:ext>
            </a:extLst>
          </p:cNvPr>
          <p:cNvGrpSpPr/>
          <p:nvPr/>
        </p:nvGrpSpPr>
        <p:grpSpPr>
          <a:xfrm>
            <a:off x="10547044" y="3816941"/>
            <a:ext cx="3725710" cy="794089"/>
            <a:chOff x="778" y="0"/>
            <a:chExt cx="4967613" cy="1058785"/>
          </a:xfrm>
        </p:grpSpPr>
        <p:grpSp>
          <p:nvGrpSpPr>
            <p:cNvPr id="278" name="Google Shape;278;p17"/>
            <p:cNvGrpSpPr/>
            <p:nvPr/>
          </p:nvGrpSpPr>
          <p:grpSpPr>
            <a:xfrm>
              <a:off x="778" y="0"/>
              <a:ext cx="347217" cy="348773"/>
              <a:chOff x="1813" y="0"/>
              <a:chExt cx="809173" cy="812800"/>
            </a:xfrm>
          </p:grpSpPr>
          <p:sp>
            <p:nvSpPr>
              <p:cNvPr id="279" name="Google Shape;279;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1" name="Google Shape;281;p17"/>
            <p:cNvGrpSpPr/>
            <p:nvPr/>
          </p:nvGrpSpPr>
          <p:grpSpPr>
            <a:xfrm>
              <a:off x="784886" y="0"/>
              <a:ext cx="347217" cy="348773"/>
              <a:chOff x="1813" y="0"/>
              <a:chExt cx="809173" cy="812800"/>
            </a:xfrm>
          </p:grpSpPr>
          <p:sp>
            <p:nvSpPr>
              <p:cNvPr id="282" name="Google Shape;282;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4" name="Google Shape;284;p17"/>
            <p:cNvGrpSpPr/>
            <p:nvPr/>
          </p:nvGrpSpPr>
          <p:grpSpPr>
            <a:xfrm>
              <a:off x="1568993" y="0"/>
              <a:ext cx="347217" cy="348773"/>
              <a:chOff x="1813" y="0"/>
              <a:chExt cx="809173" cy="812800"/>
            </a:xfrm>
          </p:grpSpPr>
          <p:sp>
            <p:nvSpPr>
              <p:cNvPr id="285" name="Google Shape;285;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7" name="Google Shape;287;p17"/>
            <p:cNvGrpSpPr/>
            <p:nvPr/>
          </p:nvGrpSpPr>
          <p:grpSpPr>
            <a:xfrm>
              <a:off x="778" y="710012"/>
              <a:ext cx="347217" cy="348773"/>
              <a:chOff x="1813" y="0"/>
              <a:chExt cx="809173" cy="812800"/>
            </a:xfrm>
          </p:grpSpPr>
          <p:sp>
            <p:nvSpPr>
              <p:cNvPr id="288" name="Google Shape;288;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0" name="Google Shape;290;p17"/>
            <p:cNvGrpSpPr/>
            <p:nvPr/>
          </p:nvGrpSpPr>
          <p:grpSpPr>
            <a:xfrm>
              <a:off x="784886" y="710012"/>
              <a:ext cx="347217" cy="348773"/>
              <a:chOff x="1813" y="0"/>
              <a:chExt cx="809173" cy="812800"/>
            </a:xfrm>
          </p:grpSpPr>
          <p:sp>
            <p:nvSpPr>
              <p:cNvPr id="291" name="Google Shape;291;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3" name="Google Shape;293;p17"/>
            <p:cNvGrpSpPr/>
            <p:nvPr/>
          </p:nvGrpSpPr>
          <p:grpSpPr>
            <a:xfrm>
              <a:off x="1568993" y="710012"/>
              <a:ext cx="347217" cy="348773"/>
              <a:chOff x="1813" y="0"/>
              <a:chExt cx="809173" cy="812800"/>
            </a:xfrm>
          </p:grpSpPr>
          <p:sp>
            <p:nvSpPr>
              <p:cNvPr id="294" name="Google Shape;294;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6" name="Google Shape;296;p17"/>
            <p:cNvGrpSpPr/>
            <p:nvPr/>
          </p:nvGrpSpPr>
          <p:grpSpPr>
            <a:xfrm>
              <a:off x="2318883" y="0"/>
              <a:ext cx="347217" cy="348773"/>
              <a:chOff x="1813" y="0"/>
              <a:chExt cx="809173" cy="812800"/>
            </a:xfrm>
          </p:grpSpPr>
          <p:sp>
            <p:nvSpPr>
              <p:cNvPr id="297" name="Google Shape;297;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9" name="Google Shape;299;p17"/>
            <p:cNvGrpSpPr/>
            <p:nvPr/>
          </p:nvGrpSpPr>
          <p:grpSpPr>
            <a:xfrm>
              <a:off x="3102991" y="0"/>
              <a:ext cx="347217" cy="348773"/>
              <a:chOff x="1813" y="0"/>
              <a:chExt cx="809173" cy="812800"/>
            </a:xfrm>
          </p:grpSpPr>
          <p:sp>
            <p:nvSpPr>
              <p:cNvPr id="300" name="Google Shape;300;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2" name="Google Shape;302;p17"/>
            <p:cNvGrpSpPr/>
            <p:nvPr/>
          </p:nvGrpSpPr>
          <p:grpSpPr>
            <a:xfrm>
              <a:off x="2318883" y="710012"/>
              <a:ext cx="347217" cy="348773"/>
              <a:chOff x="1813" y="0"/>
              <a:chExt cx="809173" cy="812800"/>
            </a:xfrm>
          </p:grpSpPr>
          <p:sp>
            <p:nvSpPr>
              <p:cNvPr id="303" name="Google Shape;303;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5" name="Google Shape;305;p17"/>
            <p:cNvGrpSpPr/>
            <p:nvPr/>
          </p:nvGrpSpPr>
          <p:grpSpPr>
            <a:xfrm>
              <a:off x="3102991" y="710012"/>
              <a:ext cx="347217" cy="348773"/>
              <a:chOff x="1813" y="0"/>
              <a:chExt cx="809173" cy="812800"/>
            </a:xfrm>
          </p:grpSpPr>
          <p:sp>
            <p:nvSpPr>
              <p:cNvPr id="306" name="Google Shape;306;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08" name="Google Shape;308;p17"/>
            <p:cNvSpPr txBox="1"/>
            <p:nvPr/>
          </p:nvSpPr>
          <p:spPr>
            <a:xfrm>
              <a:off x="3900904" y="32697"/>
              <a:ext cx="283379" cy="283379"/>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7"/>
            <p:cNvSpPr txBox="1"/>
            <p:nvPr/>
          </p:nvSpPr>
          <p:spPr>
            <a:xfrm>
              <a:off x="4685012" y="32697"/>
              <a:ext cx="283379" cy="283379"/>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7"/>
            <p:cNvSpPr txBox="1"/>
            <p:nvPr/>
          </p:nvSpPr>
          <p:spPr>
            <a:xfrm>
              <a:off x="3900906" y="742709"/>
              <a:ext cx="283379" cy="283379"/>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7"/>
            <p:cNvSpPr txBox="1"/>
            <p:nvPr/>
          </p:nvSpPr>
          <p:spPr>
            <a:xfrm>
              <a:off x="4685012" y="742709"/>
              <a:ext cx="283379" cy="283379"/>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pSp>
        <p:nvGrpSpPr>
          <p:cNvPr id="316" name="Google Shape;316;p18">
            <a:extLst>
              <a:ext uri="{C183D7F6-B498-43B3-948B-1728B52AA6E4}">
                <adec:decorative xmlns:adec="http://schemas.microsoft.com/office/drawing/2017/decorative" val="1"/>
              </a:ext>
            </a:extLst>
          </p:cNvPr>
          <p:cNvGrpSpPr/>
          <p:nvPr/>
        </p:nvGrpSpPr>
        <p:grpSpPr>
          <a:xfrm>
            <a:off x="433325" y="530200"/>
            <a:ext cx="17439845" cy="3482038"/>
            <a:chOff x="0" y="0"/>
            <a:chExt cx="2928163" cy="834981"/>
          </a:xfrm>
        </p:grpSpPr>
        <p:sp>
          <p:nvSpPr>
            <p:cNvPr id="317" name="Google Shape;317;p18"/>
            <p:cNvSpPr/>
            <p:nvPr/>
          </p:nvSpPr>
          <p:spPr>
            <a:xfrm>
              <a:off x="0" y="0"/>
              <a:ext cx="2928162" cy="834981"/>
            </a:xfrm>
            <a:custGeom>
              <a:avLst/>
              <a:gdLst/>
              <a:ahLst/>
              <a:cxnLst/>
              <a:rect l="l" t="t" r="r" b="b"/>
              <a:pathLst>
                <a:path w="4593196" h="834981" extrusionOk="0">
                  <a:moveTo>
                    <a:pt x="0" y="0"/>
                  </a:moveTo>
                  <a:lnTo>
                    <a:pt x="4593196" y="0"/>
                  </a:lnTo>
                  <a:lnTo>
                    <a:pt x="4593196" y="834981"/>
                  </a:lnTo>
                  <a:lnTo>
                    <a:pt x="0" y="834981"/>
                  </a:lnTo>
                  <a:close/>
                </a:path>
              </a:pathLst>
            </a:custGeom>
            <a:solidFill>
              <a:srgbClr val="F4F4F4"/>
            </a:solidFill>
            <a:ln>
              <a:noFill/>
            </a:ln>
          </p:spPr>
        </p:sp>
        <p:sp>
          <p:nvSpPr>
            <p:cNvPr id="318" name="Google Shape;318;p18"/>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9" name="Google Shape;319;p18">
            <a:extLst>
              <a:ext uri="{C183D7F6-B498-43B3-948B-1728B52AA6E4}">
                <adec:decorative xmlns:adec="http://schemas.microsoft.com/office/drawing/2017/decorative" val="1"/>
              </a:ext>
            </a:extLst>
          </p:cNvPr>
          <p:cNvGrpSpPr/>
          <p:nvPr/>
        </p:nvGrpSpPr>
        <p:grpSpPr>
          <a:xfrm>
            <a:off x="14637774" y="978925"/>
            <a:ext cx="2653646" cy="814523"/>
            <a:chOff x="778" y="0"/>
            <a:chExt cx="3449430" cy="1058785"/>
          </a:xfrm>
        </p:grpSpPr>
        <p:grpSp>
          <p:nvGrpSpPr>
            <p:cNvPr id="320" name="Google Shape;320;p18"/>
            <p:cNvGrpSpPr/>
            <p:nvPr/>
          </p:nvGrpSpPr>
          <p:grpSpPr>
            <a:xfrm>
              <a:off x="778" y="0"/>
              <a:ext cx="347217" cy="348773"/>
              <a:chOff x="1813" y="0"/>
              <a:chExt cx="809173" cy="812800"/>
            </a:xfrm>
          </p:grpSpPr>
          <p:sp>
            <p:nvSpPr>
              <p:cNvPr id="321" name="Google Shape;321;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3" name="Google Shape;323;p18"/>
            <p:cNvGrpSpPr/>
            <p:nvPr/>
          </p:nvGrpSpPr>
          <p:grpSpPr>
            <a:xfrm>
              <a:off x="784886" y="0"/>
              <a:ext cx="347217" cy="348773"/>
              <a:chOff x="1813" y="0"/>
              <a:chExt cx="809173" cy="812800"/>
            </a:xfrm>
          </p:grpSpPr>
          <p:sp>
            <p:nvSpPr>
              <p:cNvPr id="324" name="Google Shape;324;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6" name="Google Shape;326;p18"/>
            <p:cNvGrpSpPr/>
            <p:nvPr/>
          </p:nvGrpSpPr>
          <p:grpSpPr>
            <a:xfrm>
              <a:off x="1568993" y="0"/>
              <a:ext cx="347217" cy="348773"/>
              <a:chOff x="1813" y="0"/>
              <a:chExt cx="809173" cy="812800"/>
            </a:xfrm>
          </p:grpSpPr>
          <p:sp>
            <p:nvSpPr>
              <p:cNvPr id="327" name="Google Shape;327;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9" name="Google Shape;329;p18"/>
            <p:cNvGrpSpPr/>
            <p:nvPr/>
          </p:nvGrpSpPr>
          <p:grpSpPr>
            <a:xfrm>
              <a:off x="778" y="710012"/>
              <a:ext cx="347217" cy="348773"/>
              <a:chOff x="1813" y="0"/>
              <a:chExt cx="809173" cy="812800"/>
            </a:xfrm>
          </p:grpSpPr>
          <p:sp>
            <p:nvSpPr>
              <p:cNvPr id="330" name="Google Shape;330;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32" name="Google Shape;332;p18"/>
            <p:cNvGrpSpPr/>
            <p:nvPr/>
          </p:nvGrpSpPr>
          <p:grpSpPr>
            <a:xfrm>
              <a:off x="784886" y="710012"/>
              <a:ext cx="347217" cy="348773"/>
              <a:chOff x="1813" y="0"/>
              <a:chExt cx="809173" cy="812800"/>
            </a:xfrm>
          </p:grpSpPr>
          <p:sp>
            <p:nvSpPr>
              <p:cNvPr id="333" name="Google Shape;333;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35" name="Google Shape;335;p18"/>
            <p:cNvGrpSpPr/>
            <p:nvPr/>
          </p:nvGrpSpPr>
          <p:grpSpPr>
            <a:xfrm>
              <a:off x="1568993" y="710012"/>
              <a:ext cx="347217" cy="348773"/>
              <a:chOff x="1813" y="0"/>
              <a:chExt cx="809173" cy="812800"/>
            </a:xfrm>
          </p:grpSpPr>
          <p:sp>
            <p:nvSpPr>
              <p:cNvPr id="336" name="Google Shape;336;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38" name="Google Shape;338;p18"/>
            <p:cNvGrpSpPr/>
            <p:nvPr/>
          </p:nvGrpSpPr>
          <p:grpSpPr>
            <a:xfrm>
              <a:off x="2318883" y="0"/>
              <a:ext cx="347217" cy="348773"/>
              <a:chOff x="1813" y="0"/>
              <a:chExt cx="809173" cy="812800"/>
            </a:xfrm>
          </p:grpSpPr>
          <p:sp>
            <p:nvSpPr>
              <p:cNvPr id="339" name="Google Shape;339;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41" name="Google Shape;341;p18"/>
            <p:cNvGrpSpPr/>
            <p:nvPr/>
          </p:nvGrpSpPr>
          <p:grpSpPr>
            <a:xfrm>
              <a:off x="3102991" y="0"/>
              <a:ext cx="347217" cy="348773"/>
              <a:chOff x="1813" y="0"/>
              <a:chExt cx="809173" cy="812800"/>
            </a:xfrm>
          </p:grpSpPr>
          <p:sp>
            <p:nvSpPr>
              <p:cNvPr id="342" name="Google Shape;342;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44" name="Google Shape;344;p18"/>
            <p:cNvGrpSpPr/>
            <p:nvPr/>
          </p:nvGrpSpPr>
          <p:grpSpPr>
            <a:xfrm>
              <a:off x="2318883" y="710012"/>
              <a:ext cx="347217" cy="348773"/>
              <a:chOff x="1813" y="0"/>
              <a:chExt cx="809173" cy="812800"/>
            </a:xfrm>
          </p:grpSpPr>
          <p:sp>
            <p:nvSpPr>
              <p:cNvPr id="345" name="Google Shape;345;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47" name="Google Shape;347;p18"/>
            <p:cNvGrpSpPr/>
            <p:nvPr/>
          </p:nvGrpSpPr>
          <p:grpSpPr>
            <a:xfrm>
              <a:off x="3102991" y="710012"/>
              <a:ext cx="347217" cy="348773"/>
              <a:chOff x="1813" y="0"/>
              <a:chExt cx="809173" cy="812800"/>
            </a:xfrm>
          </p:grpSpPr>
          <p:sp>
            <p:nvSpPr>
              <p:cNvPr id="348" name="Google Shape;348;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350" name="Google Shape;350;p18"/>
          <p:cNvSpPr txBox="1"/>
          <p:nvPr/>
        </p:nvSpPr>
        <p:spPr>
          <a:xfrm>
            <a:off x="701200" y="826125"/>
            <a:ext cx="17002500" cy="215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0">
                <a:solidFill>
                  <a:srgbClr val="055E5C"/>
                </a:solidFill>
                <a:latin typeface="Paytone One"/>
                <a:ea typeface="Paytone One"/>
                <a:cs typeface="Paytone One"/>
                <a:sym typeface="Paytone One"/>
              </a:rPr>
              <a:t>Data Needed for Performance Objectives and Performance Measures</a:t>
            </a:r>
            <a:endParaRPr sz="100"/>
          </a:p>
        </p:txBody>
      </p:sp>
      <p:grpSp>
        <p:nvGrpSpPr>
          <p:cNvPr id="351" name="Google Shape;351;p18">
            <a:extLst>
              <a:ext uri="{C183D7F6-B498-43B3-948B-1728B52AA6E4}">
                <adec:decorative xmlns:adec="http://schemas.microsoft.com/office/drawing/2017/decorative" val="1"/>
              </a:ext>
            </a:extLst>
          </p:cNvPr>
          <p:cNvGrpSpPr/>
          <p:nvPr/>
        </p:nvGrpSpPr>
        <p:grpSpPr>
          <a:xfrm>
            <a:off x="413075" y="3268599"/>
            <a:ext cx="17439906" cy="6546092"/>
            <a:chOff x="0" y="0"/>
            <a:chExt cx="4593196" cy="1528211"/>
          </a:xfrm>
        </p:grpSpPr>
        <p:sp>
          <p:nvSpPr>
            <p:cNvPr id="352" name="Google Shape;352;p18"/>
            <p:cNvSpPr/>
            <p:nvPr/>
          </p:nvSpPr>
          <p:spPr>
            <a:xfrm>
              <a:off x="0" y="0"/>
              <a:ext cx="4593196" cy="1528211"/>
            </a:xfrm>
            <a:custGeom>
              <a:avLst/>
              <a:gdLst/>
              <a:ahLst/>
              <a:cxnLst/>
              <a:rect l="l" t="t" r="r" b="b"/>
              <a:pathLst>
                <a:path w="4593196" h="1528211" extrusionOk="0">
                  <a:moveTo>
                    <a:pt x="0" y="0"/>
                  </a:moveTo>
                  <a:lnTo>
                    <a:pt x="4593196" y="0"/>
                  </a:lnTo>
                  <a:lnTo>
                    <a:pt x="4593196" y="1528211"/>
                  </a:lnTo>
                  <a:lnTo>
                    <a:pt x="0" y="1528211"/>
                  </a:lnTo>
                  <a:close/>
                </a:path>
              </a:pathLst>
            </a:custGeom>
            <a:solidFill>
              <a:srgbClr val="055E5C"/>
            </a:solidFill>
            <a:ln>
              <a:noFill/>
            </a:ln>
          </p:spPr>
        </p:sp>
        <p:sp>
          <p:nvSpPr>
            <p:cNvPr id="353" name="Google Shape;353;p18"/>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54" name="Google Shape;354;p18"/>
          <p:cNvSpPr txBox="1"/>
          <p:nvPr/>
        </p:nvSpPr>
        <p:spPr>
          <a:xfrm>
            <a:off x="1497547" y="5033538"/>
            <a:ext cx="4257000" cy="1477800"/>
          </a:xfrm>
          <a:prstGeom prst="rect">
            <a:avLst/>
          </a:prstGeom>
          <a:noFill/>
          <a:ln>
            <a:noFill/>
          </a:ln>
        </p:spPr>
        <p:txBody>
          <a:bodyPr spcFirstLastPara="1" wrap="square" lIns="0" tIns="0" rIns="0" bIns="0" anchor="t" anchorCtr="0">
            <a:spAutoFit/>
          </a:bodyPr>
          <a:lstStyle/>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Youth (24 and Under)</a:t>
            </a:r>
            <a:endParaRPr sz="2400">
              <a:solidFill>
                <a:srgbClr val="FFFFFF"/>
              </a:solidFill>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Adult (25 and Older)</a:t>
            </a:r>
            <a:endParaRPr sz="2400">
              <a:solidFill>
                <a:srgbClr val="FFFFFF"/>
              </a:solidFill>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Validated off the JC’s date of birth and locks</a:t>
            </a:r>
            <a:endParaRPr sz="2400">
              <a:solidFill>
                <a:srgbClr val="FFFFFF"/>
              </a:solidFill>
              <a:latin typeface="Open Sans"/>
              <a:ea typeface="Open Sans"/>
              <a:cs typeface="Open Sans"/>
              <a:sym typeface="Open Sans"/>
            </a:endParaRPr>
          </a:p>
        </p:txBody>
      </p:sp>
      <p:sp>
        <p:nvSpPr>
          <p:cNvPr id="355" name="Google Shape;355;p18"/>
          <p:cNvSpPr txBox="1"/>
          <p:nvPr/>
        </p:nvSpPr>
        <p:spPr>
          <a:xfrm>
            <a:off x="1497550" y="3616663"/>
            <a:ext cx="4364400" cy="1239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dirty="0">
                <a:solidFill>
                  <a:srgbClr val="FDB600"/>
                </a:solidFill>
                <a:latin typeface="Paytone One"/>
                <a:ea typeface="Paytone One"/>
                <a:cs typeface="Paytone One"/>
                <a:sym typeface="Paytone One"/>
              </a:rPr>
              <a:t>Age Category </a:t>
            </a:r>
            <a:endParaRPr sz="3500" dirty="0">
              <a:solidFill>
                <a:srgbClr val="FDB600"/>
              </a:solidFill>
              <a:latin typeface="Paytone One"/>
              <a:ea typeface="Paytone One"/>
              <a:cs typeface="Paytone One"/>
              <a:sym typeface="Paytone One"/>
            </a:endParaRPr>
          </a:p>
          <a:p>
            <a:pPr marL="0" marR="0" lvl="0" indent="0" algn="l" rtl="0">
              <a:lnSpc>
                <a:spcPct val="130000"/>
              </a:lnSpc>
              <a:spcBef>
                <a:spcPts val="0"/>
              </a:spcBef>
              <a:spcAft>
                <a:spcPts val="0"/>
              </a:spcAft>
              <a:buNone/>
            </a:pPr>
            <a:r>
              <a:rPr lang="en-US" sz="3500" dirty="0">
                <a:solidFill>
                  <a:srgbClr val="FDB600"/>
                </a:solidFill>
                <a:latin typeface="Paytone One"/>
                <a:ea typeface="Paytone One"/>
                <a:cs typeface="Paytone One"/>
                <a:sym typeface="Paytone One"/>
              </a:rPr>
              <a:t>at Enrollment</a:t>
            </a:r>
            <a:endParaRPr dirty="0"/>
          </a:p>
        </p:txBody>
      </p:sp>
      <p:sp>
        <p:nvSpPr>
          <p:cNvPr id="356" name="Google Shape;356;p18"/>
          <p:cNvSpPr txBox="1"/>
          <p:nvPr/>
        </p:nvSpPr>
        <p:spPr>
          <a:xfrm>
            <a:off x="6710782" y="5672727"/>
            <a:ext cx="4257600" cy="3324900"/>
          </a:xfrm>
          <a:prstGeom prst="rect">
            <a:avLst/>
          </a:prstGeom>
          <a:noFill/>
          <a:ln>
            <a:noFill/>
          </a:ln>
        </p:spPr>
        <p:txBody>
          <a:bodyPr spcFirstLastPara="1" wrap="square" lIns="0" tIns="0" rIns="0" bIns="0" anchor="t" anchorCtr="0">
            <a:spAutoFit/>
          </a:bodyPr>
          <a:lstStyle/>
          <a:p>
            <a:pPr marL="453392" marR="0" lvl="1" indent="-245746" algn="l" rtl="0">
              <a:lnSpc>
                <a:spcPct val="100000"/>
              </a:lnSpc>
              <a:spcBef>
                <a:spcPts val="0"/>
              </a:spcBef>
              <a:spcAft>
                <a:spcPts val="0"/>
              </a:spcAft>
              <a:buClr>
                <a:srgbClr val="FFFFFF"/>
              </a:buClr>
              <a:buSzPts val="2400"/>
              <a:buFont typeface="Open Sans"/>
              <a:buChar char="•"/>
            </a:pPr>
            <a:r>
              <a:rPr lang="en-US" sz="2400" dirty="0">
                <a:solidFill>
                  <a:srgbClr val="FFFFFF"/>
                </a:solidFill>
                <a:latin typeface="Open Sans"/>
                <a:ea typeface="Open Sans"/>
                <a:cs typeface="Open Sans"/>
                <a:sym typeface="Open Sans"/>
              </a:rPr>
              <a:t>Working in Subminimum Wage Employment</a:t>
            </a:r>
            <a:endParaRPr sz="2400" dirty="0">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dirty="0">
                <a:solidFill>
                  <a:srgbClr val="FFFFFF"/>
                </a:solidFill>
                <a:latin typeface="Open Sans"/>
                <a:ea typeface="Open Sans"/>
                <a:cs typeface="Open Sans"/>
                <a:sym typeface="Open Sans"/>
              </a:rPr>
              <a:t>Contemplating Subminimum Wage Employment</a:t>
            </a:r>
            <a:endParaRPr sz="2400" dirty="0">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dirty="0">
                <a:solidFill>
                  <a:srgbClr val="FFFFFF"/>
                </a:solidFill>
                <a:latin typeface="Open Sans"/>
                <a:ea typeface="Open Sans"/>
                <a:cs typeface="Open Sans"/>
                <a:sym typeface="Open Sans"/>
              </a:rPr>
              <a:t>Working in Subminimum Wage Employment AND Competitive Integrated Employment</a:t>
            </a:r>
            <a:endParaRPr sz="2400" dirty="0">
              <a:latin typeface="Open Sans"/>
              <a:ea typeface="Open Sans"/>
              <a:cs typeface="Open Sans"/>
              <a:sym typeface="Open Sans"/>
            </a:endParaRPr>
          </a:p>
        </p:txBody>
      </p:sp>
      <p:sp>
        <p:nvSpPr>
          <p:cNvPr id="357" name="Google Shape;357;p18"/>
          <p:cNvSpPr txBox="1"/>
          <p:nvPr/>
        </p:nvSpPr>
        <p:spPr>
          <a:xfrm>
            <a:off x="6900500" y="3616663"/>
            <a:ext cx="4111800" cy="1239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dirty="0">
                <a:solidFill>
                  <a:srgbClr val="FDB600"/>
                </a:solidFill>
                <a:latin typeface="Paytone One"/>
                <a:ea typeface="Paytone One"/>
                <a:cs typeface="Paytone One"/>
                <a:sym typeface="Paytone One"/>
              </a:rPr>
              <a:t>Eligibility Criteria at Enrollment</a:t>
            </a:r>
            <a:endParaRPr sz="3500" dirty="0">
              <a:solidFill>
                <a:srgbClr val="FDB600"/>
              </a:solidFill>
              <a:latin typeface="Paytone One"/>
              <a:ea typeface="Paytone One"/>
              <a:cs typeface="Paytone One"/>
              <a:sym typeface="Paytone One"/>
            </a:endParaRPr>
          </a:p>
        </p:txBody>
      </p:sp>
      <p:sp>
        <p:nvSpPr>
          <p:cNvPr id="358" name="Google Shape;358;p18"/>
          <p:cNvSpPr txBox="1"/>
          <p:nvPr/>
        </p:nvSpPr>
        <p:spPr>
          <a:xfrm>
            <a:off x="12618825" y="5033538"/>
            <a:ext cx="4840800" cy="4433100"/>
          </a:xfrm>
          <a:prstGeom prst="rect">
            <a:avLst/>
          </a:prstGeom>
          <a:noFill/>
          <a:ln>
            <a:noFill/>
          </a:ln>
        </p:spPr>
        <p:txBody>
          <a:bodyPr spcFirstLastPara="1" wrap="square" lIns="0" tIns="0" rIns="0" bIns="0" anchor="t" anchorCtr="0">
            <a:spAutoFit/>
          </a:bodyPr>
          <a:lstStyle/>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Employed in Competitive Integrated Employment</a:t>
            </a:r>
            <a:endParaRPr sz="2400">
              <a:solidFill>
                <a:srgbClr val="FFFFFF"/>
              </a:solidFill>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Employed in Both Subminimum Wage Employment and Competitive Integrated Employment</a:t>
            </a:r>
            <a:endParaRPr sz="2400">
              <a:solidFill>
                <a:srgbClr val="FFFFFF"/>
              </a:solidFill>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Employed At or Above Subminimum Wage In A Non-competitive Environment</a:t>
            </a:r>
            <a:endParaRPr sz="2400">
              <a:solidFill>
                <a:srgbClr val="FFFFFF"/>
              </a:solidFill>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Employed in Subminimum Wage Employment Only</a:t>
            </a:r>
            <a:endParaRPr sz="2400">
              <a:solidFill>
                <a:srgbClr val="FFFFFF"/>
              </a:solidFill>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Not Employed</a:t>
            </a:r>
            <a:endParaRPr sz="2400">
              <a:solidFill>
                <a:srgbClr val="FFFFFF"/>
              </a:solidFill>
              <a:latin typeface="Open Sans"/>
              <a:ea typeface="Open Sans"/>
              <a:cs typeface="Open Sans"/>
              <a:sym typeface="Open Sans"/>
            </a:endParaRPr>
          </a:p>
        </p:txBody>
      </p:sp>
      <p:sp>
        <p:nvSpPr>
          <p:cNvPr id="359" name="Google Shape;359;p18"/>
          <p:cNvSpPr txBox="1"/>
          <p:nvPr/>
        </p:nvSpPr>
        <p:spPr>
          <a:xfrm>
            <a:off x="12618825" y="3616663"/>
            <a:ext cx="4840800" cy="1239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a:solidFill>
                  <a:srgbClr val="FDB600"/>
                </a:solidFill>
                <a:latin typeface="Paytone One"/>
                <a:ea typeface="Paytone One"/>
                <a:cs typeface="Paytone One"/>
                <a:sym typeface="Paytone One"/>
              </a:rPr>
              <a:t>Employment at </a:t>
            </a:r>
            <a:endParaRPr sz="3500">
              <a:solidFill>
                <a:srgbClr val="FDB600"/>
              </a:solidFill>
              <a:latin typeface="Paytone One"/>
              <a:ea typeface="Paytone One"/>
              <a:cs typeface="Paytone One"/>
              <a:sym typeface="Paytone One"/>
            </a:endParaRPr>
          </a:p>
          <a:p>
            <a:pPr marL="0" marR="0" lvl="0" indent="0" algn="l" rtl="0">
              <a:lnSpc>
                <a:spcPct val="130000"/>
              </a:lnSpc>
              <a:spcBef>
                <a:spcPts val="0"/>
              </a:spcBef>
              <a:spcAft>
                <a:spcPts val="0"/>
              </a:spcAft>
              <a:buNone/>
            </a:pPr>
            <a:r>
              <a:rPr lang="en-US" sz="3500">
                <a:solidFill>
                  <a:srgbClr val="FDB600"/>
                </a:solidFill>
                <a:latin typeface="Paytone One"/>
                <a:ea typeface="Paytone One"/>
                <a:cs typeface="Paytone One"/>
                <a:sym typeface="Paytone One"/>
              </a:rPr>
              <a:t>Case Closure</a:t>
            </a:r>
            <a:endParaRPr/>
          </a:p>
        </p:txBody>
      </p:sp>
      <p:grpSp>
        <p:nvGrpSpPr>
          <p:cNvPr id="360" name="Google Shape;360;p18">
            <a:extLst>
              <a:ext uri="{C183D7F6-B498-43B3-948B-1728B52AA6E4}">
                <adec:decorative xmlns:adec="http://schemas.microsoft.com/office/drawing/2017/decorative" val="1"/>
              </a:ext>
            </a:extLst>
          </p:cNvPr>
          <p:cNvGrpSpPr/>
          <p:nvPr/>
        </p:nvGrpSpPr>
        <p:grpSpPr>
          <a:xfrm>
            <a:off x="1016101" y="3690572"/>
            <a:ext cx="413164" cy="415016"/>
            <a:chOff x="1813" y="0"/>
            <a:chExt cx="809173" cy="812800"/>
          </a:xfrm>
        </p:grpSpPr>
        <p:sp>
          <p:nvSpPr>
            <p:cNvPr id="361" name="Google Shape;361;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63" name="Google Shape;363;p18">
            <a:extLst>
              <a:ext uri="{C183D7F6-B498-43B3-948B-1728B52AA6E4}">
                <adec:decorative xmlns:adec="http://schemas.microsoft.com/office/drawing/2017/decorative" val="1"/>
              </a:ext>
            </a:extLst>
          </p:cNvPr>
          <p:cNvGrpSpPr/>
          <p:nvPr/>
        </p:nvGrpSpPr>
        <p:grpSpPr>
          <a:xfrm>
            <a:off x="6335600" y="3690572"/>
            <a:ext cx="413164" cy="415016"/>
            <a:chOff x="1813" y="0"/>
            <a:chExt cx="809173" cy="812800"/>
          </a:xfrm>
        </p:grpSpPr>
        <p:sp>
          <p:nvSpPr>
            <p:cNvPr id="364" name="Google Shape;364;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66" name="Google Shape;366;p18">
            <a:extLst>
              <a:ext uri="{C183D7F6-B498-43B3-948B-1728B52AA6E4}">
                <adec:decorative xmlns:adec="http://schemas.microsoft.com/office/drawing/2017/decorative" val="1"/>
              </a:ext>
            </a:extLst>
          </p:cNvPr>
          <p:cNvGrpSpPr/>
          <p:nvPr/>
        </p:nvGrpSpPr>
        <p:grpSpPr>
          <a:xfrm>
            <a:off x="12054870" y="3690572"/>
            <a:ext cx="413164" cy="415016"/>
            <a:chOff x="1813" y="0"/>
            <a:chExt cx="809173" cy="812800"/>
          </a:xfrm>
        </p:grpSpPr>
        <p:sp>
          <p:nvSpPr>
            <p:cNvPr id="367" name="Google Shape;367;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3" name="Google Shape;373;p19">
            <a:extLst>
              <a:ext uri="{C183D7F6-B498-43B3-948B-1728B52AA6E4}">
                <adec:decorative xmlns:adec="http://schemas.microsoft.com/office/drawing/2017/decorative" val="1"/>
              </a:ext>
            </a:extLst>
          </p:cNvPr>
          <p:cNvGrpSpPr/>
          <p:nvPr/>
        </p:nvGrpSpPr>
        <p:grpSpPr>
          <a:xfrm>
            <a:off x="424056" y="458488"/>
            <a:ext cx="17439906" cy="9370035"/>
            <a:chOff x="0" y="0"/>
            <a:chExt cx="4593196" cy="2467812"/>
          </a:xfrm>
        </p:grpSpPr>
        <p:sp>
          <p:nvSpPr>
            <p:cNvPr id="374" name="Google Shape;374;p19"/>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375" name="Google Shape;375;p19"/>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76" name="Google Shape;376;p19"/>
          <p:cNvSpPr txBox="1"/>
          <p:nvPr/>
        </p:nvSpPr>
        <p:spPr>
          <a:xfrm>
            <a:off x="1028700" y="1028700"/>
            <a:ext cx="15591900" cy="1154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500">
                <a:solidFill>
                  <a:srgbClr val="055E5C"/>
                </a:solidFill>
                <a:latin typeface="Paytone One"/>
                <a:ea typeface="Paytone One"/>
                <a:cs typeface="Paytone One"/>
                <a:sym typeface="Paytone One"/>
              </a:rPr>
              <a:t>How does this look in IRSS?</a:t>
            </a:r>
            <a:endParaRPr/>
          </a:p>
        </p:txBody>
      </p:sp>
      <p:grpSp>
        <p:nvGrpSpPr>
          <p:cNvPr id="377" name="Google Shape;377;p19">
            <a:extLst>
              <a:ext uri="{C183D7F6-B498-43B3-948B-1728B52AA6E4}">
                <adec:decorative xmlns:adec="http://schemas.microsoft.com/office/drawing/2017/decorative" val="1"/>
              </a:ext>
            </a:extLst>
          </p:cNvPr>
          <p:cNvGrpSpPr/>
          <p:nvPr/>
        </p:nvGrpSpPr>
        <p:grpSpPr>
          <a:xfrm>
            <a:off x="14135769" y="9274350"/>
            <a:ext cx="292435" cy="293746"/>
            <a:chOff x="1813" y="0"/>
            <a:chExt cx="809173" cy="812800"/>
          </a:xfrm>
        </p:grpSpPr>
        <p:sp>
          <p:nvSpPr>
            <p:cNvPr id="378" name="Google Shape;378;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txBox="1"/>
            <p:nvPr/>
          </p:nvSpPr>
          <p:spPr>
            <a:xfrm>
              <a:off x="76200" y="76200"/>
              <a:ext cx="660400" cy="6604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0" name="Google Shape;380;p19">
            <a:extLst>
              <a:ext uri="{C183D7F6-B498-43B3-948B-1728B52AA6E4}">
                <adec:decorative xmlns:adec="http://schemas.microsoft.com/office/drawing/2017/decorative" val="1"/>
              </a:ext>
            </a:extLst>
          </p:cNvPr>
          <p:cNvGrpSpPr/>
          <p:nvPr/>
        </p:nvGrpSpPr>
        <p:grpSpPr>
          <a:xfrm>
            <a:off x="14796084" y="9274350"/>
            <a:ext cx="292435" cy="293746"/>
            <a:chOff x="1813" y="0"/>
            <a:chExt cx="809173" cy="812800"/>
          </a:xfrm>
        </p:grpSpPr>
        <p:sp>
          <p:nvSpPr>
            <p:cNvPr id="381" name="Google Shape;381;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txBox="1"/>
            <p:nvPr/>
          </p:nvSpPr>
          <p:spPr>
            <a:xfrm>
              <a:off x="76200" y="76200"/>
              <a:ext cx="660400" cy="6604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3" name="Google Shape;383;p19">
            <a:extLst>
              <a:ext uri="{C183D7F6-B498-43B3-948B-1728B52AA6E4}">
                <adec:decorative xmlns:adec="http://schemas.microsoft.com/office/drawing/2017/decorative" val="1"/>
              </a:ext>
            </a:extLst>
          </p:cNvPr>
          <p:cNvGrpSpPr/>
          <p:nvPr/>
        </p:nvGrpSpPr>
        <p:grpSpPr>
          <a:xfrm>
            <a:off x="15456398" y="9274350"/>
            <a:ext cx="292435" cy="293746"/>
            <a:chOff x="1813" y="0"/>
            <a:chExt cx="809173" cy="812800"/>
          </a:xfrm>
        </p:grpSpPr>
        <p:sp>
          <p:nvSpPr>
            <p:cNvPr id="384" name="Google Shape;384;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txBox="1"/>
            <p:nvPr/>
          </p:nvSpPr>
          <p:spPr>
            <a:xfrm>
              <a:off x="76200" y="76200"/>
              <a:ext cx="660400" cy="6604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6" name="Google Shape;386;p19">
            <a:extLst>
              <a:ext uri="{C183D7F6-B498-43B3-948B-1728B52AA6E4}">
                <adec:decorative xmlns:adec="http://schemas.microsoft.com/office/drawing/2017/decorative" val="1"/>
              </a:ext>
            </a:extLst>
          </p:cNvPr>
          <p:cNvGrpSpPr/>
          <p:nvPr/>
        </p:nvGrpSpPr>
        <p:grpSpPr>
          <a:xfrm>
            <a:off x="16087898" y="9274350"/>
            <a:ext cx="292435" cy="293746"/>
            <a:chOff x="1813" y="0"/>
            <a:chExt cx="809173" cy="812800"/>
          </a:xfrm>
        </p:grpSpPr>
        <p:sp>
          <p:nvSpPr>
            <p:cNvPr id="387" name="Google Shape;387;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txBox="1"/>
            <p:nvPr/>
          </p:nvSpPr>
          <p:spPr>
            <a:xfrm>
              <a:off x="76200" y="76200"/>
              <a:ext cx="660400" cy="6604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9" name="Google Shape;389;p19">
            <a:extLst>
              <a:ext uri="{C183D7F6-B498-43B3-948B-1728B52AA6E4}">
                <adec:decorative xmlns:adec="http://schemas.microsoft.com/office/drawing/2017/decorative" val="1"/>
              </a:ext>
            </a:extLst>
          </p:cNvPr>
          <p:cNvGrpSpPr/>
          <p:nvPr/>
        </p:nvGrpSpPr>
        <p:grpSpPr>
          <a:xfrm>
            <a:off x="16748212" y="9274350"/>
            <a:ext cx="292435" cy="293746"/>
            <a:chOff x="1813" y="0"/>
            <a:chExt cx="809173" cy="812800"/>
          </a:xfrm>
        </p:grpSpPr>
        <p:sp>
          <p:nvSpPr>
            <p:cNvPr id="390" name="Google Shape;390;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txBox="1"/>
            <p:nvPr/>
          </p:nvSpPr>
          <p:spPr>
            <a:xfrm>
              <a:off x="76200" y="76200"/>
              <a:ext cx="660400" cy="660400"/>
            </a:xfrm>
            <a:prstGeom prst="rect">
              <a:avLst/>
            </a:prstGeom>
            <a:noFill/>
            <a:ln>
              <a:noFill/>
            </a:ln>
          </p:spPr>
          <p:txBody>
            <a:bodyPr spcFirstLastPara="1" wrap="square" lIns="57025" tIns="57025" rIns="57025" bIns="57025" anchor="ctr" anchorCtr="0">
              <a:noAutofit/>
            </a:bodyPr>
            <a:lstStyle/>
            <a:p>
              <a:pPr marL="0" marR="0" lvl="0" indent="0" algn="ctr" rtl="0">
                <a:lnSpc>
                  <a:spcPct val="109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92" name="Google Shape;392;p19">
            <a:extLst>
              <a:ext uri="{C183D7F6-B498-43B3-948B-1728B52AA6E4}">
                <adec:decorative xmlns:adec="http://schemas.microsoft.com/office/drawing/2017/decorative" val="1"/>
              </a:ext>
            </a:extLst>
          </p:cNvPr>
          <p:cNvGrpSpPr/>
          <p:nvPr/>
        </p:nvGrpSpPr>
        <p:grpSpPr>
          <a:xfrm>
            <a:off x="15309508" y="856502"/>
            <a:ext cx="1438685" cy="1326598"/>
            <a:chOff x="778" y="0"/>
            <a:chExt cx="1918247" cy="1768797"/>
          </a:xfrm>
        </p:grpSpPr>
        <p:grpSp>
          <p:nvGrpSpPr>
            <p:cNvPr id="393" name="Google Shape;393;p19"/>
            <p:cNvGrpSpPr/>
            <p:nvPr/>
          </p:nvGrpSpPr>
          <p:grpSpPr>
            <a:xfrm>
              <a:off x="3593" y="0"/>
              <a:ext cx="347217" cy="348773"/>
              <a:chOff x="1813" y="0"/>
              <a:chExt cx="809173" cy="812800"/>
            </a:xfrm>
          </p:grpSpPr>
          <p:sp>
            <p:nvSpPr>
              <p:cNvPr id="394" name="Google Shape;394;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96" name="Google Shape;396;p19"/>
            <p:cNvGrpSpPr/>
            <p:nvPr/>
          </p:nvGrpSpPr>
          <p:grpSpPr>
            <a:xfrm>
              <a:off x="787701" y="0"/>
              <a:ext cx="347217" cy="348773"/>
              <a:chOff x="1813" y="0"/>
              <a:chExt cx="809173" cy="812800"/>
            </a:xfrm>
          </p:grpSpPr>
          <p:sp>
            <p:nvSpPr>
              <p:cNvPr id="397" name="Google Shape;397;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99" name="Google Shape;399;p19"/>
            <p:cNvGrpSpPr/>
            <p:nvPr/>
          </p:nvGrpSpPr>
          <p:grpSpPr>
            <a:xfrm>
              <a:off x="1571808" y="0"/>
              <a:ext cx="347217" cy="348773"/>
              <a:chOff x="1813" y="0"/>
              <a:chExt cx="809173" cy="812800"/>
            </a:xfrm>
          </p:grpSpPr>
          <p:sp>
            <p:nvSpPr>
              <p:cNvPr id="400" name="Google Shape;400;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02" name="Google Shape;402;p19"/>
            <p:cNvGrpSpPr/>
            <p:nvPr/>
          </p:nvGrpSpPr>
          <p:grpSpPr>
            <a:xfrm>
              <a:off x="3593" y="710012"/>
              <a:ext cx="347217" cy="348773"/>
              <a:chOff x="1813" y="0"/>
              <a:chExt cx="809173" cy="812800"/>
            </a:xfrm>
          </p:grpSpPr>
          <p:sp>
            <p:nvSpPr>
              <p:cNvPr id="403" name="Google Shape;403;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05" name="Google Shape;405;p19"/>
            <p:cNvGrpSpPr/>
            <p:nvPr/>
          </p:nvGrpSpPr>
          <p:grpSpPr>
            <a:xfrm>
              <a:off x="787701" y="710012"/>
              <a:ext cx="347217" cy="348773"/>
              <a:chOff x="1813" y="0"/>
              <a:chExt cx="809173" cy="812800"/>
            </a:xfrm>
          </p:grpSpPr>
          <p:sp>
            <p:nvSpPr>
              <p:cNvPr id="406" name="Google Shape;406;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08" name="Google Shape;408;p19"/>
            <p:cNvGrpSpPr/>
            <p:nvPr/>
          </p:nvGrpSpPr>
          <p:grpSpPr>
            <a:xfrm>
              <a:off x="1571808" y="710012"/>
              <a:ext cx="347217" cy="348773"/>
              <a:chOff x="1813" y="0"/>
              <a:chExt cx="809173" cy="812800"/>
            </a:xfrm>
          </p:grpSpPr>
          <p:sp>
            <p:nvSpPr>
              <p:cNvPr id="409" name="Google Shape;409;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11" name="Google Shape;411;p19"/>
            <p:cNvGrpSpPr/>
            <p:nvPr/>
          </p:nvGrpSpPr>
          <p:grpSpPr>
            <a:xfrm>
              <a:off x="778" y="1420024"/>
              <a:ext cx="347217" cy="348773"/>
              <a:chOff x="1813" y="0"/>
              <a:chExt cx="809173" cy="812800"/>
            </a:xfrm>
          </p:grpSpPr>
          <p:sp>
            <p:nvSpPr>
              <p:cNvPr id="412" name="Google Shape;412;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14" name="Google Shape;414;p19"/>
            <p:cNvGrpSpPr/>
            <p:nvPr/>
          </p:nvGrpSpPr>
          <p:grpSpPr>
            <a:xfrm>
              <a:off x="784886" y="1420024"/>
              <a:ext cx="347217" cy="348773"/>
              <a:chOff x="1813" y="0"/>
              <a:chExt cx="809173" cy="812800"/>
            </a:xfrm>
          </p:grpSpPr>
          <p:sp>
            <p:nvSpPr>
              <p:cNvPr id="415" name="Google Shape;415;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17" name="Google Shape;417;p19"/>
            <p:cNvGrpSpPr/>
            <p:nvPr/>
          </p:nvGrpSpPr>
          <p:grpSpPr>
            <a:xfrm>
              <a:off x="1568993" y="1420024"/>
              <a:ext cx="347217" cy="348773"/>
              <a:chOff x="1813" y="0"/>
              <a:chExt cx="809173" cy="812800"/>
            </a:xfrm>
          </p:grpSpPr>
          <p:sp>
            <p:nvSpPr>
              <p:cNvPr id="418" name="Google Shape;418;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pic>
        <p:nvPicPr>
          <p:cNvPr id="420" name="Google Shape;420;p19" descr="screenshot of IRSS to show how IBC program works"/>
          <p:cNvPicPr preferRelativeResize="0"/>
          <p:nvPr/>
        </p:nvPicPr>
        <p:blipFill>
          <a:blip r:embed="rId3">
            <a:alphaModFix/>
          </a:blip>
          <a:stretch>
            <a:fillRect/>
          </a:stretch>
        </p:blipFill>
        <p:spPr>
          <a:xfrm>
            <a:off x="953175" y="2712437"/>
            <a:ext cx="16381650" cy="5487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pSp>
        <p:nvGrpSpPr>
          <p:cNvPr id="425" name="Google Shape;425;p20">
            <a:extLst>
              <a:ext uri="{C183D7F6-B498-43B3-948B-1728B52AA6E4}">
                <adec:decorative xmlns:adec="http://schemas.microsoft.com/office/drawing/2017/decorative" val="1"/>
              </a:ext>
            </a:extLst>
          </p:cNvPr>
          <p:cNvGrpSpPr/>
          <p:nvPr/>
        </p:nvGrpSpPr>
        <p:grpSpPr>
          <a:xfrm>
            <a:off x="413081" y="444700"/>
            <a:ext cx="17439793" cy="9369973"/>
            <a:chOff x="0" y="0"/>
            <a:chExt cx="4593196" cy="2467812"/>
          </a:xfrm>
        </p:grpSpPr>
        <p:sp>
          <p:nvSpPr>
            <p:cNvPr id="426" name="Google Shape;426;p20"/>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427" name="Google Shape;427;p20"/>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28" name="Google Shape;428;p20"/>
          <p:cNvSpPr txBox="1"/>
          <p:nvPr/>
        </p:nvSpPr>
        <p:spPr>
          <a:xfrm>
            <a:off x="1445375" y="672875"/>
            <a:ext cx="13873200" cy="230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500">
                <a:solidFill>
                  <a:srgbClr val="055E5C"/>
                </a:solidFill>
                <a:latin typeface="Paytone One"/>
                <a:ea typeface="Paytone One"/>
                <a:cs typeface="Paytone One"/>
                <a:sym typeface="Paytone One"/>
              </a:rPr>
              <a:t>Wait!  </a:t>
            </a:r>
            <a:endParaRPr sz="7500">
              <a:solidFill>
                <a:srgbClr val="055E5C"/>
              </a:solidFill>
              <a:latin typeface="Paytone One"/>
              <a:ea typeface="Paytone One"/>
              <a:cs typeface="Paytone One"/>
              <a:sym typeface="Paytone One"/>
            </a:endParaRPr>
          </a:p>
          <a:p>
            <a:pPr marL="0" marR="0" lvl="0" indent="0" algn="l" rtl="0">
              <a:lnSpc>
                <a:spcPct val="100000"/>
              </a:lnSpc>
              <a:spcBef>
                <a:spcPts val="0"/>
              </a:spcBef>
              <a:spcAft>
                <a:spcPts val="0"/>
              </a:spcAft>
              <a:buNone/>
            </a:pPr>
            <a:r>
              <a:rPr lang="en-US" sz="7500">
                <a:solidFill>
                  <a:srgbClr val="055E5C"/>
                </a:solidFill>
                <a:latin typeface="Paytone One"/>
                <a:ea typeface="Paytone One"/>
                <a:cs typeface="Paytone One"/>
                <a:sym typeface="Paytone One"/>
              </a:rPr>
              <a:t>What’s the difference?</a:t>
            </a:r>
            <a:endParaRPr/>
          </a:p>
        </p:txBody>
      </p:sp>
      <p:grpSp>
        <p:nvGrpSpPr>
          <p:cNvPr id="429" name="Google Shape;429;p20">
            <a:extLst>
              <a:ext uri="{C183D7F6-B498-43B3-948B-1728B52AA6E4}">
                <adec:decorative xmlns:adec="http://schemas.microsoft.com/office/drawing/2017/decorative" val="1"/>
              </a:ext>
            </a:extLst>
          </p:cNvPr>
          <p:cNvGrpSpPr/>
          <p:nvPr/>
        </p:nvGrpSpPr>
        <p:grpSpPr>
          <a:xfrm>
            <a:off x="12901980" y="1259807"/>
            <a:ext cx="4302820" cy="1418070"/>
            <a:chOff x="778" y="0"/>
            <a:chExt cx="5737094" cy="1890760"/>
          </a:xfrm>
        </p:grpSpPr>
        <p:grpSp>
          <p:nvGrpSpPr>
            <p:cNvPr id="430" name="Google Shape;430;p20"/>
            <p:cNvGrpSpPr/>
            <p:nvPr/>
          </p:nvGrpSpPr>
          <p:grpSpPr>
            <a:xfrm>
              <a:off x="3822440" y="0"/>
              <a:ext cx="347217" cy="348773"/>
              <a:chOff x="1813" y="0"/>
              <a:chExt cx="809173" cy="812800"/>
            </a:xfrm>
          </p:grpSpPr>
          <p:sp>
            <p:nvSpPr>
              <p:cNvPr id="431" name="Google Shape;431;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3" name="Google Shape;433;p20"/>
            <p:cNvGrpSpPr/>
            <p:nvPr/>
          </p:nvGrpSpPr>
          <p:grpSpPr>
            <a:xfrm>
              <a:off x="4606548" y="0"/>
              <a:ext cx="347217" cy="348773"/>
              <a:chOff x="1813" y="0"/>
              <a:chExt cx="809173" cy="812800"/>
            </a:xfrm>
          </p:grpSpPr>
          <p:sp>
            <p:nvSpPr>
              <p:cNvPr id="434" name="Google Shape;434;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6" name="Google Shape;436;p20"/>
            <p:cNvGrpSpPr/>
            <p:nvPr/>
          </p:nvGrpSpPr>
          <p:grpSpPr>
            <a:xfrm>
              <a:off x="5390655" y="0"/>
              <a:ext cx="347217" cy="348773"/>
              <a:chOff x="1813" y="0"/>
              <a:chExt cx="809173" cy="812800"/>
            </a:xfrm>
          </p:grpSpPr>
          <p:sp>
            <p:nvSpPr>
              <p:cNvPr id="437" name="Google Shape;437;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9" name="Google Shape;439;p20"/>
            <p:cNvGrpSpPr/>
            <p:nvPr/>
          </p:nvGrpSpPr>
          <p:grpSpPr>
            <a:xfrm>
              <a:off x="3822440" y="710012"/>
              <a:ext cx="347217" cy="348773"/>
              <a:chOff x="1813" y="0"/>
              <a:chExt cx="809173" cy="812800"/>
            </a:xfrm>
          </p:grpSpPr>
          <p:sp>
            <p:nvSpPr>
              <p:cNvPr id="440" name="Google Shape;440;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42" name="Google Shape;442;p20"/>
            <p:cNvGrpSpPr/>
            <p:nvPr/>
          </p:nvGrpSpPr>
          <p:grpSpPr>
            <a:xfrm>
              <a:off x="4606548" y="710012"/>
              <a:ext cx="347217" cy="348773"/>
              <a:chOff x="1813" y="0"/>
              <a:chExt cx="809173" cy="812800"/>
            </a:xfrm>
          </p:grpSpPr>
          <p:sp>
            <p:nvSpPr>
              <p:cNvPr id="443" name="Google Shape;443;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45" name="Google Shape;445;p20"/>
            <p:cNvGrpSpPr/>
            <p:nvPr/>
          </p:nvGrpSpPr>
          <p:grpSpPr>
            <a:xfrm>
              <a:off x="5390655" y="710012"/>
              <a:ext cx="347217" cy="348773"/>
              <a:chOff x="1813" y="0"/>
              <a:chExt cx="809173" cy="812800"/>
            </a:xfrm>
          </p:grpSpPr>
          <p:sp>
            <p:nvSpPr>
              <p:cNvPr id="446" name="Google Shape;446;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48" name="Google Shape;448;p20"/>
            <p:cNvGrpSpPr/>
            <p:nvPr/>
          </p:nvGrpSpPr>
          <p:grpSpPr>
            <a:xfrm>
              <a:off x="3822440" y="1541987"/>
              <a:ext cx="347217" cy="348773"/>
              <a:chOff x="1813" y="0"/>
              <a:chExt cx="809173" cy="812800"/>
            </a:xfrm>
          </p:grpSpPr>
          <p:sp>
            <p:nvSpPr>
              <p:cNvPr id="449" name="Google Shape;449;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1" name="Google Shape;451;p20"/>
            <p:cNvGrpSpPr/>
            <p:nvPr/>
          </p:nvGrpSpPr>
          <p:grpSpPr>
            <a:xfrm>
              <a:off x="4606548" y="1541987"/>
              <a:ext cx="347217" cy="348773"/>
              <a:chOff x="1813" y="0"/>
              <a:chExt cx="809173" cy="812800"/>
            </a:xfrm>
          </p:grpSpPr>
          <p:sp>
            <p:nvSpPr>
              <p:cNvPr id="452" name="Google Shape;452;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4" name="Google Shape;454;p20"/>
            <p:cNvGrpSpPr/>
            <p:nvPr/>
          </p:nvGrpSpPr>
          <p:grpSpPr>
            <a:xfrm>
              <a:off x="5390655" y="1541987"/>
              <a:ext cx="347217" cy="348773"/>
              <a:chOff x="1813" y="0"/>
              <a:chExt cx="809173" cy="812800"/>
            </a:xfrm>
          </p:grpSpPr>
          <p:sp>
            <p:nvSpPr>
              <p:cNvPr id="455" name="Google Shape;455;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7" name="Google Shape;457;p20"/>
            <p:cNvGrpSpPr/>
            <p:nvPr/>
          </p:nvGrpSpPr>
          <p:grpSpPr>
            <a:xfrm>
              <a:off x="778" y="0"/>
              <a:ext cx="347217" cy="348773"/>
              <a:chOff x="1813" y="0"/>
              <a:chExt cx="809173" cy="812800"/>
            </a:xfrm>
          </p:grpSpPr>
          <p:sp>
            <p:nvSpPr>
              <p:cNvPr id="458" name="Google Shape;458;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0" name="Google Shape;460;p20"/>
            <p:cNvGrpSpPr/>
            <p:nvPr/>
          </p:nvGrpSpPr>
          <p:grpSpPr>
            <a:xfrm>
              <a:off x="784886" y="0"/>
              <a:ext cx="347217" cy="348773"/>
              <a:chOff x="1813" y="0"/>
              <a:chExt cx="809173" cy="812800"/>
            </a:xfrm>
          </p:grpSpPr>
          <p:sp>
            <p:nvSpPr>
              <p:cNvPr id="461" name="Google Shape;461;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3" name="Google Shape;463;p20"/>
            <p:cNvGrpSpPr/>
            <p:nvPr/>
          </p:nvGrpSpPr>
          <p:grpSpPr>
            <a:xfrm>
              <a:off x="1568993" y="0"/>
              <a:ext cx="347217" cy="348773"/>
              <a:chOff x="1813" y="0"/>
              <a:chExt cx="809173" cy="812800"/>
            </a:xfrm>
          </p:grpSpPr>
          <p:sp>
            <p:nvSpPr>
              <p:cNvPr id="464" name="Google Shape;464;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6" name="Google Shape;466;p20"/>
            <p:cNvGrpSpPr/>
            <p:nvPr/>
          </p:nvGrpSpPr>
          <p:grpSpPr>
            <a:xfrm>
              <a:off x="778" y="710012"/>
              <a:ext cx="347217" cy="348773"/>
              <a:chOff x="1813" y="0"/>
              <a:chExt cx="809173" cy="812800"/>
            </a:xfrm>
          </p:grpSpPr>
          <p:sp>
            <p:nvSpPr>
              <p:cNvPr id="467" name="Google Shape;467;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9" name="Google Shape;469;p20"/>
            <p:cNvGrpSpPr/>
            <p:nvPr/>
          </p:nvGrpSpPr>
          <p:grpSpPr>
            <a:xfrm>
              <a:off x="784886" y="710012"/>
              <a:ext cx="347217" cy="348773"/>
              <a:chOff x="1813" y="0"/>
              <a:chExt cx="809173" cy="812800"/>
            </a:xfrm>
          </p:grpSpPr>
          <p:sp>
            <p:nvSpPr>
              <p:cNvPr id="470" name="Google Shape;470;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72" name="Google Shape;472;p20"/>
            <p:cNvGrpSpPr/>
            <p:nvPr/>
          </p:nvGrpSpPr>
          <p:grpSpPr>
            <a:xfrm>
              <a:off x="1568993" y="710012"/>
              <a:ext cx="347217" cy="348773"/>
              <a:chOff x="1813" y="0"/>
              <a:chExt cx="809173" cy="812800"/>
            </a:xfrm>
          </p:grpSpPr>
          <p:sp>
            <p:nvSpPr>
              <p:cNvPr id="473" name="Google Shape;473;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75" name="Google Shape;475;p20"/>
            <p:cNvGrpSpPr/>
            <p:nvPr/>
          </p:nvGrpSpPr>
          <p:grpSpPr>
            <a:xfrm>
              <a:off x="2318883" y="0"/>
              <a:ext cx="347217" cy="348773"/>
              <a:chOff x="1813" y="0"/>
              <a:chExt cx="809173" cy="812800"/>
            </a:xfrm>
          </p:grpSpPr>
          <p:sp>
            <p:nvSpPr>
              <p:cNvPr id="476" name="Google Shape;476;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78" name="Google Shape;478;p20"/>
            <p:cNvGrpSpPr/>
            <p:nvPr/>
          </p:nvGrpSpPr>
          <p:grpSpPr>
            <a:xfrm>
              <a:off x="3102991" y="0"/>
              <a:ext cx="347217" cy="348773"/>
              <a:chOff x="1813" y="0"/>
              <a:chExt cx="809173" cy="812800"/>
            </a:xfrm>
          </p:grpSpPr>
          <p:sp>
            <p:nvSpPr>
              <p:cNvPr id="479" name="Google Shape;479;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81" name="Google Shape;481;p20"/>
            <p:cNvGrpSpPr/>
            <p:nvPr/>
          </p:nvGrpSpPr>
          <p:grpSpPr>
            <a:xfrm>
              <a:off x="2318883" y="710012"/>
              <a:ext cx="347217" cy="348773"/>
              <a:chOff x="1813" y="0"/>
              <a:chExt cx="809173" cy="812800"/>
            </a:xfrm>
          </p:grpSpPr>
          <p:sp>
            <p:nvSpPr>
              <p:cNvPr id="482" name="Google Shape;482;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84" name="Google Shape;484;p20"/>
            <p:cNvGrpSpPr/>
            <p:nvPr/>
          </p:nvGrpSpPr>
          <p:grpSpPr>
            <a:xfrm>
              <a:off x="3102991" y="710012"/>
              <a:ext cx="347217" cy="348773"/>
              <a:chOff x="1813" y="0"/>
              <a:chExt cx="809173" cy="812800"/>
            </a:xfrm>
          </p:grpSpPr>
          <p:sp>
            <p:nvSpPr>
              <p:cNvPr id="485" name="Google Shape;485;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87" name="Google Shape;487;p20"/>
            <p:cNvGrpSpPr/>
            <p:nvPr/>
          </p:nvGrpSpPr>
          <p:grpSpPr>
            <a:xfrm>
              <a:off x="778" y="1541987"/>
              <a:ext cx="347217" cy="348773"/>
              <a:chOff x="1813" y="0"/>
              <a:chExt cx="809173" cy="812800"/>
            </a:xfrm>
          </p:grpSpPr>
          <p:sp>
            <p:nvSpPr>
              <p:cNvPr id="488" name="Google Shape;488;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0" name="Google Shape;490;p20"/>
            <p:cNvGrpSpPr/>
            <p:nvPr/>
          </p:nvGrpSpPr>
          <p:grpSpPr>
            <a:xfrm>
              <a:off x="784886" y="1541987"/>
              <a:ext cx="347217" cy="348773"/>
              <a:chOff x="1813" y="0"/>
              <a:chExt cx="809173" cy="812800"/>
            </a:xfrm>
          </p:grpSpPr>
          <p:sp>
            <p:nvSpPr>
              <p:cNvPr id="491" name="Google Shape;491;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3" name="Google Shape;493;p20"/>
            <p:cNvGrpSpPr/>
            <p:nvPr/>
          </p:nvGrpSpPr>
          <p:grpSpPr>
            <a:xfrm>
              <a:off x="1568993" y="1541987"/>
              <a:ext cx="347217" cy="348773"/>
              <a:chOff x="1813" y="0"/>
              <a:chExt cx="809173" cy="812800"/>
            </a:xfrm>
          </p:grpSpPr>
          <p:sp>
            <p:nvSpPr>
              <p:cNvPr id="494" name="Google Shape;494;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6" name="Google Shape;496;p20"/>
            <p:cNvGrpSpPr/>
            <p:nvPr/>
          </p:nvGrpSpPr>
          <p:grpSpPr>
            <a:xfrm>
              <a:off x="2318883" y="1541987"/>
              <a:ext cx="347217" cy="348773"/>
              <a:chOff x="1813" y="0"/>
              <a:chExt cx="809173" cy="812800"/>
            </a:xfrm>
          </p:grpSpPr>
          <p:sp>
            <p:nvSpPr>
              <p:cNvPr id="497" name="Google Shape;497;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9" name="Google Shape;499;p20"/>
            <p:cNvGrpSpPr/>
            <p:nvPr/>
          </p:nvGrpSpPr>
          <p:grpSpPr>
            <a:xfrm>
              <a:off x="3102991" y="1541987"/>
              <a:ext cx="347217" cy="348773"/>
              <a:chOff x="1813" y="0"/>
              <a:chExt cx="809173" cy="812800"/>
            </a:xfrm>
          </p:grpSpPr>
          <p:sp>
            <p:nvSpPr>
              <p:cNvPr id="500" name="Google Shape;500;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aphicFrame>
        <p:nvGraphicFramePr>
          <p:cNvPr id="502" name="Google Shape;502;p20"/>
          <p:cNvGraphicFramePr/>
          <p:nvPr>
            <p:extLst>
              <p:ext uri="{D42A27DB-BD31-4B8C-83A1-F6EECF244321}">
                <p14:modId xmlns:p14="http://schemas.microsoft.com/office/powerpoint/2010/main" val="3406527305"/>
              </p:ext>
            </p:extLst>
          </p:nvPr>
        </p:nvGraphicFramePr>
        <p:xfrm>
          <a:off x="952500" y="3429000"/>
          <a:ext cx="16383000" cy="5965300"/>
        </p:xfrm>
        <a:graphic>
          <a:graphicData uri="http://schemas.openxmlformats.org/drawingml/2006/table">
            <a:tbl>
              <a:tblPr firstRow="1">
                <a:noFill/>
                <a:tableStyleId>{B39B213B-D7C4-4322-96D8-CE5E2520E9C6}</a:tableStyleId>
              </a:tblPr>
              <a:tblGrid>
                <a:gridCol w="8191500">
                  <a:extLst>
                    <a:ext uri="{9D8B030D-6E8A-4147-A177-3AD203B41FA5}">
                      <a16:colId xmlns:a16="http://schemas.microsoft.com/office/drawing/2014/main" val="20000"/>
                    </a:ext>
                  </a:extLst>
                </a:gridCol>
                <a:gridCol w="8191500">
                  <a:extLst>
                    <a:ext uri="{9D8B030D-6E8A-4147-A177-3AD203B41FA5}">
                      <a16:colId xmlns:a16="http://schemas.microsoft.com/office/drawing/2014/main" val="20001"/>
                    </a:ext>
                  </a:extLst>
                </a:gridCol>
              </a:tblGrid>
              <a:tr h="735325">
                <a:tc>
                  <a:txBody>
                    <a:bodyPr/>
                    <a:lstStyle/>
                    <a:p>
                      <a:pPr marL="0" lvl="0" indent="0" algn="ctr" rtl="0">
                        <a:spcBef>
                          <a:spcPts val="0"/>
                        </a:spcBef>
                        <a:spcAft>
                          <a:spcPts val="0"/>
                        </a:spcAft>
                        <a:buNone/>
                      </a:pPr>
                      <a:r>
                        <a:rPr lang="en-US" sz="3100" b="1">
                          <a:latin typeface="Open Sans"/>
                          <a:ea typeface="Open Sans"/>
                          <a:cs typeface="Open Sans"/>
                          <a:sym typeface="Open Sans"/>
                        </a:rPr>
                        <a:t>Participant</a:t>
                      </a:r>
                      <a:endParaRPr sz="3100"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US" sz="3100" b="1">
                          <a:latin typeface="Open Sans"/>
                          <a:ea typeface="Open Sans"/>
                          <a:cs typeface="Open Sans"/>
                          <a:sym typeface="Open Sans"/>
                        </a:rPr>
                        <a:t>Control Group</a:t>
                      </a:r>
                      <a:endParaRPr sz="3100" b="1">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5229975">
                <a:tc>
                  <a:txBody>
                    <a:bodyPr/>
                    <a:lstStyle/>
                    <a:p>
                      <a:pPr marL="0" lvl="0" indent="0" algn="l" rtl="0">
                        <a:spcBef>
                          <a:spcPts val="0"/>
                        </a:spcBef>
                        <a:spcAft>
                          <a:spcPts val="0"/>
                        </a:spcAft>
                        <a:buNone/>
                      </a:pPr>
                      <a:r>
                        <a:rPr lang="en-US" sz="2600">
                          <a:latin typeface="Open Sans"/>
                          <a:ea typeface="Open Sans"/>
                          <a:cs typeface="Open Sans"/>
                          <a:sym typeface="Open Sans"/>
                        </a:rPr>
                        <a:t>A participant case is a job candidate who meets one of the qualifying criteria already discussed:</a:t>
                      </a:r>
                      <a:endParaRPr sz="2600">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a:solidFill>
                            <a:schemeClr val="dk1"/>
                          </a:solidFill>
                          <a:latin typeface="Open Sans"/>
                          <a:ea typeface="Open Sans"/>
                          <a:cs typeface="Open Sans"/>
                          <a:sym typeface="Open Sans"/>
                        </a:rPr>
                        <a:t>Working in Subminimum Wage Employment</a:t>
                      </a:r>
                      <a:endParaRPr sz="2600">
                        <a:solidFill>
                          <a:schemeClr val="dk1"/>
                        </a:solidFill>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a:solidFill>
                            <a:schemeClr val="dk1"/>
                          </a:solidFill>
                          <a:latin typeface="Open Sans"/>
                          <a:ea typeface="Open Sans"/>
                          <a:cs typeface="Open Sans"/>
                          <a:sym typeface="Open Sans"/>
                        </a:rPr>
                        <a:t>Contemplating Subminimum Wage Employment</a:t>
                      </a:r>
                      <a:endParaRPr sz="2600">
                        <a:solidFill>
                          <a:schemeClr val="dk1"/>
                        </a:solidFill>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a:solidFill>
                            <a:schemeClr val="dk1"/>
                          </a:solidFill>
                          <a:latin typeface="Open Sans"/>
                          <a:ea typeface="Open Sans"/>
                          <a:cs typeface="Open Sans"/>
                          <a:sym typeface="Open Sans"/>
                        </a:rPr>
                        <a:t>Working in Subminimum Wage Employment AND Competitive Integrated Employment</a:t>
                      </a:r>
                      <a:endParaRPr sz="2600">
                        <a:solidFill>
                          <a:schemeClr val="dk1"/>
                        </a:solidFill>
                        <a:latin typeface="Open Sans"/>
                        <a:ea typeface="Open Sans"/>
                        <a:cs typeface="Open Sans"/>
                        <a:sym typeface="Open Sans"/>
                      </a:endParaRPr>
                    </a:p>
                    <a:p>
                      <a:pPr marL="0" lvl="0" indent="0" algn="l" rtl="0">
                        <a:spcBef>
                          <a:spcPts val="0"/>
                        </a:spcBef>
                        <a:spcAft>
                          <a:spcPts val="0"/>
                        </a:spcAft>
                        <a:buNone/>
                      </a:pPr>
                      <a:endParaRPr sz="24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600" dirty="0">
                          <a:solidFill>
                            <a:schemeClr val="dk1"/>
                          </a:solidFill>
                          <a:latin typeface="Open Sans"/>
                          <a:ea typeface="Open Sans"/>
                          <a:cs typeface="Open Sans"/>
                          <a:sym typeface="Open Sans"/>
                        </a:rPr>
                        <a:t>A control group case is a job candidate who is receiving similar regular VR services and matches a set of covariates similar to participants in the control group. Covariates include:</a:t>
                      </a:r>
                      <a:endParaRPr sz="2600" dirty="0">
                        <a:solidFill>
                          <a:schemeClr val="dk1"/>
                        </a:solidFill>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dirty="0">
                          <a:latin typeface="Open Sans"/>
                          <a:ea typeface="Open Sans"/>
                          <a:cs typeface="Open Sans"/>
                          <a:sym typeface="Open Sans"/>
                        </a:rPr>
                        <a:t>Age</a:t>
                      </a:r>
                      <a:endParaRPr sz="2600" dirty="0">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dirty="0">
                          <a:latin typeface="Open Sans"/>
                          <a:ea typeface="Open Sans"/>
                          <a:cs typeface="Open Sans"/>
                          <a:sym typeface="Open Sans"/>
                        </a:rPr>
                        <a:t>Gender</a:t>
                      </a:r>
                      <a:endParaRPr sz="2600" dirty="0">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dirty="0">
                          <a:latin typeface="Open Sans"/>
                          <a:ea typeface="Open Sans"/>
                          <a:cs typeface="Open Sans"/>
                          <a:sym typeface="Open Sans"/>
                        </a:rPr>
                        <a:t>Race</a:t>
                      </a:r>
                      <a:endParaRPr sz="2600" dirty="0">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dirty="0">
                          <a:latin typeface="Open Sans"/>
                          <a:ea typeface="Open Sans"/>
                          <a:cs typeface="Open Sans"/>
                          <a:sym typeface="Open Sans"/>
                        </a:rPr>
                        <a:t>Ethnicity</a:t>
                      </a:r>
                      <a:endParaRPr sz="2600" dirty="0">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dirty="0">
                          <a:latin typeface="Open Sans"/>
                          <a:ea typeface="Open Sans"/>
                          <a:cs typeface="Open Sans"/>
                          <a:sym typeface="Open Sans"/>
                        </a:rPr>
                        <a:t>Residency (Rural/Urban)</a:t>
                      </a:r>
                      <a:endParaRPr sz="2600" dirty="0">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dirty="0">
                          <a:latin typeface="Open Sans"/>
                          <a:ea typeface="Open Sans"/>
                          <a:cs typeface="Open Sans"/>
                          <a:sym typeface="Open Sans"/>
                        </a:rPr>
                        <a:t>Diagnosis</a:t>
                      </a:r>
                      <a:endParaRPr sz="2600" dirty="0">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dirty="0">
                          <a:latin typeface="Open Sans"/>
                          <a:ea typeface="Open Sans"/>
                          <a:cs typeface="Open Sans"/>
                          <a:sym typeface="Open Sans"/>
                        </a:rPr>
                        <a:t>Number of Functional Limitations</a:t>
                      </a:r>
                      <a:endParaRPr sz="2600" dirty="0">
                        <a:latin typeface="Open Sans"/>
                        <a:ea typeface="Open Sans"/>
                        <a:cs typeface="Open Sans"/>
                        <a:sym typeface="Open Sans"/>
                      </a:endParaRPr>
                    </a:p>
                    <a:p>
                      <a:pPr marL="914400" lvl="1" indent="-393700" algn="l" rtl="0">
                        <a:spcBef>
                          <a:spcPts val="0"/>
                        </a:spcBef>
                        <a:spcAft>
                          <a:spcPts val="0"/>
                        </a:spcAft>
                        <a:buClr>
                          <a:schemeClr val="dk1"/>
                        </a:buClr>
                        <a:buSzPts val="2600"/>
                        <a:buFont typeface="Open Sans"/>
                        <a:buChar char="•"/>
                      </a:pPr>
                      <a:r>
                        <a:rPr lang="en-US" sz="2600" dirty="0">
                          <a:latin typeface="Open Sans"/>
                          <a:ea typeface="Open Sans"/>
                          <a:cs typeface="Open Sans"/>
                          <a:sym typeface="Open Sans"/>
                        </a:rPr>
                        <a:t>Day Habilitation Participation</a:t>
                      </a:r>
                      <a:endParaRPr sz="2600" dirty="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grpSp>
        <p:nvGrpSpPr>
          <p:cNvPr id="507" name="Google Shape;507;p21">
            <a:extLst>
              <a:ext uri="{C183D7F6-B498-43B3-948B-1728B52AA6E4}">
                <adec:decorative xmlns:adec="http://schemas.microsoft.com/office/drawing/2017/decorative" val="1"/>
              </a:ext>
            </a:extLst>
          </p:cNvPr>
          <p:cNvGrpSpPr/>
          <p:nvPr/>
        </p:nvGrpSpPr>
        <p:grpSpPr>
          <a:xfrm>
            <a:off x="433317" y="530200"/>
            <a:ext cx="17439906" cy="3170339"/>
            <a:chOff x="0" y="0"/>
            <a:chExt cx="4593196" cy="834981"/>
          </a:xfrm>
        </p:grpSpPr>
        <p:sp>
          <p:nvSpPr>
            <p:cNvPr id="508" name="Google Shape;508;p21"/>
            <p:cNvSpPr/>
            <p:nvPr/>
          </p:nvSpPr>
          <p:spPr>
            <a:xfrm>
              <a:off x="0" y="0"/>
              <a:ext cx="4593196" cy="834981"/>
            </a:xfrm>
            <a:custGeom>
              <a:avLst/>
              <a:gdLst/>
              <a:ahLst/>
              <a:cxnLst/>
              <a:rect l="l" t="t" r="r" b="b"/>
              <a:pathLst>
                <a:path w="4593196" h="834981" extrusionOk="0">
                  <a:moveTo>
                    <a:pt x="0" y="0"/>
                  </a:moveTo>
                  <a:lnTo>
                    <a:pt x="4593196" y="0"/>
                  </a:lnTo>
                  <a:lnTo>
                    <a:pt x="4593196" y="834981"/>
                  </a:lnTo>
                  <a:lnTo>
                    <a:pt x="0" y="834981"/>
                  </a:lnTo>
                  <a:close/>
                </a:path>
              </a:pathLst>
            </a:custGeom>
            <a:solidFill>
              <a:srgbClr val="F4F4F4"/>
            </a:solidFill>
            <a:ln>
              <a:noFill/>
            </a:ln>
          </p:spPr>
        </p:sp>
        <p:sp>
          <p:nvSpPr>
            <p:cNvPr id="509" name="Google Shape;509;p2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0" name="Google Shape;510;p21">
            <a:extLst>
              <a:ext uri="{C183D7F6-B498-43B3-948B-1728B52AA6E4}">
                <adec:decorative xmlns:adec="http://schemas.microsoft.com/office/drawing/2017/decorative" val="1"/>
              </a:ext>
            </a:extLst>
          </p:cNvPr>
          <p:cNvGrpSpPr/>
          <p:nvPr/>
        </p:nvGrpSpPr>
        <p:grpSpPr>
          <a:xfrm>
            <a:off x="14561571" y="1028700"/>
            <a:ext cx="2587072" cy="794088"/>
            <a:chOff x="778" y="0"/>
            <a:chExt cx="3449429" cy="1058784"/>
          </a:xfrm>
        </p:grpSpPr>
        <p:grpSp>
          <p:nvGrpSpPr>
            <p:cNvPr id="511" name="Google Shape;511;p21"/>
            <p:cNvGrpSpPr/>
            <p:nvPr/>
          </p:nvGrpSpPr>
          <p:grpSpPr>
            <a:xfrm>
              <a:off x="778" y="0"/>
              <a:ext cx="347216" cy="348772"/>
              <a:chOff x="1813" y="0"/>
              <a:chExt cx="809173" cy="812800"/>
            </a:xfrm>
          </p:grpSpPr>
          <p:sp>
            <p:nvSpPr>
              <p:cNvPr id="512" name="Google Shape;512;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4" name="Google Shape;514;p21"/>
            <p:cNvGrpSpPr/>
            <p:nvPr/>
          </p:nvGrpSpPr>
          <p:grpSpPr>
            <a:xfrm>
              <a:off x="784886" y="0"/>
              <a:ext cx="347216" cy="348772"/>
              <a:chOff x="1813" y="0"/>
              <a:chExt cx="809173" cy="812800"/>
            </a:xfrm>
          </p:grpSpPr>
          <p:sp>
            <p:nvSpPr>
              <p:cNvPr id="515" name="Google Shape;515;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7" name="Google Shape;517;p21"/>
            <p:cNvGrpSpPr/>
            <p:nvPr/>
          </p:nvGrpSpPr>
          <p:grpSpPr>
            <a:xfrm>
              <a:off x="1568993" y="0"/>
              <a:ext cx="347216" cy="348772"/>
              <a:chOff x="1813" y="0"/>
              <a:chExt cx="809173" cy="812800"/>
            </a:xfrm>
          </p:grpSpPr>
          <p:sp>
            <p:nvSpPr>
              <p:cNvPr id="518" name="Google Shape;518;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0" name="Google Shape;520;p21"/>
            <p:cNvGrpSpPr/>
            <p:nvPr/>
          </p:nvGrpSpPr>
          <p:grpSpPr>
            <a:xfrm>
              <a:off x="778" y="710012"/>
              <a:ext cx="347216" cy="348772"/>
              <a:chOff x="1813" y="0"/>
              <a:chExt cx="809173" cy="812800"/>
            </a:xfrm>
          </p:grpSpPr>
          <p:sp>
            <p:nvSpPr>
              <p:cNvPr id="521" name="Google Shape;521;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3" name="Google Shape;523;p21"/>
            <p:cNvGrpSpPr/>
            <p:nvPr/>
          </p:nvGrpSpPr>
          <p:grpSpPr>
            <a:xfrm>
              <a:off x="784886" y="710012"/>
              <a:ext cx="347216" cy="348772"/>
              <a:chOff x="1813" y="0"/>
              <a:chExt cx="809173" cy="812800"/>
            </a:xfrm>
          </p:grpSpPr>
          <p:sp>
            <p:nvSpPr>
              <p:cNvPr id="524" name="Google Shape;524;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6" name="Google Shape;526;p21"/>
            <p:cNvGrpSpPr/>
            <p:nvPr/>
          </p:nvGrpSpPr>
          <p:grpSpPr>
            <a:xfrm>
              <a:off x="1568993" y="710012"/>
              <a:ext cx="347216" cy="348772"/>
              <a:chOff x="1813" y="0"/>
              <a:chExt cx="809173" cy="812800"/>
            </a:xfrm>
          </p:grpSpPr>
          <p:sp>
            <p:nvSpPr>
              <p:cNvPr id="527" name="Google Shape;527;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9" name="Google Shape;529;p21"/>
            <p:cNvGrpSpPr/>
            <p:nvPr/>
          </p:nvGrpSpPr>
          <p:grpSpPr>
            <a:xfrm>
              <a:off x="2318883" y="0"/>
              <a:ext cx="347216" cy="348772"/>
              <a:chOff x="1813" y="0"/>
              <a:chExt cx="809173" cy="812800"/>
            </a:xfrm>
          </p:grpSpPr>
          <p:sp>
            <p:nvSpPr>
              <p:cNvPr id="530" name="Google Shape;530;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 name="Google Shape;532;p21"/>
            <p:cNvGrpSpPr/>
            <p:nvPr/>
          </p:nvGrpSpPr>
          <p:grpSpPr>
            <a:xfrm>
              <a:off x="3102991" y="0"/>
              <a:ext cx="347216" cy="348772"/>
              <a:chOff x="1813" y="0"/>
              <a:chExt cx="809173" cy="812800"/>
            </a:xfrm>
          </p:grpSpPr>
          <p:sp>
            <p:nvSpPr>
              <p:cNvPr id="533" name="Google Shape;533;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5" name="Google Shape;535;p21"/>
            <p:cNvGrpSpPr/>
            <p:nvPr/>
          </p:nvGrpSpPr>
          <p:grpSpPr>
            <a:xfrm>
              <a:off x="2318883" y="710012"/>
              <a:ext cx="347216" cy="348772"/>
              <a:chOff x="1813" y="0"/>
              <a:chExt cx="809173" cy="812800"/>
            </a:xfrm>
          </p:grpSpPr>
          <p:sp>
            <p:nvSpPr>
              <p:cNvPr id="536" name="Google Shape;536;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8" name="Google Shape;538;p21"/>
            <p:cNvGrpSpPr/>
            <p:nvPr/>
          </p:nvGrpSpPr>
          <p:grpSpPr>
            <a:xfrm>
              <a:off x="3102991" y="710012"/>
              <a:ext cx="347216" cy="348772"/>
              <a:chOff x="1813" y="0"/>
              <a:chExt cx="809173" cy="812800"/>
            </a:xfrm>
          </p:grpSpPr>
          <p:sp>
            <p:nvSpPr>
              <p:cNvPr id="539" name="Google Shape;539;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541" name="Google Shape;541;p21"/>
          <p:cNvSpPr txBox="1"/>
          <p:nvPr/>
        </p:nvSpPr>
        <p:spPr>
          <a:xfrm>
            <a:off x="933100" y="678500"/>
            <a:ext cx="12840300" cy="2770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000">
                <a:solidFill>
                  <a:srgbClr val="055E5C"/>
                </a:solidFill>
                <a:latin typeface="Paytone One"/>
                <a:ea typeface="Paytone One"/>
                <a:cs typeface="Paytone One"/>
                <a:sym typeface="Paytone One"/>
              </a:rPr>
              <a:t>Triggers to add the DIF program in IRSS.</a:t>
            </a:r>
            <a:endParaRPr/>
          </a:p>
        </p:txBody>
      </p:sp>
      <p:grpSp>
        <p:nvGrpSpPr>
          <p:cNvPr id="542" name="Google Shape;542;p21">
            <a:extLst>
              <a:ext uri="{C183D7F6-B498-43B3-948B-1728B52AA6E4}">
                <adec:decorative xmlns:adec="http://schemas.microsoft.com/office/drawing/2017/decorative" val="1"/>
              </a:ext>
            </a:extLst>
          </p:cNvPr>
          <p:cNvGrpSpPr/>
          <p:nvPr/>
        </p:nvGrpSpPr>
        <p:grpSpPr>
          <a:xfrm>
            <a:off x="413081" y="4012245"/>
            <a:ext cx="17439906" cy="5802464"/>
            <a:chOff x="0" y="0"/>
            <a:chExt cx="4593196" cy="1528211"/>
          </a:xfrm>
        </p:grpSpPr>
        <p:sp>
          <p:nvSpPr>
            <p:cNvPr id="543" name="Google Shape;543;p21"/>
            <p:cNvSpPr/>
            <p:nvPr/>
          </p:nvSpPr>
          <p:spPr>
            <a:xfrm>
              <a:off x="0" y="0"/>
              <a:ext cx="4593196" cy="1528211"/>
            </a:xfrm>
            <a:custGeom>
              <a:avLst/>
              <a:gdLst/>
              <a:ahLst/>
              <a:cxnLst/>
              <a:rect l="l" t="t" r="r" b="b"/>
              <a:pathLst>
                <a:path w="4593196" h="1528211" extrusionOk="0">
                  <a:moveTo>
                    <a:pt x="0" y="0"/>
                  </a:moveTo>
                  <a:lnTo>
                    <a:pt x="4593196" y="0"/>
                  </a:lnTo>
                  <a:lnTo>
                    <a:pt x="4593196" y="1528211"/>
                  </a:lnTo>
                  <a:lnTo>
                    <a:pt x="0" y="1528211"/>
                  </a:lnTo>
                  <a:close/>
                </a:path>
              </a:pathLst>
            </a:custGeom>
            <a:solidFill>
              <a:srgbClr val="055E5C"/>
            </a:solidFill>
            <a:ln>
              <a:noFill/>
            </a:ln>
          </p:spPr>
        </p:sp>
        <p:sp>
          <p:nvSpPr>
            <p:cNvPr id="544" name="Google Shape;544;p2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545" name="Google Shape;545;p21"/>
          <p:cNvSpPr txBox="1"/>
          <p:nvPr/>
        </p:nvSpPr>
        <p:spPr>
          <a:xfrm>
            <a:off x="1129325" y="5755788"/>
            <a:ext cx="4793700" cy="3694200"/>
          </a:xfrm>
          <a:prstGeom prst="rect">
            <a:avLst/>
          </a:prstGeom>
          <a:noFill/>
          <a:ln>
            <a:noFill/>
          </a:ln>
        </p:spPr>
        <p:txBody>
          <a:bodyPr spcFirstLastPara="1" wrap="square" lIns="0" tIns="0" rIns="0" bIns="0" anchor="t" anchorCtr="0">
            <a:spAutoFit/>
          </a:bodyPr>
          <a:lstStyle/>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An applicant reveals in an intake appointment that they are working in SMW employment.</a:t>
            </a:r>
            <a:r>
              <a:rPr lang="en-US" sz="2400" i="0" u="none" strike="noStrike" cap="none">
                <a:solidFill>
                  <a:srgbClr val="FFFFFF"/>
                </a:solidFill>
                <a:latin typeface="Open Sans"/>
                <a:ea typeface="Open Sans"/>
                <a:cs typeface="Open Sans"/>
                <a:sym typeface="Open Sans"/>
              </a:rPr>
              <a:t> </a:t>
            </a:r>
            <a:endParaRPr sz="2400">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A job candidate reveals at IPE development that they are working in SMW employment.</a:t>
            </a:r>
            <a:endParaRPr sz="2400">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A JC on your caseload is working in SMW employment or starts working at SMW.</a:t>
            </a:r>
            <a:endParaRPr sz="2400">
              <a:latin typeface="Open Sans"/>
              <a:ea typeface="Open Sans"/>
              <a:cs typeface="Open Sans"/>
              <a:sym typeface="Open Sans"/>
            </a:endParaRPr>
          </a:p>
        </p:txBody>
      </p:sp>
      <p:sp>
        <p:nvSpPr>
          <p:cNvPr id="546" name="Google Shape;546;p21"/>
          <p:cNvSpPr txBox="1"/>
          <p:nvPr/>
        </p:nvSpPr>
        <p:spPr>
          <a:xfrm>
            <a:off x="1358625" y="4376963"/>
            <a:ext cx="4793700" cy="1239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a:solidFill>
                  <a:srgbClr val="FDB600"/>
                </a:solidFill>
                <a:latin typeface="Paytone One"/>
                <a:ea typeface="Paytone One"/>
                <a:cs typeface="Paytone One"/>
                <a:sym typeface="Paytone One"/>
              </a:rPr>
              <a:t>Subminimum Wage Employment</a:t>
            </a:r>
            <a:endParaRPr/>
          </a:p>
        </p:txBody>
      </p:sp>
      <p:sp>
        <p:nvSpPr>
          <p:cNvPr id="547" name="Google Shape;547;p21"/>
          <p:cNvSpPr txBox="1"/>
          <p:nvPr/>
        </p:nvSpPr>
        <p:spPr>
          <a:xfrm>
            <a:off x="6812237" y="5755788"/>
            <a:ext cx="4598700" cy="3324900"/>
          </a:xfrm>
          <a:prstGeom prst="rect">
            <a:avLst/>
          </a:prstGeom>
          <a:noFill/>
          <a:ln>
            <a:noFill/>
          </a:ln>
        </p:spPr>
        <p:txBody>
          <a:bodyPr spcFirstLastPara="1" wrap="square" lIns="0" tIns="0" rIns="0" bIns="0" anchor="t" anchorCtr="0">
            <a:spAutoFit/>
          </a:bodyPr>
          <a:lstStyle/>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JC is a former Level 3 high school student and DIF services are available in your area.</a:t>
            </a:r>
            <a:endParaRPr sz="2400">
              <a:solidFill>
                <a:srgbClr val="FFFFFF"/>
              </a:solidFill>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JC is a day habilitation participant (any age).</a:t>
            </a:r>
            <a:endParaRPr sz="2400">
              <a:solidFill>
                <a:srgbClr val="FFFFFF"/>
              </a:solidFill>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JC is an adult receiving case management services that are not employment related.</a:t>
            </a:r>
            <a:endParaRPr sz="2400">
              <a:solidFill>
                <a:srgbClr val="FFFFFF"/>
              </a:solidFill>
              <a:latin typeface="Open Sans"/>
              <a:ea typeface="Open Sans"/>
              <a:cs typeface="Open Sans"/>
              <a:sym typeface="Open Sans"/>
            </a:endParaRPr>
          </a:p>
        </p:txBody>
      </p:sp>
      <p:sp>
        <p:nvSpPr>
          <p:cNvPr id="548" name="Google Shape;548;p21"/>
          <p:cNvSpPr txBox="1"/>
          <p:nvPr/>
        </p:nvSpPr>
        <p:spPr>
          <a:xfrm>
            <a:off x="7061288" y="4376963"/>
            <a:ext cx="5327700" cy="1239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a:solidFill>
                  <a:srgbClr val="FDB600"/>
                </a:solidFill>
                <a:latin typeface="Paytone One"/>
                <a:ea typeface="Paytone One"/>
                <a:cs typeface="Paytone One"/>
                <a:sym typeface="Paytone One"/>
              </a:rPr>
              <a:t>Adults Contemplating SMW Employment</a:t>
            </a:r>
            <a:endParaRPr/>
          </a:p>
        </p:txBody>
      </p:sp>
      <p:sp>
        <p:nvSpPr>
          <p:cNvPr id="549" name="Google Shape;549;p21"/>
          <p:cNvSpPr txBox="1"/>
          <p:nvPr/>
        </p:nvSpPr>
        <p:spPr>
          <a:xfrm>
            <a:off x="13046424" y="5755788"/>
            <a:ext cx="4364400" cy="2586000"/>
          </a:xfrm>
          <a:prstGeom prst="rect">
            <a:avLst/>
          </a:prstGeom>
          <a:noFill/>
          <a:ln>
            <a:noFill/>
          </a:ln>
        </p:spPr>
        <p:txBody>
          <a:bodyPr spcFirstLastPara="1" wrap="square" lIns="0" tIns="0" rIns="0" bIns="0" anchor="t" anchorCtr="0">
            <a:spAutoFit/>
          </a:bodyPr>
          <a:lstStyle/>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JC is a current Level 3 high school student in a DIF pilot area.</a:t>
            </a:r>
            <a:endParaRPr sz="2400">
              <a:solidFill>
                <a:srgbClr val="FFFFFF"/>
              </a:solidFill>
              <a:latin typeface="Open Sans"/>
              <a:ea typeface="Open Sans"/>
              <a:cs typeface="Open Sans"/>
              <a:sym typeface="Open Sans"/>
            </a:endParaRPr>
          </a:p>
          <a:p>
            <a:pPr marL="453392" marR="0" lvl="1" indent="-245746" algn="l" rtl="0">
              <a:lnSpc>
                <a:spcPct val="1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JC is a high school student who receives their own SSI benefit and is in a DIF pilot area.</a:t>
            </a:r>
            <a:endParaRPr sz="2400">
              <a:latin typeface="Open Sans"/>
              <a:ea typeface="Open Sans"/>
              <a:cs typeface="Open Sans"/>
              <a:sym typeface="Open Sans"/>
            </a:endParaRPr>
          </a:p>
        </p:txBody>
      </p:sp>
      <p:sp>
        <p:nvSpPr>
          <p:cNvPr id="550" name="Google Shape;550;p21"/>
          <p:cNvSpPr txBox="1"/>
          <p:nvPr/>
        </p:nvSpPr>
        <p:spPr>
          <a:xfrm>
            <a:off x="13098350" y="4376963"/>
            <a:ext cx="3590100" cy="1239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a:solidFill>
                  <a:srgbClr val="FDB600"/>
                </a:solidFill>
                <a:latin typeface="Paytone One"/>
                <a:ea typeface="Paytone One"/>
                <a:cs typeface="Paytone One"/>
                <a:sym typeface="Paytone One"/>
              </a:rPr>
              <a:t>High School Pilot Programs</a:t>
            </a:r>
            <a:endParaRPr/>
          </a:p>
        </p:txBody>
      </p:sp>
      <p:grpSp>
        <p:nvGrpSpPr>
          <p:cNvPr id="551" name="Google Shape;551;p21">
            <a:extLst>
              <a:ext uri="{C183D7F6-B498-43B3-948B-1728B52AA6E4}">
                <adec:decorative xmlns:adec="http://schemas.microsoft.com/office/drawing/2017/decorative" val="1"/>
              </a:ext>
            </a:extLst>
          </p:cNvPr>
          <p:cNvGrpSpPr/>
          <p:nvPr/>
        </p:nvGrpSpPr>
        <p:grpSpPr>
          <a:xfrm>
            <a:off x="877176" y="4450872"/>
            <a:ext cx="413164" cy="415016"/>
            <a:chOff x="1813" y="0"/>
            <a:chExt cx="809173" cy="812800"/>
          </a:xfrm>
        </p:grpSpPr>
        <p:sp>
          <p:nvSpPr>
            <p:cNvPr id="552" name="Google Shape;552;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4" name="Google Shape;554;p21">
            <a:extLst>
              <a:ext uri="{C183D7F6-B498-43B3-948B-1728B52AA6E4}">
                <adec:decorative xmlns:adec="http://schemas.microsoft.com/office/drawing/2017/decorative" val="1"/>
              </a:ext>
            </a:extLst>
          </p:cNvPr>
          <p:cNvGrpSpPr/>
          <p:nvPr/>
        </p:nvGrpSpPr>
        <p:grpSpPr>
          <a:xfrm>
            <a:off x="6496387" y="4450872"/>
            <a:ext cx="413164" cy="415016"/>
            <a:chOff x="1813" y="0"/>
            <a:chExt cx="809173" cy="812800"/>
          </a:xfrm>
        </p:grpSpPr>
        <p:sp>
          <p:nvSpPr>
            <p:cNvPr id="555" name="Google Shape;555;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7" name="Google Shape;557;p21">
            <a:extLst>
              <a:ext uri="{C183D7F6-B498-43B3-948B-1728B52AA6E4}">
                <adec:decorative xmlns:adec="http://schemas.microsoft.com/office/drawing/2017/decorative" val="1"/>
              </a:ext>
            </a:extLst>
          </p:cNvPr>
          <p:cNvGrpSpPr/>
          <p:nvPr/>
        </p:nvGrpSpPr>
        <p:grpSpPr>
          <a:xfrm>
            <a:off x="12534395" y="4450872"/>
            <a:ext cx="413164" cy="415016"/>
            <a:chOff x="1813" y="0"/>
            <a:chExt cx="809173" cy="812800"/>
          </a:xfrm>
        </p:grpSpPr>
        <p:sp>
          <p:nvSpPr>
            <p:cNvPr id="558" name="Google Shape;558;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560" name="Google Shape;560;p21">
            <a:extLst>
              <a:ext uri="{C183D7F6-B498-43B3-948B-1728B52AA6E4}">
                <adec:decorative xmlns:adec="http://schemas.microsoft.com/office/drawing/2017/decorative" val="1"/>
              </a:ext>
            </a:extLst>
          </p:cNvPr>
          <p:cNvSpPr txBox="1"/>
          <p:nvPr/>
        </p:nvSpPr>
        <p:spPr>
          <a:xfrm>
            <a:off x="13018274" y="8990325"/>
            <a:ext cx="4364400" cy="369300"/>
          </a:xfrm>
          <a:prstGeom prst="rect">
            <a:avLst/>
          </a:prstGeom>
          <a:noFill/>
          <a:ln>
            <a:noFill/>
          </a:ln>
        </p:spPr>
        <p:txBody>
          <a:bodyPr spcFirstLastPara="1" wrap="square" lIns="0" tIns="0" rIns="0" bIns="0" anchor="t" anchorCtr="0">
            <a:spAutoFit/>
          </a:bodyPr>
          <a:lstStyle/>
          <a:p>
            <a:pPr marL="57150" marR="0" lvl="0" indent="0" algn="l" rtl="0">
              <a:lnSpc>
                <a:spcPct val="100000"/>
              </a:lnSpc>
              <a:spcBef>
                <a:spcPts val="0"/>
              </a:spcBef>
              <a:spcAft>
                <a:spcPts val="0"/>
              </a:spcAft>
              <a:buNone/>
            </a:pPr>
            <a:endParaRPr sz="24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Green and White Minimal Geometric Newsletter Presentation">
  <a:themeElements>
    <a:clrScheme name="Office">
      <a:dk1>
        <a:srgbClr val="000000"/>
      </a:dk1>
      <a:lt1>
        <a:srgbClr val="FFFFFF"/>
      </a:lt1>
      <a:dk2>
        <a:srgbClr val="055E5C"/>
      </a:dk2>
      <a:lt2>
        <a:srgbClr val="EEECE1"/>
      </a:lt2>
      <a:accent1>
        <a:srgbClr val="055E5C"/>
      </a:accent1>
      <a:accent2>
        <a:srgbClr val="FFC000"/>
      </a:accent2>
      <a:accent3>
        <a:srgbClr val="EDECED"/>
      </a:accent3>
      <a:accent4>
        <a:srgbClr val="888888"/>
      </a:accent4>
      <a:accent5>
        <a:srgbClr val="FFC000"/>
      </a:accent5>
      <a:accent6>
        <a:srgbClr val="FFC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4117</Words>
  <Application>Microsoft Office PowerPoint</Application>
  <PresentationFormat>Custom</PresentationFormat>
  <Paragraphs>252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Russo One</vt:lpstr>
      <vt:lpstr>Paytone One</vt:lpstr>
      <vt:lpstr>Calibri</vt:lpstr>
      <vt:lpstr>Arial</vt:lpstr>
      <vt:lpstr>Open Sans</vt:lpstr>
      <vt:lpstr>Green and White Minimal Geometric Newsletter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Authorizing Using DIF Funds</vt:lpstr>
      <vt:lpstr>DIF to Regular  VR Services Crosswalk</vt:lpstr>
      <vt:lpstr>Comparable Benefits &amp; Services</vt:lpstr>
      <vt:lpstr>Comparable Benefits &amp; Services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Steffensmeier, Rose [DVRS]</cp:lastModifiedBy>
  <cp:revision>11</cp:revision>
  <dcterms:modified xsi:type="dcterms:W3CDTF">2024-08-13T17:54:26Z</dcterms:modified>
</cp:coreProperties>
</file>