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Lato" panose="020F0502020204030203" pitchFamily="34" charset="0"/>
      <p:regular r:id="rId18"/>
      <p:bold r:id="rId19"/>
      <p:italic r:id="rId20"/>
      <p:boldItalic r:id="rId21"/>
    </p:embeddedFont>
    <p:embeddedFont>
      <p:font typeface="Raleway" pitchFamily="2" charset="0"/>
      <p:regular r:id="rId22"/>
      <p:bold r:id="rId23"/>
      <p:italic r:id="rId24"/>
      <p:boldItalic r:id="rId25"/>
    </p:embeddedFont>
    <p:embeddedFont>
      <p:font typeface="Verdana" panose="020B060403050404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568" autoAdjust="0"/>
  </p:normalViewPr>
  <p:slideViewPr>
    <p:cSldViewPr snapToGrid="0">
      <p:cViewPr varScale="1">
        <p:scale>
          <a:sx n="116" d="100"/>
          <a:sy n="116" d="100"/>
        </p:scale>
        <p:origin x="408"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f8cef3db8e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f8cef3db8e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f8cef3db8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f8cef3db8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f88252dc4_0_1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f88252dc4_0_1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f88252dc4_0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f88252dc4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f8cef3db8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f8cef3db8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08215646c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308215646c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f88252dc4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f88252dc4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f88252dc4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f88252dc4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f88252dc4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f88252dc4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f88252dc4_0_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f88252dc4_0_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f88252dc4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f88252dc4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f88252dc4_0_10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f88252dc4_0_1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f88252dc4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f88252dc4_0_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f88252dc4_0_1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f88252dc4_0_1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pic>
        <p:nvPicPr>
          <p:cNvPr id="10" name="Google Shape;10;p2"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6" name="Google Shape;16;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7" name="Google Shape;17;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8" name="Google Shape;18;p2"/>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latin typeface="Raleway"/>
                <a:ea typeface="Raleway"/>
                <a:cs typeface="Raleway"/>
                <a:sym typeface="Raleway"/>
              </a:rPr>
              <a:t>Confidential</a:t>
            </a:r>
            <a:endParaRPr sz="600" b="1">
              <a:latin typeface="Raleway"/>
              <a:ea typeface="Raleway"/>
              <a:cs typeface="Raleway"/>
              <a:sym typeface="Raleway"/>
            </a:endParaRPr>
          </a:p>
        </p:txBody>
      </p:sp>
      <p:sp>
        <p:nvSpPr>
          <p:cNvPr id="19" name="Google Shape;19;p2"/>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latin typeface="Raleway"/>
                <a:ea typeface="Raleway"/>
                <a:cs typeface="Raleway"/>
                <a:sym typeface="Raleway"/>
              </a:rPr>
              <a:t>Customized for </a:t>
            </a:r>
            <a:r>
              <a:rPr lang="en-GB" sz="600" b="1">
                <a:latin typeface="Raleway"/>
                <a:ea typeface="Raleway"/>
                <a:cs typeface="Raleway"/>
                <a:sym typeface="Raleway"/>
              </a:rPr>
              <a:t>Lorem Ipsum LLC</a:t>
            </a:r>
            <a:endParaRPr sz="600">
              <a:latin typeface="Raleway"/>
              <a:ea typeface="Raleway"/>
              <a:cs typeface="Raleway"/>
              <a:sym typeface="Raleway"/>
            </a:endParaRPr>
          </a:p>
        </p:txBody>
      </p:sp>
      <p:sp>
        <p:nvSpPr>
          <p:cNvPr id="20" name="Google Shape;20;p2"/>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a:latin typeface="Raleway"/>
                <a:ea typeface="Raleway"/>
                <a:cs typeface="Raleway"/>
                <a:sym typeface="Raleway"/>
              </a:rPr>
              <a:t>Version 1.0</a:t>
            </a:r>
            <a:endParaRPr sz="600" b="1">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09"/>
        <p:cNvGrpSpPr/>
        <p:nvPr/>
      </p:nvGrpSpPr>
      <p:grpSpPr>
        <a:xfrm>
          <a:off x="0" y="0"/>
          <a:ext cx="0" cy="0"/>
          <a:chOff x="0" y="0"/>
          <a:chExt cx="0" cy="0"/>
        </a:xfrm>
      </p:grpSpPr>
      <p:grpSp>
        <p:nvGrpSpPr>
          <p:cNvPr id="110" name="Google Shape;110;p11"/>
          <p:cNvGrpSpPr/>
          <p:nvPr/>
        </p:nvGrpSpPr>
        <p:grpSpPr>
          <a:xfrm>
            <a:off x="830392" y="4169130"/>
            <a:ext cx="745763" cy="45826"/>
            <a:chOff x="4580561" y="2589004"/>
            <a:chExt cx="1064464" cy="25200"/>
          </a:xfrm>
        </p:grpSpPr>
        <p:sp>
          <p:nvSpPr>
            <p:cNvPr id="111" name="Google Shape;111;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11"/>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14" name="Google Shape;114;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15" name="Google Shape;115;p11">
            <a:hlinkClick r:id="" action="ppaction://noaction"/>
          </p:cNvPr>
          <p:cNvSpPr/>
          <p:nvPr/>
        </p:nvSpPr>
        <p:spPr>
          <a:xfrm>
            <a:off x="8280450" y="0"/>
            <a:ext cx="863400" cy="454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6" name="Google Shape;116;p11">
            <a:hlinkClick r:id="" action="ppaction://noaction"/>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11">
            <a:hlinkClick r:id="" action="ppaction://noaction"/>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11">
            <a:hlinkClick r:id="" action="ppaction://noaction"/>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9"/>
        <p:cNvGrpSpPr/>
        <p:nvPr/>
      </p:nvGrpSpPr>
      <p:grpSpPr>
        <a:xfrm>
          <a:off x="0" y="0"/>
          <a:ext cx="0" cy="0"/>
          <a:chOff x="0" y="0"/>
          <a:chExt cx="0" cy="0"/>
        </a:xfrm>
      </p:grpSpPr>
      <p:sp>
        <p:nvSpPr>
          <p:cNvPr id="120" name="Google Shape;120;p12"/>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12"/>
          <p:cNvGrpSpPr/>
          <p:nvPr/>
        </p:nvGrpSpPr>
        <p:grpSpPr>
          <a:xfrm>
            <a:off x="830392" y="1191256"/>
            <a:ext cx="745763" cy="45826"/>
            <a:chOff x="4580561" y="2589004"/>
            <a:chExt cx="1064464" cy="25200"/>
          </a:xfrm>
        </p:grpSpPr>
        <p:sp>
          <p:nvSpPr>
            <p:cNvPr id="122" name="Google Shape;122;p1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12"/>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25" name="Google Shape;125;p12"/>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26" name="Google Shape;126;p12"/>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27" name="Google Shape;127;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28" name="Google Shape;128;p12">
            <a:hlinkClick r:id="" action="ppaction://noaction"/>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 name="Google Shape;129;p12">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0" name="Google Shape;130;p12">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1" name="Google Shape;131;p12">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2"/>
        <p:cNvGrpSpPr/>
        <p:nvPr/>
      </p:nvGrpSpPr>
      <p:grpSpPr>
        <a:xfrm>
          <a:off x="0" y="0"/>
          <a:ext cx="0" cy="0"/>
          <a:chOff x="0" y="0"/>
          <a:chExt cx="0" cy="0"/>
        </a:xfrm>
      </p:grpSpPr>
      <p:sp>
        <p:nvSpPr>
          <p:cNvPr id="133" name="Google Shape;133;p13"/>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134" name="Google Shape;134;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35" name="Google Shape;135;p13">
            <a:hlinkClick r:id="" action="ppaction://noaction"/>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6" name="Google Shape;136;p13">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7" name="Google Shape;137;p13">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8" name="Google Shape;138;p13">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39"/>
        <p:cNvGrpSpPr/>
        <p:nvPr/>
      </p:nvGrpSpPr>
      <p:grpSpPr>
        <a:xfrm>
          <a:off x="0" y="0"/>
          <a:ext cx="0" cy="0"/>
          <a:chOff x="0" y="0"/>
          <a:chExt cx="0" cy="0"/>
        </a:xfrm>
      </p:grpSpPr>
      <p:grpSp>
        <p:nvGrpSpPr>
          <p:cNvPr id="140" name="Google Shape;140;p14"/>
          <p:cNvGrpSpPr/>
          <p:nvPr/>
        </p:nvGrpSpPr>
        <p:grpSpPr>
          <a:xfrm>
            <a:off x="830392" y="4169130"/>
            <a:ext cx="745763" cy="45826"/>
            <a:chOff x="4580561" y="2589004"/>
            <a:chExt cx="1064464" cy="25200"/>
          </a:xfrm>
        </p:grpSpPr>
        <p:sp>
          <p:nvSpPr>
            <p:cNvPr id="141" name="Google Shape;141;p1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4"/>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44" name="Google Shape;144;p14"/>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145" name="Google Shape;145;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46" name="Google Shape;146;p14">
            <a:hlinkClick r:id="" action="ppaction://noaction"/>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 name="Google Shape;147;p14">
            <a:hlinkClick r:id="" action="ppaction://noaction"/>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148;p14">
            <a:hlinkClick r:id="" action="ppaction://noaction"/>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149;p14">
            <a:hlinkClick r:id="" action="ppaction://noaction"/>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0"/>
        <p:cNvGrpSpPr/>
        <p:nvPr/>
      </p:nvGrpSpPr>
      <p:grpSpPr>
        <a:xfrm>
          <a:off x="0" y="0"/>
          <a:ext cx="0" cy="0"/>
          <a:chOff x="0" y="0"/>
          <a:chExt cx="0" cy="0"/>
        </a:xfrm>
      </p:grpSpPr>
      <p:sp>
        <p:nvSpPr>
          <p:cNvPr id="151" name="Google Shape;151;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52" name="Google Shape;152;p15">
            <a:hlinkClick r:id="" action="ppaction://noaction"/>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3" name="Google Shape;153;p15">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4" name="Google Shape;154;p15">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5" name="Google Shape;155;p15">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dk1"/>
        </a:solidFill>
        <a:effectLst/>
      </p:bgPr>
    </p:bg>
    <p:spTree>
      <p:nvGrpSpPr>
        <p:cNvPr id="1" name="Shape 156"/>
        <p:cNvGrpSpPr/>
        <p:nvPr/>
      </p:nvGrpSpPr>
      <p:grpSpPr>
        <a:xfrm>
          <a:off x="0" y="0"/>
          <a:ext cx="0" cy="0"/>
          <a:chOff x="0" y="0"/>
          <a:chExt cx="0" cy="0"/>
        </a:xfrm>
      </p:grpSpPr>
      <p:sp>
        <p:nvSpPr>
          <p:cNvPr id="157" name="Google Shape;157;p16"/>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a:endParaRPr/>
          </a:p>
        </p:txBody>
      </p:sp>
      <p:sp>
        <p:nvSpPr>
          <p:cNvPr id="158" name="Google Shape;158;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59" name="Google Shape;159;p16"/>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solidFill>
                  <a:srgbClr val="FFFFFF"/>
                </a:solidFill>
                <a:latin typeface="Raleway"/>
                <a:ea typeface="Raleway"/>
                <a:cs typeface="Raleway"/>
                <a:sym typeface="Raleway"/>
              </a:rPr>
              <a:t>Confidential</a:t>
            </a:r>
            <a:endParaRPr sz="600" b="1">
              <a:solidFill>
                <a:srgbClr val="FFFFFF"/>
              </a:solidFill>
              <a:latin typeface="Raleway"/>
              <a:ea typeface="Raleway"/>
              <a:cs typeface="Raleway"/>
              <a:sym typeface="Raleway"/>
            </a:endParaRPr>
          </a:p>
        </p:txBody>
      </p:sp>
      <p:sp>
        <p:nvSpPr>
          <p:cNvPr id="160" name="Google Shape;160;p16"/>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solidFill>
                  <a:srgbClr val="FFFFFF"/>
                </a:solidFill>
                <a:latin typeface="Raleway"/>
                <a:ea typeface="Raleway"/>
                <a:cs typeface="Raleway"/>
                <a:sym typeface="Raleway"/>
              </a:rPr>
              <a:t>Customized for </a:t>
            </a:r>
            <a:r>
              <a:rPr lang="en-GB" sz="600" b="1">
                <a:solidFill>
                  <a:srgbClr val="FFFFFF"/>
                </a:solidFill>
                <a:latin typeface="Raleway"/>
                <a:ea typeface="Raleway"/>
                <a:cs typeface="Raleway"/>
                <a:sym typeface="Raleway"/>
              </a:rPr>
              <a:t>Lorem Ipsum LLC</a:t>
            </a:r>
            <a:endParaRPr sz="600">
              <a:solidFill>
                <a:srgbClr val="FFFFFF"/>
              </a:solidFill>
              <a:latin typeface="Raleway"/>
              <a:ea typeface="Raleway"/>
              <a:cs typeface="Raleway"/>
              <a:sym typeface="Raleway"/>
            </a:endParaRPr>
          </a:p>
        </p:txBody>
      </p:sp>
      <p:sp>
        <p:nvSpPr>
          <p:cNvPr id="161" name="Google Shape;161;p16"/>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a:solidFill>
                  <a:srgbClr val="FFFFFF"/>
                </a:solidFill>
                <a:latin typeface="Raleway"/>
                <a:ea typeface="Raleway"/>
                <a:cs typeface="Raleway"/>
                <a:sym typeface="Raleway"/>
              </a:rPr>
              <a:t>Version 1.0</a:t>
            </a:r>
            <a:endParaRPr sz="600" b="1">
              <a:solidFill>
                <a:srgbClr val="FFFFFF"/>
              </a:solidFill>
              <a:latin typeface="Raleway"/>
              <a:ea typeface="Raleway"/>
              <a:cs typeface="Raleway"/>
              <a:sym typeface="Raleway"/>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_alt1">
  <p:cSld name="SECTION_HEADER_2">
    <p:bg>
      <p:bgPr>
        <a:solidFill>
          <a:srgbClr val="434343"/>
        </a:solidFill>
        <a:effectLst/>
      </p:bgPr>
    </p:bg>
    <p:spTree>
      <p:nvGrpSpPr>
        <p:cNvPr id="1" name="Shape 162"/>
        <p:cNvGrpSpPr/>
        <p:nvPr/>
      </p:nvGrpSpPr>
      <p:grpSpPr>
        <a:xfrm>
          <a:off x="0" y="0"/>
          <a:ext cx="0" cy="0"/>
          <a:chOff x="0" y="0"/>
          <a:chExt cx="0" cy="0"/>
        </a:xfrm>
      </p:grpSpPr>
      <p:grpSp>
        <p:nvGrpSpPr>
          <p:cNvPr id="163" name="Google Shape;163;p17"/>
          <p:cNvGrpSpPr/>
          <p:nvPr/>
        </p:nvGrpSpPr>
        <p:grpSpPr>
          <a:xfrm>
            <a:off x="830392" y="1191256"/>
            <a:ext cx="745763" cy="45826"/>
            <a:chOff x="4580561" y="2589004"/>
            <a:chExt cx="1064464" cy="25200"/>
          </a:xfrm>
        </p:grpSpPr>
        <p:sp>
          <p:nvSpPr>
            <p:cNvPr id="164" name="Google Shape;164;p1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1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7" name="Google Shape;167;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68" name="Google Shape;168;p17">
            <a:hlinkClick r:id="" action="ppaction://noaction"/>
          </p:cNvPr>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17">
            <a:hlinkClick r:id="" action="ppaction://noaction"/>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0" name="Google Shape;170;p17">
            <a:hlinkClick r:id="" action="ppaction://noaction"/>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1" name="Google Shape;171;p17">
            <a:hlinkClick r:id="" action="ppaction://noaction"/>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_alt1">
  <p:cSld name="TITLE_1">
    <p:bg>
      <p:bgPr>
        <a:solidFill>
          <a:schemeClr val="lt2"/>
        </a:solidFill>
        <a:effectLst/>
      </p:bgPr>
    </p:bg>
    <p:spTree>
      <p:nvGrpSpPr>
        <p:cNvPr id="1" name="Shape 21"/>
        <p:cNvGrpSpPr/>
        <p:nvPr/>
      </p:nvGrpSpPr>
      <p:grpSpPr>
        <a:xfrm>
          <a:off x="0" y="0"/>
          <a:ext cx="0" cy="0"/>
          <a:chOff x="0" y="0"/>
          <a:chExt cx="0" cy="0"/>
        </a:xfrm>
      </p:grpSpPr>
      <p:pic>
        <p:nvPicPr>
          <p:cNvPr id="22" name="Google Shape;22;p3"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23" name="Google Shape;23;p3"/>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830392" y="1191256"/>
            <a:ext cx="745763" cy="45826"/>
            <a:chOff x="4580561" y="2589004"/>
            <a:chExt cx="1064464" cy="25200"/>
          </a:xfrm>
        </p:grpSpPr>
        <p:sp>
          <p:nvSpPr>
            <p:cNvPr id="25" name="Google Shape;25;p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28" name="Google Shape;28;p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9" name="Google Shape;29;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0" name="Google Shape;30;p3">
            <a:hlinkClick r:id="" action="ppaction://noaction"/>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 name="Google Shape;31;p3">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2" name="Google Shape;32;p3">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3" name="Google Shape;33;p3">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4"/>
        <p:cNvGrpSpPr/>
        <p:nvPr/>
      </p:nvGrpSpPr>
      <p:grpSpPr>
        <a:xfrm>
          <a:off x="0" y="0"/>
          <a:ext cx="0" cy="0"/>
          <a:chOff x="0" y="0"/>
          <a:chExt cx="0" cy="0"/>
        </a:xfrm>
      </p:grpSpPr>
      <p:grpSp>
        <p:nvGrpSpPr>
          <p:cNvPr id="35" name="Google Shape;35;p4"/>
          <p:cNvGrpSpPr/>
          <p:nvPr/>
        </p:nvGrpSpPr>
        <p:grpSpPr>
          <a:xfrm>
            <a:off x="830392" y="1191256"/>
            <a:ext cx="745763" cy="45826"/>
            <a:chOff x="4580561" y="2589004"/>
            <a:chExt cx="1064464" cy="25200"/>
          </a:xfrm>
        </p:grpSpPr>
        <p:sp>
          <p:nvSpPr>
            <p:cNvPr id="36" name="Google Shape;36;p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39" name="Google Shape;39;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40" name="Google Shape;40;p4">
            <a:hlinkClick r:id="" action="ppaction://noaction"/>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4">
            <a:hlinkClick r:id="" action="ppaction://noaction"/>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2" name="Google Shape;42;p4">
            <a:hlinkClick r:id="" action="ppaction://noaction"/>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a:hlinkClick r:id="" action="ppaction://noaction"/>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5"/>
          <p:cNvGrpSpPr/>
          <p:nvPr/>
        </p:nvGrpSpPr>
        <p:grpSpPr>
          <a:xfrm>
            <a:off x="830392" y="1191256"/>
            <a:ext cx="745763" cy="45826"/>
            <a:chOff x="4580561" y="2589004"/>
            <a:chExt cx="1064464" cy="25200"/>
          </a:xfrm>
        </p:grpSpPr>
        <p:sp>
          <p:nvSpPr>
            <p:cNvPr id="47" name="Google Shape;47;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0" name="Google Shape;50;p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1" name="Google Shape;51;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52" name="Google Shape;52;p5">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 name="Google Shape;53;p5">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4" name="Google Shape;54;p5">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5" name="Google Shape;55;p5">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ody only">
  <p:cSld name="TITLE_AND_BODY_1">
    <p:spTree>
      <p:nvGrpSpPr>
        <p:cNvPr id="1" name="Shape 56"/>
        <p:cNvGrpSpPr/>
        <p:nvPr/>
      </p:nvGrpSpPr>
      <p:grpSpPr>
        <a:xfrm>
          <a:off x="0" y="0"/>
          <a:ext cx="0" cy="0"/>
          <a:chOff x="0" y="0"/>
          <a:chExt cx="0" cy="0"/>
        </a:xfrm>
      </p:grpSpPr>
      <p:sp>
        <p:nvSpPr>
          <p:cNvPr id="57" name="Google Shape;57;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9" name="Google Shape;59;p6">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 name="Google Shape;60;p6">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61" name="Google Shape;61;p6">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62" name="Google Shape;62;p6">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63" name="Google Shape;63;p6"/>
          <p:cNvSpPr txBox="1">
            <a:spLocks noGrp="1"/>
          </p:cNvSpPr>
          <p:nvPr>
            <p:ph type="body" idx="1"/>
          </p:nvPr>
        </p:nvSpPr>
        <p:spPr>
          <a:xfrm>
            <a:off x="729450" y="1068650"/>
            <a:ext cx="7688700" cy="103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_alt2">
  <p:cSld name="TITLE_AND_BODY_1_1">
    <p:spTree>
      <p:nvGrpSpPr>
        <p:cNvPr id="1" name="Shape 64"/>
        <p:cNvGrpSpPr/>
        <p:nvPr/>
      </p:nvGrpSpPr>
      <p:grpSpPr>
        <a:xfrm>
          <a:off x="0" y="0"/>
          <a:ext cx="0" cy="0"/>
          <a:chOff x="0" y="0"/>
          <a:chExt cx="0" cy="0"/>
        </a:xfrm>
      </p:grpSpPr>
      <p:pic>
        <p:nvPicPr>
          <p:cNvPr id="65" name="Google Shape;65;p7" descr="shutterstock_31891705.jpg"/>
          <p:cNvPicPr preferRelativeResize="0"/>
          <p:nvPr/>
        </p:nvPicPr>
        <p:blipFill rotWithShape="1">
          <a:blip r:embed="rId2">
            <a:alphaModFix/>
          </a:blip>
          <a:srcRect t="11971" b="11971"/>
          <a:stretch/>
        </p:blipFill>
        <p:spPr>
          <a:xfrm>
            <a:off x="0" y="487825"/>
            <a:ext cx="9143999" cy="4655673"/>
          </a:xfrm>
          <a:prstGeom prst="rect">
            <a:avLst/>
          </a:prstGeom>
          <a:noFill/>
          <a:ln>
            <a:noFill/>
          </a:ln>
        </p:spPr>
      </p:pic>
      <p:sp>
        <p:nvSpPr>
          <p:cNvPr id="66" name="Google Shape;66;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68" name="Google Shape;68;p7">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 name="Google Shape;69;p7">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0" name="Google Shape;70;p7">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1" name="Google Shape;71;p7">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72" name="Google Shape;72;p7"/>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8"/>
          <p:cNvGrpSpPr/>
          <p:nvPr/>
        </p:nvGrpSpPr>
        <p:grpSpPr>
          <a:xfrm>
            <a:off x="830392" y="1191256"/>
            <a:ext cx="745763" cy="45826"/>
            <a:chOff x="4580561" y="2589004"/>
            <a:chExt cx="1064464" cy="25200"/>
          </a:xfrm>
        </p:grpSpPr>
        <p:sp>
          <p:nvSpPr>
            <p:cNvPr id="76" name="Google Shape;76;p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79" name="Google Shape;79;p8"/>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0" name="Google Shape;80;p8"/>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1" name="Google Shape;81;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p8">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 name="Google Shape;83;p8">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4" name="Google Shape;84;p8">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5" name="Google Shape;85;p8">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9"/>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9"/>
          <p:cNvGrpSpPr/>
          <p:nvPr/>
        </p:nvGrpSpPr>
        <p:grpSpPr>
          <a:xfrm>
            <a:off x="830392" y="1191256"/>
            <a:ext cx="745763" cy="45826"/>
            <a:chOff x="4580561" y="2589004"/>
            <a:chExt cx="1064464" cy="25200"/>
          </a:xfrm>
        </p:grpSpPr>
        <p:sp>
          <p:nvSpPr>
            <p:cNvPr id="89" name="Google Shape;89;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9"/>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92" name="Google Shape;92;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93" name="Google Shape;93;p9">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 name="Google Shape;94;p9">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5" name="Google Shape;95;p9">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6" name="Google Shape;96;p9">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7"/>
        <p:cNvGrpSpPr/>
        <p:nvPr/>
      </p:nvGrpSpPr>
      <p:grpSpPr>
        <a:xfrm>
          <a:off x="0" y="0"/>
          <a:ext cx="0" cy="0"/>
          <a:chOff x="0" y="0"/>
          <a:chExt cx="0" cy="0"/>
        </a:xfrm>
      </p:grpSpPr>
      <p:sp>
        <p:nvSpPr>
          <p:cNvPr id="98" name="Google Shape;98;p1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10"/>
          <p:cNvGrpSpPr/>
          <p:nvPr/>
        </p:nvGrpSpPr>
        <p:grpSpPr>
          <a:xfrm>
            <a:off x="830392" y="1191256"/>
            <a:ext cx="745763" cy="45826"/>
            <a:chOff x="4580561" y="2589004"/>
            <a:chExt cx="1064464" cy="25200"/>
          </a:xfrm>
        </p:grpSpPr>
        <p:sp>
          <p:nvSpPr>
            <p:cNvPr id="100" name="Google Shape;100;p1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10"/>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03" name="Google Shape;103;p10"/>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4" name="Google Shape;104;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05" name="Google Shape;105;p10">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 name="Google Shape;106;p10">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7" name="Google Shape;107;p10">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8" name="Google Shape;108;p10">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workforce.iowa.gov/vr"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hyperlink" Target="https://www.ecfr.gov/on/2021-04-05/title-34/part-361#p-361.18(c)(1)(ii)(A)(1)"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
        <p:cNvGrpSpPr/>
        <p:nvPr/>
      </p:nvGrpSpPr>
      <p:grpSpPr>
        <a:xfrm>
          <a:off x="0" y="0"/>
          <a:ext cx="0" cy="0"/>
          <a:chOff x="0" y="0"/>
          <a:chExt cx="0" cy="0"/>
        </a:xfrm>
      </p:grpSpPr>
      <p:sp>
        <p:nvSpPr>
          <p:cNvPr id="176" name="Google Shape;176;p18"/>
          <p:cNvSpPr txBox="1">
            <a:spLocks noGrp="1"/>
          </p:cNvSpPr>
          <p:nvPr>
            <p:ph type="subTitle" idx="1"/>
          </p:nvPr>
        </p:nvSpPr>
        <p:spPr>
          <a:xfrm>
            <a:off x="729563" y="2998272"/>
            <a:ext cx="4890900" cy="54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t>Lorem ipsum dolor sit amet.</a:t>
            </a:r>
            <a:endParaRPr sz="1400" b="1"/>
          </a:p>
        </p:txBody>
      </p:sp>
      <p:pic>
        <p:nvPicPr>
          <p:cNvPr id="177" name="Google Shape;177;p18"/>
          <p:cNvPicPr preferRelativeResize="0"/>
          <p:nvPr/>
        </p:nvPicPr>
        <p:blipFill>
          <a:blip r:embed="rId4">
            <a:alphaModFix/>
          </a:blip>
          <a:stretch>
            <a:fillRect/>
          </a:stretch>
        </p:blipFill>
        <p:spPr>
          <a:xfrm>
            <a:off x="0" y="0"/>
            <a:ext cx="9144001" cy="5143500"/>
          </a:xfrm>
          <a:prstGeom prst="rect">
            <a:avLst/>
          </a:prstGeom>
          <a:noFill/>
          <a:ln>
            <a:noFill/>
          </a:ln>
        </p:spPr>
      </p:pic>
      <p:sp>
        <p:nvSpPr>
          <p:cNvPr id="178" name="Google Shape;178;p18"/>
          <p:cNvSpPr txBox="1">
            <a:spLocks noGrp="1"/>
          </p:cNvSpPr>
          <p:nvPr>
            <p:ph type="ctrTitle"/>
          </p:nvPr>
        </p:nvSpPr>
        <p:spPr>
          <a:xfrm>
            <a:off x="217400" y="4008400"/>
            <a:ext cx="7257900" cy="95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800">
                <a:solidFill>
                  <a:schemeClr val="lt1"/>
                </a:solidFill>
                <a:latin typeface="Verdana"/>
                <a:ea typeface="Verdana"/>
                <a:cs typeface="Verdana"/>
                <a:sym typeface="Verdana"/>
              </a:rPr>
              <a:t>IVRS Public Meeting</a:t>
            </a:r>
            <a:endParaRPr>
              <a:solidFill>
                <a:schemeClr val="lt1"/>
              </a:solidFill>
              <a:latin typeface="Verdana"/>
              <a:ea typeface="Verdana"/>
              <a:cs typeface="Verdana"/>
              <a:sym typeface="Verdana"/>
            </a:endParaRPr>
          </a:p>
        </p:txBody>
      </p:sp>
      <p:pic>
        <p:nvPicPr>
          <p:cNvPr id="179" name="Google Shape;179;p18"/>
          <p:cNvPicPr preferRelativeResize="0"/>
          <p:nvPr/>
        </p:nvPicPr>
        <p:blipFill>
          <a:blip r:embed="rId5">
            <a:alphaModFix/>
          </a:blip>
          <a:stretch>
            <a:fillRect/>
          </a:stretch>
        </p:blipFill>
        <p:spPr>
          <a:xfrm>
            <a:off x="4214025" y="167731"/>
            <a:ext cx="4572000" cy="740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Questions/Comments (3 min time limit)</a:t>
            </a:r>
            <a:endParaRPr dirty="0"/>
          </a:p>
          <a:p>
            <a:pPr marL="0" lvl="0" indent="0" algn="l" rtl="0">
              <a:spcBef>
                <a:spcPts val="0"/>
              </a:spcBef>
              <a:spcAft>
                <a:spcPts val="0"/>
              </a:spcAft>
              <a:buNone/>
            </a:pPr>
            <a:endParaRPr dirty="0"/>
          </a:p>
          <a:p>
            <a:pPr marL="101600" lvl="0" algn="l" rtl="0">
              <a:spcBef>
                <a:spcPts val="0"/>
              </a:spcBef>
              <a:spcAft>
                <a:spcPts val="0"/>
              </a:spcAft>
              <a:buSzPts val="2000"/>
            </a:pPr>
            <a:r>
              <a:rPr lang="en-GB" sz="1400" dirty="0"/>
              <a:t>IVRS will be receiving questions/comments today</a:t>
            </a:r>
            <a:br>
              <a:rPr lang="en-GB" sz="1400" dirty="0"/>
            </a:br>
            <a:br>
              <a:rPr lang="en-GB" sz="1400" dirty="0"/>
            </a:br>
            <a:r>
              <a:rPr lang="en-GB" sz="1400" dirty="0"/>
              <a:t>Will post Q&amp;A on website @ https://workforce.iowa.gov/vr</a:t>
            </a:r>
            <a:endParaRPr sz="1400" dirty="0"/>
          </a:p>
          <a:p>
            <a:pPr marL="101600" lvl="0" algn="l" rtl="0">
              <a:spcBef>
                <a:spcPts val="0"/>
              </a:spcBef>
              <a:spcAft>
                <a:spcPts val="0"/>
              </a:spcAft>
              <a:buSzPts val="2000"/>
            </a:pPr>
            <a:br>
              <a:rPr lang="en-GB" sz="1400" dirty="0"/>
            </a:br>
            <a:r>
              <a:rPr lang="en-GB" sz="1400" dirty="0"/>
              <a:t>When speaking, please include: </a:t>
            </a:r>
            <a:endParaRPr sz="1400" dirty="0"/>
          </a:p>
          <a:p>
            <a:pPr marL="914400" lvl="1" indent="-355600" algn="l" rtl="0">
              <a:spcBef>
                <a:spcPts val="0"/>
              </a:spcBef>
              <a:spcAft>
                <a:spcPts val="0"/>
              </a:spcAft>
              <a:buSzPts val="2000"/>
              <a:buChar char="○"/>
            </a:pPr>
            <a:r>
              <a:rPr lang="en-GB" sz="1400" dirty="0"/>
              <a:t>Name </a:t>
            </a:r>
            <a:endParaRPr sz="1400" dirty="0"/>
          </a:p>
          <a:p>
            <a:pPr marL="914400" lvl="1" indent="-355600" algn="l" rtl="0">
              <a:spcBef>
                <a:spcPts val="0"/>
              </a:spcBef>
              <a:spcAft>
                <a:spcPts val="0"/>
              </a:spcAft>
              <a:buSzPts val="2000"/>
              <a:buChar char="○"/>
            </a:pPr>
            <a:r>
              <a:rPr lang="en-GB" sz="1400" dirty="0"/>
              <a:t>Contact Information </a:t>
            </a:r>
            <a:endParaRPr sz="1400" dirty="0"/>
          </a:p>
          <a:p>
            <a:pPr marL="457200" lvl="0" indent="0" algn="l" rtl="0">
              <a:spcBef>
                <a:spcPts val="0"/>
              </a:spcBef>
              <a:spcAft>
                <a:spcPts val="0"/>
              </a:spcAft>
              <a:buNone/>
            </a:pPr>
            <a:r>
              <a:rPr lang="en-GB" sz="1800" dirty="0"/>
              <a:t> </a:t>
            </a:r>
            <a:endParaRPr sz="1800" dirty="0"/>
          </a:p>
        </p:txBody>
      </p:sp>
      <p:sp>
        <p:nvSpPr>
          <p:cNvPr id="290" name="Google Shape;290;p27"/>
          <p:cNvSpPr txBox="1"/>
          <p:nvPr/>
        </p:nvSpPr>
        <p:spPr>
          <a:xfrm>
            <a:off x="0" y="4053300"/>
            <a:ext cx="9144000" cy="1174200"/>
          </a:xfrm>
          <a:prstGeom prst="rect">
            <a:avLst/>
          </a:prstGeom>
          <a:solidFill>
            <a:schemeClr val="accent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a:solidFill>
                <a:schemeClr val="accent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294"/>
        <p:cNvGrpSpPr/>
        <p:nvPr/>
      </p:nvGrpSpPr>
      <p:grpSpPr>
        <a:xfrm>
          <a:off x="0" y="0"/>
          <a:ext cx="0" cy="0"/>
          <a:chOff x="0" y="0"/>
          <a:chExt cx="0" cy="0"/>
        </a:xfrm>
      </p:grpSpPr>
      <p:sp>
        <p:nvSpPr>
          <p:cNvPr id="295" name="Google Shape;295;p28"/>
          <p:cNvSpPr txBox="1">
            <a:spLocks noGrp="1"/>
          </p:cNvSpPr>
          <p:nvPr>
            <p:ph type="title"/>
          </p:nvPr>
        </p:nvSpPr>
        <p:spPr>
          <a:xfrm>
            <a:off x="729450" y="1322450"/>
            <a:ext cx="7010100" cy="35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Public Comment Topic 2 </a:t>
            </a:r>
            <a:endParaRPr sz="1200"/>
          </a:p>
        </p:txBody>
      </p:sp>
      <p:sp>
        <p:nvSpPr>
          <p:cNvPr id="296" name="Google Shape;296;p28"/>
          <p:cNvSpPr txBox="1">
            <a:spLocks noGrp="1"/>
          </p:cNvSpPr>
          <p:nvPr>
            <p:ph type="body" idx="4294967295"/>
          </p:nvPr>
        </p:nvSpPr>
        <p:spPr>
          <a:xfrm>
            <a:off x="729450" y="1749350"/>
            <a:ext cx="7010100" cy="2628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000">
                <a:solidFill>
                  <a:srgbClr val="FFFFFF"/>
                </a:solidFill>
              </a:rPr>
              <a:t>The SILC Selecting a New DSE </a:t>
            </a:r>
            <a:endParaRPr sz="30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9"/>
          <p:cNvSpPr txBox="1">
            <a:spLocks noGrp="1"/>
          </p:cNvSpPr>
          <p:nvPr>
            <p:ph type="title"/>
          </p:nvPr>
        </p:nvSpPr>
        <p:spPr>
          <a:xfrm>
            <a:off x="729450" y="1367864"/>
            <a:ext cx="7688400" cy="535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What is the role of the Designated State Entity?</a:t>
            </a:r>
            <a:endParaRPr sz="1000"/>
          </a:p>
        </p:txBody>
      </p:sp>
      <p:pic>
        <p:nvPicPr>
          <p:cNvPr id="302" name="Google Shape;302;p29"/>
          <p:cNvPicPr preferRelativeResize="0"/>
          <p:nvPr/>
        </p:nvPicPr>
        <p:blipFill rotWithShape="1">
          <a:blip r:embed="rId3">
            <a:alphaModFix/>
          </a:blip>
          <a:srcRect t="11970" b="11978"/>
          <a:stretch/>
        </p:blipFill>
        <p:spPr>
          <a:xfrm>
            <a:off x="830400" y="2091180"/>
            <a:ext cx="2501202" cy="1267836"/>
          </a:xfrm>
          <a:prstGeom prst="rect">
            <a:avLst/>
          </a:prstGeom>
          <a:noFill/>
          <a:ln>
            <a:noFill/>
          </a:ln>
        </p:spPr>
      </p:pic>
      <p:sp>
        <p:nvSpPr>
          <p:cNvPr id="303" name="Google Shape;303;p29"/>
          <p:cNvSpPr txBox="1"/>
          <p:nvPr/>
        </p:nvSpPr>
        <p:spPr>
          <a:xfrm>
            <a:off x="862816" y="2418212"/>
            <a:ext cx="586500" cy="9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dirty="0">
                <a:solidFill>
                  <a:srgbClr val="FFFFFF"/>
                </a:solidFill>
                <a:latin typeface="Lato"/>
                <a:ea typeface="Lato"/>
                <a:cs typeface="Lato"/>
                <a:sym typeface="Lato"/>
              </a:rPr>
              <a:t>01 </a:t>
            </a:r>
            <a:endParaRPr sz="3000" b="1" dirty="0">
              <a:solidFill>
                <a:srgbClr val="FFFFFF"/>
              </a:solidFill>
              <a:latin typeface="Raleway"/>
              <a:ea typeface="Raleway"/>
              <a:cs typeface="Raleway"/>
              <a:sym typeface="Raleway"/>
            </a:endParaRPr>
          </a:p>
        </p:txBody>
      </p:sp>
      <p:grpSp>
        <p:nvGrpSpPr>
          <p:cNvPr id="304" name="Google Shape;304;p29"/>
          <p:cNvGrpSpPr/>
          <p:nvPr/>
        </p:nvGrpSpPr>
        <p:grpSpPr>
          <a:xfrm>
            <a:off x="830400" y="3274596"/>
            <a:ext cx="2501700" cy="1353953"/>
            <a:chOff x="830400" y="3274596"/>
            <a:chExt cx="2501700" cy="1353953"/>
          </a:xfrm>
        </p:grpSpPr>
        <p:sp>
          <p:nvSpPr>
            <p:cNvPr id="305" name="Google Shape;305;p29"/>
            <p:cNvSpPr/>
            <p:nvPr/>
          </p:nvSpPr>
          <p:spPr>
            <a:xfrm>
              <a:off x="830400" y="3360750"/>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7" name="Google Shape;307;p29"/>
          <p:cNvSpPr txBox="1">
            <a:spLocks noGrp="1"/>
          </p:cNvSpPr>
          <p:nvPr>
            <p:ph type="title"/>
          </p:nvPr>
        </p:nvSpPr>
        <p:spPr>
          <a:xfrm>
            <a:off x="967525" y="3274600"/>
            <a:ext cx="2238300" cy="43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000"/>
              <a:t>Funds </a:t>
            </a:r>
            <a:endParaRPr sz="1000"/>
          </a:p>
        </p:txBody>
      </p:sp>
      <p:sp>
        <p:nvSpPr>
          <p:cNvPr id="308" name="Google Shape;308;p29"/>
          <p:cNvSpPr txBox="1">
            <a:spLocks noGrp="1"/>
          </p:cNvSpPr>
          <p:nvPr>
            <p:ph type="body" idx="4294967295"/>
          </p:nvPr>
        </p:nvSpPr>
        <p:spPr>
          <a:xfrm>
            <a:off x="967525" y="3563075"/>
            <a:ext cx="2238300" cy="972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sz="800"/>
              <a:t>The Designated State Entity (DSE) is responsible to receive, account for, and disburse funds based on the State Plan for Independent Living (SPIL), and to retain no more than 5% of funds received by State under Part B. </a:t>
            </a:r>
            <a:endParaRPr sz="800"/>
          </a:p>
        </p:txBody>
      </p:sp>
      <p:pic>
        <p:nvPicPr>
          <p:cNvPr id="309" name="Google Shape;309;p29" descr="shutterstock_425821354.jpg"/>
          <p:cNvPicPr preferRelativeResize="0"/>
          <p:nvPr/>
        </p:nvPicPr>
        <p:blipFill rotWithShape="1">
          <a:blip r:embed="rId4">
            <a:alphaModFix/>
          </a:blip>
          <a:srcRect t="12034" b="12034"/>
          <a:stretch/>
        </p:blipFill>
        <p:spPr>
          <a:xfrm>
            <a:off x="5955098" y="3786783"/>
            <a:ext cx="813117" cy="282649"/>
          </a:xfrm>
          <a:prstGeom prst="rect">
            <a:avLst/>
          </a:prstGeom>
          <a:noFill/>
          <a:ln>
            <a:noFill/>
          </a:ln>
        </p:spPr>
      </p:pic>
      <p:sp>
        <p:nvSpPr>
          <p:cNvPr id="310" name="Google Shape;310;p29"/>
          <p:cNvSpPr txBox="1"/>
          <p:nvPr/>
        </p:nvSpPr>
        <p:spPr>
          <a:xfrm>
            <a:off x="3389243" y="3563077"/>
            <a:ext cx="586500" cy="9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a:solidFill>
                  <a:srgbClr val="FFFFFF"/>
                </a:solidFill>
                <a:latin typeface="Lato"/>
                <a:ea typeface="Lato"/>
                <a:cs typeface="Lato"/>
                <a:sym typeface="Lato"/>
              </a:rPr>
              <a:t>02 </a:t>
            </a:r>
            <a:endParaRPr sz="3000" b="1">
              <a:solidFill>
                <a:srgbClr val="FFFFFF"/>
              </a:solidFill>
              <a:latin typeface="Raleway"/>
              <a:ea typeface="Raleway"/>
              <a:cs typeface="Raleway"/>
              <a:sym typeface="Raleway"/>
            </a:endParaRPr>
          </a:p>
        </p:txBody>
      </p:sp>
      <p:grpSp>
        <p:nvGrpSpPr>
          <p:cNvPr id="311" name="Google Shape;311;p29"/>
          <p:cNvGrpSpPr/>
          <p:nvPr/>
        </p:nvGrpSpPr>
        <p:grpSpPr>
          <a:xfrm rot="10800000" flipH="1">
            <a:off x="3343067" y="2091171"/>
            <a:ext cx="2501700" cy="1353953"/>
            <a:chOff x="830400" y="3274596"/>
            <a:chExt cx="2501700" cy="1353953"/>
          </a:xfrm>
        </p:grpSpPr>
        <p:sp>
          <p:nvSpPr>
            <p:cNvPr id="312" name="Google Shape;312;p29"/>
            <p:cNvSpPr/>
            <p:nvPr/>
          </p:nvSpPr>
          <p:spPr>
            <a:xfrm>
              <a:off x="830400" y="3360750"/>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29"/>
          <p:cNvSpPr txBox="1">
            <a:spLocks noGrp="1"/>
          </p:cNvSpPr>
          <p:nvPr>
            <p:ph type="title"/>
          </p:nvPr>
        </p:nvSpPr>
        <p:spPr>
          <a:xfrm>
            <a:off x="3462953" y="2073417"/>
            <a:ext cx="2238300" cy="43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000"/>
              <a:t>Administrative Support </a:t>
            </a:r>
            <a:endParaRPr sz="1000"/>
          </a:p>
        </p:txBody>
      </p:sp>
      <p:sp>
        <p:nvSpPr>
          <p:cNvPr id="315" name="Google Shape;315;p29"/>
          <p:cNvSpPr txBox="1">
            <a:spLocks noGrp="1"/>
          </p:cNvSpPr>
          <p:nvPr>
            <p:ph type="body" idx="4294967295"/>
          </p:nvPr>
        </p:nvSpPr>
        <p:spPr>
          <a:xfrm>
            <a:off x="3464300" y="2503626"/>
            <a:ext cx="2238300" cy="75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sz="800" dirty="0"/>
              <a:t>The DSE provides administrative support for a program under Part B and Part C.  </a:t>
            </a:r>
            <a:endParaRPr sz="800" dirty="0"/>
          </a:p>
        </p:txBody>
      </p:sp>
      <p:pic>
        <p:nvPicPr>
          <p:cNvPr id="316" name="Google Shape;316;p29" descr="shutterstock_512483578.jpg"/>
          <p:cNvPicPr preferRelativeResize="0"/>
          <p:nvPr/>
        </p:nvPicPr>
        <p:blipFill rotWithShape="1">
          <a:blip r:embed="rId5">
            <a:alphaModFix/>
          </a:blip>
          <a:srcRect t="11982" b="11982"/>
          <a:stretch/>
        </p:blipFill>
        <p:spPr>
          <a:xfrm>
            <a:off x="9259704" y="2216801"/>
            <a:ext cx="901405" cy="559205"/>
          </a:xfrm>
          <a:prstGeom prst="rect">
            <a:avLst/>
          </a:prstGeom>
          <a:noFill/>
          <a:ln>
            <a:noFill/>
          </a:ln>
        </p:spPr>
      </p:pic>
      <p:sp>
        <p:nvSpPr>
          <p:cNvPr id="317" name="Google Shape;317;p29"/>
          <p:cNvSpPr txBox="1"/>
          <p:nvPr/>
        </p:nvSpPr>
        <p:spPr>
          <a:xfrm>
            <a:off x="5856250" y="2418200"/>
            <a:ext cx="586500" cy="9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a:solidFill>
                  <a:srgbClr val="FFFFFF"/>
                </a:solidFill>
                <a:latin typeface="Lato"/>
                <a:ea typeface="Lato"/>
                <a:cs typeface="Lato"/>
                <a:sym typeface="Lato"/>
              </a:rPr>
              <a:t>03 </a:t>
            </a:r>
            <a:endParaRPr sz="3000" b="1">
              <a:solidFill>
                <a:srgbClr val="FFFFFF"/>
              </a:solidFill>
              <a:latin typeface="Raleway"/>
              <a:ea typeface="Raleway"/>
              <a:cs typeface="Raleway"/>
              <a:sym typeface="Raleway"/>
            </a:endParaRPr>
          </a:p>
        </p:txBody>
      </p:sp>
      <p:grpSp>
        <p:nvGrpSpPr>
          <p:cNvPr id="318" name="Google Shape;318;p29"/>
          <p:cNvGrpSpPr/>
          <p:nvPr/>
        </p:nvGrpSpPr>
        <p:grpSpPr>
          <a:xfrm>
            <a:off x="5832591" y="3274596"/>
            <a:ext cx="2501700" cy="1353953"/>
            <a:chOff x="830400" y="3274596"/>
            <a:chExt cx="2501700" cy="1353953"/>
          </a:xfrm>
        </p:grpSpPr>
        <p:sp>
          <p:nvSpPr>
            <p:cNvPr id="319" name="Google Shape;319;p29"/>
            <p:cNvSpPr/>
            <p:nvPr/>
          </p:nvSpPr>
          <p:spPr>
            <a:xfrm>
              <a:off x="830400" y="3360750"/>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 name="Google Shape;321;p29"/>
          <p:cNvSpPr txBox="1">
            <a:spLocks noGrp="1"/>
          </p:cNvSpPr>
          <p:nvPr>
            <p:ph type="title"/>
          </p:nvPr>
        </p:nvSpPr>
        <p:spPr>
          <a:xfrm>
            <a:off x="5960978" y="3455478"/>
            <a:ext cx="2238300" cy="43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000"/>
              <a:t>Records and Information </a:t>
            </a:r>
            <a:endParaRPr sz="1000"/>
          </a:p>
        </p:txBody>
      </p:sp>
      <p:sp>
        <p:nvSpPr>
          <p:cNvPr id="322" name="Google Shape;322;p29"/>
          <p:cNvSpPr txBox="1">
            <a:spLocks noGrp="1"/>
          </p:cNvSpPr>
          <p:nvPr>
            <p:ph type="body" idx="4294967295"/>
          </p:nvPr>
        </p:nvSpPr>
        <p:spPr>
          <a:xfrm>
            <a:off x="5960978" y="3885655"/>
            <a:ext cx="2238300" cy="649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sz="800"/>
              <a:t>The DSE must also maintain records and provide information or assurances as the Administrator finds necessary with respect to the programs. </a:t>
            </a:r>
            <a:endParaRPr sz="800"/>
          </a:p>
        </p:txBody>
      </p:sp>
      <p:pic>
        <p:nvPicPr>
          <p:cNvPr id="1026" name="Picture 2" descr="https://lh7-rt.googleusercontent.com/slidesz/AGV_vUfJX3d1SOWHI-RJGEa-5FmNCmbAEUJXDbHi3rZT-17cDEtQGANsCKlptvgFtSJrIdjOVUDUHMAxsx66S781rIt03L4kDxki__ZSaZoYUgdqhnFnsoJpvkiDlWoiClWRwyLbnMHh7hAutaOudKX6bIkQuPkkkYU=s2048?key=SDI4KAZH10u_FvjQ3CMfAQ">
            <a:extLst>
              <a:ext uri="{FF2B5EF4-FFF2-40B4-BE49-F238E27FC236}">
                <a16:creationId xmlns:a16="http://schemas.microsoft.com/office/drawing/2014/main" id="{29FE14E6-97FD-4884-BA57-101B52DF01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6606" y="3351524"/>
            <a:ext cx="2508161" cy="1234563"/>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303;p29">
            <a:extLst>
              <a:ext uri="{FF2B5EF4-FFF2-40B4-BE49-F238E27FC236}">
                <a16:creationId xmlns:a16="http://schemas.microsoft.com/office/drawing/2014/main" id="{1083F1DE-401E-4E23-AB98-CBD084954F02}"/>
              </a:ext>
            </a:extLst>
          </p:cNvPr>
          <p:cNvSpPr txBox="1"/>
          <p:nvPr/>
        </p:nvSpPr>
        <p:spPr>
          <a:xfrm>
            <a:off x="3254230" y="3563075"/>
            <a:ext cx="586500" cy="9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dirty="0">
                <a:solidFill>
                  <a:srgbClr val="FFFFFF"/>
                </a:solidFill>
                <a:latin typeface="Lato"/>
                <a:ea typeface="Lato"/>
                <a:cs typeface="Lato"/>
                <a:sym typeface="Lato"/>
              </a:rPr>
              <a:t>02 </a:t>
            </a:r>
            <a:endParaRPr sz="3000" b="1" dirty="0">
              <a:solidFill>
                <a:srgbClr val="FFFFFF"/>
              </a:solidFill>
              <a:latin typeface="Raleway"/>
              <a:ea typeface="Raleway"/>
              <a:cs typeface="Raleway"/>
              <a:sym typeface="Raleway"/>
            </a:endParaRPr>
          </a:p>
        </p:txBody>
      </p:sp>
      <p:pic>
        <p:nvPicPr>
          <p:cNvPr id="1028" name="Picture 4" descr="https://lh7-rt.googleusercontent.com/slidesz/AGV_vUemu26OaryhWqFwXhs5h7hI6sLMTxgzrIkqh5bdicR8AE46KD0GbLEX6YjjDgnjf-3vSgHE0xnt_Z-_HM7PkKEcsfsovKFNfV7fdNmDF41_9HQGsnWLyzzHi10p6TjuvSnWfyT8RNGmwg_gneYxo1-w_UJvYQ=s2048?key=SDI4KAZH10u_FvjQ3CMfAQ">
            <a:extLst>
              <a:ext uri="{FF2B5EF4-FFF2-40B4-BE49-F238E27FC236}">
                <a16:creationId xmlns:a16="http://schemas.microsoft.com/office/drawing/2014/main" id="{F8D1F4E0-A41C-474F-89B9-2CF091694F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1227" y="2091171"/>
            <a:ext cx="2483063" cy="1260354"/>
          </a:xfrm>
          <a:prstGeom prst="rect">
            <a:avLst/>
          </a:prstGeom>
          <a:noFill/>
          <a:extLst>
            <a:ext uri="{909E8E84-426E-40DD-AFC4-6F175D3DCCD1}">
              <a14:hiddenFill xmlns:a14="http://schemas.microsoft.com/office/drawing/2010/main">
                <a:solidFill>
                  <a:srgbClr val="FFFFFF"/>
                </a:solidFill>
              </a14:hiddenFill>
            </a:ext>
          </a:extLst>
        </p:spPr>
      </p:pic>
      <p:sp>
        <p:nvSpPr>
          <p:cNvPr id="28" name="Google Shape;303;p29">
            <a:extLst>
              <a:ext uri="{FF2B5EF4-FFF2-40B4-BE49-F238E27FC236}">
                <a16:creationId xmlns:a16="http://schemas.microsoft.com/office/drawing/2014/main" id="{EDA1A28B-75A9-4A9B-B5EE-8696D663E6B5}"/>
              </a:ext>
            </a:extLst>
          </p:cNvPr>
          <p:cNvSpPr txBox="1"/>
          <p:nvPr/>
        </p:nvSpPr>
        <p:spPr>
          <a:xfrm>
            <a:off x="5720974" y="2331224"/>
            <a:ext cx="586500" cy="9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dirty="0">
                <a:solidFill>
                  <a:srgbClr val="FFFFFF"/>
                </a:solidFill>
                <a:latin typeface="Lato"/>
                <a:ea typeface="Lato"/>
                <a:cs typeface="Lato"/>
                <a:sym typeface="Lato"/>
              </a:rPr>
              <a:t>03 </a:t>
            </a:r>
            <a:endParaRPr sz="3000" b="1" dirty="0">
              <a:solidFill>
                <a:srgbClr val="FFFFFF"/>
              </a:solidFill>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0"/>
          <p:cNvSpPr txBox="1">
            <a:spLocks noGrp="1"/>
          </p:cNvSpPr>
          <p:nvPr>
            <p:ph type="title"/>
          </p:nvPr>
        </p:nvSpPr>
        <p:spPr>
          <a:xfrm>
            <a:off x="730000" y="1318650"/>
            <a:ext cx="2799900" cy="10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Continued Support </a:t>
            </a:r>
            <a:endParaRPr/>
          </a:p>
        </p:txBody>
      </p:sp>
      <p:sp>
        <p:nvSpPr>
          <p:cNvPr id="328" name="Google Shape;328;p30"/>
          <p:cNvSpPr txBox="1">
            <a:spLocks noGrp="1"/>
          </p:cNvSpPr>
          <p:nvPr>
            <p:ph type="body" idx="1"/>
          </p:nvPr>
        </p:nvSpPr>
        <p:spPr>
          <a:xfrm>
            <a:off x="3605300" y="1068650"/>
            <a:ext cx="4798200" cy="103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100"/>
              <a:t>The SILC made the decision to select another DSE, after IVRS indicated an interest in stepping out of this role. The SILC selected the Iowa Department of Health and Human Services. IVRS is notifying the public of the SILC’s transitional phase. Despite this, IVRS will continue to provide the following IVRS funding for the SILC. </a:t>
            </a:r>
            <a:endParaRPr sz="1100"/>
          </a:p>
        </p:txBody>
      </p:sp>
      <p:sp>
        <p:nvSpPr>
          <p:cNvPr id="329" name="Google Shape;329;p30"/>
          <p:cNvSpPr txBox="1"/>
          <p:nvPr/>
        </p:nvSpPr>
        <p:spPr>
          <a:xfrm>
            <a:off x="741500" y="2706500"/>
            <a:ext cx="2270400" cy="229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sz="800" b="1">
                <a:solidFill>
                  <a:schemeClr val="dk1"/>
                </a:solidFill>
                <a:latin typeface="Lato"/>
                <a:ea typeface="Lato"/>
                <a:cs typeface="Lato"/>
                <a:sym typeface="Lato"/>
              </a:rPr>
              <a:t>Year 1</a:t>
            </a:r>
            <a:endParaRPr sz="800" b="1">
              <a:solidFill>
                <a:schemeClr val="dk1"/>
              </a:solidFill>
              <a:latin typeface="Lato"/>
              <a:ea typeface="Lato"/>
              <a:cs typeface="Lato"/>
              <a:sym typeface="Lato"/>
            </a:endParaRPr>
          </a:p>
        </p:txBody>
      </p:sp>
      <p:sp>
        <p:nvSpPr>
          <p:cNvPr id="330" name="Google Shape;330;p30"/>
          <p:cNvSpPr txBox="1"/>
          <p:nvPr/>
        </p:nvSpPr>
        <p:spPr>
          <a:xfrm>
            <a:off x="722900" y="2931545"/>
            <a:ext cx="2307600" cy="95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sz="3500" b="1">
                <a:solidFill>
                  <a:schemeClr val="dk1"/>
                </a:solidFill>
                <a:latin typeface="Lato"/>
                <a:ea typeface="Lato"/>
                <a:cs typeface="Lato"/>
                <a:sym typeface="Lato"/>
              </a:rPr>
              <a:t>$45,000</a:t>
            </a:r>
            <a:endParaRPr sz="3500" b="1">
              <a:solidFill>
                <a:schemeClr val="dk1"/>
              </a:solidFill>
              <a:latin typeface="Lato"/>
              <a:ea typeface="Lato"/>
              <a:cs typeface="Lato"/>
              <a:sym typeface="Lato"/>
            </a:endParaRPr>
          </a:p>
        </p:txBody>
      </p:sp>
      <p:sp>
        <p:nvSpPr>
          <p:cNvPr id="331" name="Google Shape;331;p30"/>
          <p:cNvSpPr txBox="1"/>
          <p:nvPr/>
        </p:nvSpPr>
        <p:spPr>
          <a:xfrm>
            <a:off x="967850" y="3795500"/>
            <a:ext cx="1817700" cy="675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sz="1100" b="1">
                <a:solidFill>
                  <a:schemeClr val="accent1"/>
                </a:solidFill>
                <a:latin typeface="Lato"/>
                <a:ea typeface="Lato"/>
                <a:cs typeface="Lato"/>
                <a:sym typeface="Lato"/>
              </a:rPr>
              <a:t>Innovation &amp; Expansion (Basic Support) </a:t>
            </a:r>
            <a:endParaRPr sz="1100" b="1">
              <a:solidFill>
                <a:schemeClr val="accent1"/>
              </a:solidFill>
              <a:latin typeface="Lato"/>
              <a:ea typeface="Lato"/>
              <a:cs typeface="Lato"/>
              <a:sym typeface="Lato"/>
            </a:endParaRPr>
          </a:p>
        </p:txBody>
      </p:sp>
      <p:cxnSp>
        <p:nvCxnSpPr>
          <p:cNvPr id="332" name="Google Shape;332;p30"/>
          <p:cNvCxnSpPr/>
          <p:nvPr/>
        </p:nvCxnSpPr>
        <p:spPr>
          <a:xfrm>
            <a:off x="3224350" y="2706500"/>
            <a:ext cx="0" cy="1832100"/>
          </a:xfrm>
          <a:prstGeom prst="straightConnector1">
            <a:avLst/>
          </a:prstGeom>
          <a:noFill/>
          <a:ln w="9525" cap="flat" cmpd="sng">
            <a:solidFill>
              <a:schemeClr val="accent1"/>
            </a:solidFill>
            <a:prstDash val="dot"/>
            <a:round/>
            <a:headEnd type="none" w="med" len="med"/>
            <a:tailEnd type="none" w="med" len="med"/>
          </a:ln>
        </p:spPr>
      </p:cxnSp>
      <p:cxnSp>
        <p:nvCxnSpPr>
          <p:cNvPr id="333" name="Google Shape;333;p30"/>
          <p:cNvCxnSpPr/>
          <p:nvPr/>
        </p:nvCxnSpPr>
        <p:spPr>
          <a:xfrm>
            <a:off x="5919650" y="2706500"/>
            <a:ext cx="0" cy="1832100"/>
          </a:xfrm>
          <a:prstGeom prst="straightConnector1">
            <a:avLst/>
          </a:prstGeom>
          <a:noFill/>
          <a:ln w="9525" cap="flat" cmpd="sng">
            <a:solidFill>
              <a:schemeClr val="accent1"/>
            </a:solidFill>
            <a:prstDash val="dot"/>
            <a:round/>
            <a:headEnd type="none" w="med" len="med"/>
            <a:tailEnd type="none" w="med" len="med"/>
          </a:ln>
        </p:spPr>
      </p:cxnSp>
      <p:sp>
        <p:nvSpPr>
          <p:cNvPr id="334" name="Google Shape;334;p30"/>
          <p:cNvSpPr txBox="1"/>
          <p:nvPr/>
        </p:nvSpPr>
        <p:spPr>
          <a:xfrm>
            <a:off x="3515125" y="2931545"/>
            <a:ext cx="2307600" cy="95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sz="3500" b="1">
                <a:solidFill>
                  <a:schemeClr val="dk1"/>
                </a:solidFill>
                <a:latin typeface="Lato"/>
                <a:ea typeface="Lato"/>
                <a:cs typeface="Lato"/>
                <a:sym typeface="Lato"/>
              </a:rPr>
              <a:t>$47,250</a:t>
            </a:r>
            <a:endParaRPr sz="3500" b="1">
              <a:solidFill>
                <a:schemeClr val="dk1"/>
              </a:solidFill>
              <a:latin typeface="Lato"/>
              <a:ea typeface="Lato"/>
              <a:cs typeface="Lato"/>
              <a:sym typeface="Lato"/>
            </a:endParaRPr>
          </a:p>
        </p:txBody>
      </p:sp>
      <p:sp>
        <p:nvSpPr>
          <p:cNvPr id="335" name="Google Shape;335;p30"/>
          <p:cNvSpPr txBox="1"/>
          <p:nvPr/>
        </p:nvSpPr>
        <p:spPr>
          <a:xfrm>
            <a:off x="6187300" y="2899295"/>
            <a:ext cx="2307600" cy="95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sz="3500" b="1">
                <a:solidFill>
                  <a:schemeClr val="dk1"/>
                </a:solidFill>
                <a:latin typeface="Lato"/>
                <a:ea typeface="Lato"/>
                <a:cs typeface="Lato"/>
                <a:sym typeface="Lato"/>
              </a:rPr>
              <a:t>$49,612</a:t>
            </a:r>
            <a:endParaRPr sz="3500" b="1">
              <a:solidFill>
                <a:schemeClr val="dk1"/>
              </a:solidFill>
              <a:latin typeface="Lato"/>
              <a:ea typeface="Lato"/>
              <a:cs typeface="Lato"/>
              <a:sym typeface="Lato"/>
            </a:endParaRPr>
          </a:p>
        </p:txBody>
      </p:sp>
      <p:sp>
        <p:nvSpPr>
          <p:cNvPr id="336" name="Google Shape;336;p30"/>
          <p:cNvSpPr txBox="1"/>
          <p:nvPr/>
        </p:nvSpPr>
        <p:spPr>
          <a:xfrm>
            <a:off x="3436800" y="2706500"/>
            <a:ext cx="2270400" cy="229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sz="800" b="1">
                <a:solidFill>
                  <a:schemeClr val="dk1"/>
                </a:solidFill>
                <a:latin typeface="Lato"/>
                <a:ea typeface="Lato"/>
                <a:cs typeface="Lato"/>
                <a:sym typeface="Lato"/>
              </a:rPr>
              <a:t>Year 2</a:t>
            </a:r>
            <a:endParaRPr sz="800" b="1">
              <a:solidFill>
                <a:schemeClr val="dk1"/>
              </a:solidFill>
              <a:latin typeface="Lato"/>
              <a:ea typeface="Lato"/>
              <a:cs typeface="Lato"/>
              <a:sym typeface="Lato"/>
            </a:endParaRPr>
          </a:p>
        </p:txBody>
      </p:sp>
      <p:sp>
        <p:nvSpPr>
          <p:cNvPr id="337" name="Google Shape;337;p30"/>
          <p:cNvSpPr txBox="1"/>
          <p:nvPr/>
        </p:nvSpPr>
        <p:spPr>
          <a:xfrm>
            <a:off x="6094900" y="2706500"/>
            <a:ext cx="2400000" cy="229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sz="800" b="1">
                <a:solidFill>
                  <a:schemeClr val="dk1"/>
                </a:solidFill>
                <a:latin typeface="Lato"/>
                <a:ea typeface="Lato"/>
                <a:cs typeface="Lato"/>
                <a:sym typeface="Lato"/>
              </a:rPr>
              <a:t>Year 3 </a:t>
            </a:r>
            <a:endParaRPr sz="800" b="1">
              <a:solidFill>
                <a:schemeClr val="dk1"/>
              </a:solidFill>
              <a:latin typeface="Lato"/>
              <a:ea typeface="Lato"/>
              <a:cs typeface="Lato"/>
              <a:sym typeface="Lato"/>
            </a:endParaRPr>
          </a:p>
        </p:txBody>
      </p:sp>
      <p:sp>
        <p:nvSpPr>
          <p:cNvPr id="338" name="Google Shape;338;p30"/>
          <p:cNvSpPr txBox="1"/>
          <p:nvPr/>
        </p:nvSpPr>
        <p:spPr>
          <a:xfrm>
            <a:off x="3760075" y="3795500"/>
            <a:ext cx="1817700" cy="743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sz="1100" b="1">
                <a:solidFill>
                  <a:schemeClr val="accent1"/>
                </a:solidFill>
                <a:latin typeface="Lato"/>
                <a:ea typeface="Lato"/>
                <a:cs typeface="Lato"/>
                <a:sym typeface="Lato"/>
              </a:rPr>
              <a:t>Innovation &amp; Expansion (Basic Support) </a:t>
            </a:r>
            <a:endParaRPr sz="1100" b="1">
              <a:solidFill>
                <a:schemeClr val="accent1"/>
              </a:solidFill>
              <a:latin typeface="Lato"/>
              <a:ea typeface="Lato"/>
              <a:cs typeface="Lato"/>
              <a:sym typeface="Lato"/>
            </a:endParaRPr>
          </a:p>
        </p:txBody>
      </p:sp>
      <p:sp>
        <p:nvSpPr>
          <p:cNvPr id="339" name="Google Shape;339;p30"/>
          <p:cNvSpPr txBox="1"/>
          <p:nvPr/>
        </p:nvSpPr>
        <p:spPr>
          <a:xfrm>
            <a:off x="6386050" y="3795500"/>
            <a:ext cx="1817700" cy="743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sz="1100" b="1">
                <a:solidFill>
                  <a:schemeClr val="accent1"/>
                </a:solidFill>
                <a:latin typeface="Lato"/>
                <a:ea typeface="Lato"/>
                <a:cs typeface="Lato"/>
                <a:sym typeface="Lato"/>
              </a:rPr>
              <a:t>Innovation &amp; Expansion (Basic Support) </a:t>
            </a:r>
            <a:endParaRPr sz="1100" b="1">
              <a:solidFill>
                <a:schemeClr val="accent1"/>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1"/>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Timeline (approximate) </a:t>
            </a:r>
            <a:endParaRPr sz="800"/>
          </a:p>
        </p:txBody>
      </p:sp>
      <p:sp>
        <p:nvSpPr>
          <p:cNvPr id="345" name="Google Shape;345;p31"/>
          <p:cNvSpPr txBox="1"/>
          <p:nvPr/>
        </p:nvSpPr>
        <p:spPr>
          <a:xfrm>
            <a:off x="460552" y="3462425"/>
            <a:ext cx="10713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b="1">
                <a:latin typeface="Lato"/>
                <a:ea typeface="Lato"/>
                <a:cs typeface="Lato"/>
                <a:sym typeface="Lato"/>
              </a:rPr>
              <a:t>10/10/24</a:t>
            </a:r>
            <a:endParaRPr b="1">
              <a:latin typeface="Lato"/>
              <a:ea typeface="Lato"/>
              <a:cs typeface="Lato"/>
              <a:sym typeface="Lato"/>
            </a:endParaRPr>
          </a:p>
        </p:txBody>
      </p:sp>
      <p:sp>
        <p:nvSpPr>
          <p:cNvPr id="346" name="Google Shape;346;p31"/>
          <p:cNvSpPr txBox="1">
            <a:spLocks noGrp="1"/>
          </p:cNvSpPr>
          <p:nvPr>
            <p:ph type="title"/>
          </p:nvPr>
        </p:nvSpPr>
        <p:spPr>
          <a:xfrm>
            <a:off x="803537" y="2278750"/>
            <a:ext cx="2214900" cy="23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800">
                <a:solidFill>
                  <a:srgbClr val="000000"/>
                </a:solidFill>
              </a:rPr>
              <a:t>Public Meeting </a:t>
            </a:r>
            <a:endParaRPr sz="800">
              <a:solidFill>
                <a:srgbClr val="000000"/>
              </a:solidFill>
            </a:endParaRPr>
          </a:p>
        </p:txBody>
      </p:sp>
      <p:sp>
        <p:nvSpPr>
          <p:cNvPr id="347" name="Google Shape;347;p31"/>
          <p:cNvSpPr txBox="1">
            <a:spLocks noGrp="1"/>
          </p:cNvSpPr>
          <p:nvPr>
            <p:ph type="body" idx="4294967295"/>
          </p:nvPr>
        </p:nvSpPr>
        <p:spPr>
          <a:xfrm>
            <a:off x="803537" y="2509675"/>
            <a:ext cx="2214900" cy="550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GB" sz="700"/>
              <a:t>Notify the public and accept public comments. </a:t>
            </a:r>
            <a:endParaRPr sz="700"/>
          </a:p>
        </p:txBody>
      </p:sp>
      <p:sp>
        <p:nvSpPr>
          <p:cNvPr id="348" name="Google Shape;348;p31"/>
          <p:cNvSpPr txBox="1"/>
          <p:nvPr/>
        </p:nvSpPr>
        <p:spPr>
          <a:xfrm>
            <a:off x="2062850" y="2957350"/>
            <a:ext cx="9555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b="1">
                <a:latin typeface="Lato"/>
                <a:ea typeface="Lato"/>
                <a:cs typeface="Lato"/>
                <a:sym typeface="Lato"/>
              </a:rPr>
              <a:t>10/29/24</a:t>
            </a:r>
            <a:endParaRPr b="1">
              <a:latin typeface="Lato"/>
              <a:ea typeface="Lato"/>
              <a:cs typeface="Lato"/>
              <a:sym typeface="Lato"/>
            </a:endParaRPr>
          </a:p>
        </p:txBody>
      </p:sp>
      <p:sp>
        <p:nvSpPr>
          <p:cNvPr id="349" name="Google Shape;349;p31"/>
          <p:cNvSpPr txBox="1">
            <a:spLocks noGrp="1"/>
          </p:cNvSpPr>
          <p:nvPr>
            <p:ph type="title"/>
          </p:nvPr>
        </p:nvSpPr>
        <p:spPr>
          <a:xfrm>
            <a:off x="2230906" y="3837600"/>
            <a:ext cx="2214900" cy="23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800">
                <a:solidFill>
                  <a:srgbClr val="000000"/>
                </a:solidFill>
              </a:rPr>
              <a:t>State Rehabilitation Council (SRC) </a:t>
            </a:r>
            <a:endParaRPr sz="800">
              <a:solidFill>
                <a:srgbClr val="000000"/>
              </a:solidFill>
            </a:endParaRPr>
          </a:p>
        </p:txBody>
      </p:sp>
      <p:sp>
        <p:nvSpPr>
          <p:cNvPr id="350" name="Google Shape;350;p31"/>
          <p:cNvSpPr txBox="1">
            <a:spLocks noGrp="1"/>
          </p:cNvSpPr>
          <p:nvPr>
            <p:ph type="body" idx="4294967295"/>
          </p:nvPr>
        </p:nvSpPr>
        <p:spPr>
          <a:xfrm>
            <a:off x="2230906" y="4068525"/>
            <a:ext cx="2214900" cy="550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GB" sz="700"/>
              <a:t>Present information to the SRC and share public comments and responses. </a:t>
            </a:r>
            <a:endParaRPr sz="700"/>
          </a:p>
        </p:txBody>
      </p:sp>
      <p:sp>
        <p:nvSpPr>
          <p:cNvPr id="351" name="Google Shape;351;p31"/>
          <p:cNvSpPr txBox="1"/>
          <p:nvPr/>
        </p:nvSpPr>
        <p:spPr>
          <a:xfrm>
            <a:off x="3465559" y="3462425"/>
            <a:ext cx="12420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b="1">
                <a:latin typeface="Lato"/>
                <a:ea typeface="Lato"/>
                <a:cs typeface="Lato"/>
                <a:sym typeface="Lato"/>
              </a:rPr>
              <a:t>2024/2025</a:t>
            </a:r>
            <a:endParaRPr b="1">
              <a:latin typeface="Lato"/>
              <a:ea typeface="Lato"/>
              <a:cs typeface="Lato"/>
              <a:sym typeface="Lato"/>
            </a:endParaRPr>
          </a:p>
        </p:txBody>
      </p:sp>
      <p:sp>
        <p:nvSpPr>
          <p:cNvPr id="352" name="Google Shape;352;p31"/>
          <p:cNvSpPr txBox="1">
            <a:spLocks noGrp="1"/>
          </p:cNvSpPr>
          <p:nvPr>
            <p:ph type="title"/>
          </p:nvPr>
        </p:nvSpPr>
        <p:spPr>
          <a:xfrm>
            <a:off x="3681909" y="2278750"/>
            <a:ext cx="2214900" cy="23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800">
                <a:solidFill>
                  <a:srgbClr val="000000"/>
                </a:solidFill>
              </a:rPr>
              <a:t>The DSE Official Move </a:t>
            </a:r>
            <a:endParaRPr sz="800">
              <a:solidFill>
                <a:srgbClr val="000000"/>
              </a:solidFill>
            </a:endParaRPr>
          </a:p>
        </p:txBody>
      </p:sp>
      <p:sp>
        <p:nvSpPr>
          <p:cNvPr id="353" name="Google Shape;353;p31"/>
          <p:cNvSpPr txBox="1">
            <a:spLocks noGrp="1"/>
          </p:cNvSpPr>
          <p:nvPr>
            <p:ph type="body" idx="4294967295"/>
          </p:nvPr>
        </p:nvSpPr>
        <p:spPr>
          <a:xfrm>
            <a:off x="3681909" y="2509675"/>
            <a:ext cx="2214900" cy="550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GB" sz="700"/>
              <a:t>The DSE is officially moved from IVRS to HHS. </a:t>
            </a:r>
            <a:endParaRPr sz="700"/>
          </a:p>
        </p:txBody>
      </p:sp>
      <p:sp>
        <p:nvSpPr>
          <p:cNvPr id="354" name="Google Shape;354;p31"/>
          <p:cNvSpPr txBox="1"/>
          <p:nvPr/>
        </p:nvSpPr>
        <p:spPr>
          <a:xfrm>
            <a:off x="4871275" y="2957350"/>
            <a:ext cx="9555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b="1">
                <a:latin typeface="Lato"/>
                <a:ea typeface="Lato"/>
                <a:cs typeface="Lato"/>
                <a:sym typeface="Lato"/>
              </a:rPr>
              <a:t>2025</a:t>
            </a:r>
            <a:endParaRPr b="1">
              <a:latin typeface="Lato"/>
              <a:ea typeface="Lato"/>
              <a:cs typeface="Lato"/>
              <a:sym typeface="Lato"/>
            </a:endParaRPr>
          </a:p>
        </p:txBody>
      </p:sp>
      <p:sp>
        <p:nvSpPr>
          <p:cNvPr id="355" name="Google Shape;355;p31"/>
          <p:cNvSpPr txBox="1">
            <a:spLocks noGrp="1"/>
          </p:cNvSpPr>
          <p:nvPr>
            <p:ph type="title"/>
          </p:nvPr>
        </p:nvSpPr>
        <p:spPr>
          <a:xfrm>
            <a:off x="5136128" y="3837600"/>
            <a:ext cx="2214900" cy="23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800">
                <a:solidFill>
                  <a:srgbClr val="000000"/>
                </a:solidFill>
              </a:rPr>
              <a:t>Year 1 Basic Support Provided </a:t>
            </a:r>
            <a:endParaRPr sz="800">
              <a:solidFill>
                <a:srgbClr val="000000"/>
              </a:solidFill>
            </a:endParaRPr>
          </a:p>
        </p:txBody>
      </p:sp>
      <p:sp>
        <p:nvSpPr>
          <p:cNvPr id="356" name="Google Shape;356;p31"/>
          <p:cNvSpPr txBox="1">
            <a:spLocks noGrp="1"/>
          </p:cNvSpPr>
          <p:nvPr>
            <p:ph type="body" idx="4294967295"/>
          </p:nvPr>
        </p:nvSpPr>
        <p:spPr>
          <a:xfrm>
            <a:off x="5136128" y="4068525"/>
            <a:ext cx="2214900" cy="550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GB" sz="700"/>
              <a:t>IVRS provides $45,000 in basic support innovation and expansion funds to the SILC </a:t>
            </a:r>
            <a:endParaRPr sz="700"/>
          </a:p>
        </p:txBody>
      </p:sp>
      <p:sp>
        <p:nvSpPr>
          <p:cNvPr id="357" name="Google Shape;357;p31"/>
          <p:cNvSpPr txBox="1"/>
          <p:nvPr/>
        </p:nvSpPr>
        <p:spPr>
          <a:xfrm>
            <a:off x="6325155" y="3462425"/>
            <a:ext cx="10713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b="1">
                <a:latin typeface="Lato"/>
                <a:ea typeface="Lato"/>
                <a:cs typeface="Lato"/>
                <a:sym typeface="Lato"/>
              </a:rPr>
              <a:t>2026</a:t>
            </a:r>
            <a:endParaRPr b="1">
              <a:latin typeface="Lato"/>
              <a:ea typeface="Lato"/>
              <a:cs typeface="Lato"/>
              <a:sym typeface="Lato"/>
            </a:endParaRPr>
          </a:p>
        </p:txBody>
      </p:sp>
      <p:sp>
        <p:nvSpPr>
          <p:cNvPr id="358" name="Google Shape;358;p31"/>
          <p:cNvSpPr txBox="1">
            <a:spLocks noGrp="1"/>
          </p:cNvSpPr>
          <p:nvPr>
            <p:ph type="title"/>
          </p:nvPr>
        </p:nvSpPr>
        <p:spPr>
          <a:xfrm>
            <a:off x="6585599" y="2278750"/>
            <a:ext cx="2214900" cy="23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800">
                <a:solidFill>
                  <a:srgbClr val="000000"/>
                </a:solidFill>
              </a:rPr>
              <a:t>Year 2 Basic Support Provided </a:t>
            </a:r>
            <a:endParaRPr sz="800">
              <a:solidFill>
                <a:srgbClr val="000000"/>
              </a:solidFill>
            </a:endParaRPr>
          </a:p>
        </p:txBody>
      </p:sp>
      <p:sp>
        <p:nvSpPr>
          <p:cNvPr id="359" name="Google Shape;359;p31"/>
          <p:cNvSpPr txBox="1">
            <a:spLocks noGrp="1"/>
          </p:cNvSpPr>
          <p:nvPr>
            <p:ph type="body" idx="4294967295"/>
          </p:nvPr>
        </p:nvSpPr>
        <p:spPr>
          <a:xfrm>
            <a:off x="6585600" y="2579013"/>
            <a:ext cx="2214900" cy="411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GB" sz="700"/>
              <a:t>IVRS provides $47,250 in basic support innovation and expansion funds to the SILC. </a:t>
            </a:r>
            <a:endParaRPr sz="700"/>
          </a:p>
        </p:txBody>
      </p:sp>
      <p:pic>
        <p:nvPicPr>
          <p:cNvPr id="360" name="Google Shape;360;p31" descr="shutterstock_429987889_edited.jpg"/>
          <p:cNvPicPr preferRelativeResize="0"/>
          <p:nvPr/>
        </p:nvPicPr>
        <p:blipFill rotWithShape="1">
          <a:blip r:embed="rId3">
            <a:alphaModFix/>
          </a:blip>
          <a:srcRect t="91660" b="6621"/>
          <a:stretch/>
        </p:blipFill>
        <p:spPr>
          <a:xfrm>
            <a:off x="885125" y="3339575"/>
            <a:ext cx="8265375" cy="132431"/>
          </a:xfrm>
          <a:prstGeom prst="rect">
            <a:avLst/>
          </a:prstGeom>
          <a:noFill/>
          <a:ln>
            <a:noFill/>
          </a:ln>
        </p:spPr>
      </p:pic>
      <p:grpSp>
        <p:nvGrpSpPr>
          <p:cNvPr id="361" name="Google Shape;361;p31"/>
          <p:cNvGrpSpPr/>
          <p:nvPr/>
        </p:nvGrpSpPr>
        <p:grpSpPr>
          <a:xfrm>
            <a:off x="845575" y="3060165"/>
            <a:ext cx="92400" cy="411825"/>
            <a:chOff x="845575" y="2563700"/>
            <a:chExt cx="92400" cy="411825"/>
          </a:xfrm>
        </p:grpSpPr>
        <p:cxnSp>
          <p:nvCxnSpPr>
            <p:cNvPr id="362" name="Google Shape;362;p31"/>
            <p:cNvCxnSpPr/>
            <p:nvPr/>
          </p:nvCxnSpPr>
          <p:spPr>
            <a:xfrm>
              <a:off x="891775"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363" name="Google Shape;363;p31"/>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31"/>
          <p:cNvGrpSpPr/>
          <p:nvPr/>
        </p:nvGrpSpPr>
        <p:grpSpPr>
          <a:xfrm rot="10800000">
            <a:off x="2296375" y="3339567"/>
            <a:ext cx="92400" cy="411825"/>
            <a:chOff x="2070100" y="2563700"/>
            <a:chExt cx="92400" cy="411825"/>
          </a:xfrm>
        </p:grpSpPr>
        <p:cxnSp>
          <p:nvCxnSpPr>
            <p:cNvPr id="365" name="Google Shape;365;p31"/>
            <p:cNvCxnSpPr/>
            <p:nvPr/>
          </p:nvCxnSpPr>
          <p:spPr>
            <a:xfrm>
              <a:off x="2116300"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366" name="Google Shape;366;p31"/>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31"/>
          <p:cNvGrpSpPr/>
          <p:nvPr/>
        </p:nvGrpSpPr>
        <p:grpSpPr>
          <a:xfrm>
            <a:off x="3747175" y="3060165"/>
            <a:ext cx="92400" cy="411825"/>
            <a:chOff x="845575" y="2563700"/>
            <a:chExt cx="92400" cy="411825"/>
          </a:xfrm>
        </p:grpSpPr>
        <p:cxnSp>
          <p:nvCxnSpPr>
            <p:cNvPr id="368" name="Google Shape;368;p31"/>
            <p:cNvCxnSpPr/>
            <p:nvPr/>
          </p:nvCxnSpPr>
          <p:spPr>
            <a:xfrm>
              <a:off x="891775"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369" name="Google Shape;369;p31"/>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31"/>
          <p:cNvGrpSpPr/>
          <p:nvPr/>
        </p:nvGrpSpPr>
        <p:grpSpPr>
          <a:xfrm rot="10800000">
            <a:off x="5197975" y="3339567"/>
            <a:ext cx="92400" cy="411825"/>
            <a:chOff x="2070100" y="2563700"/>
            <a:chExt cx="92400" cy="411825"/>
          </a:xfrm>
        </p:grpSpPr>
        <p:cxnSp>
          <p:nvCxnSpPr>
            <p:cNvPr id="371" name="Google Shape;371;p31"/>
            <p:cNvCxnSpPr/>
            <p:nvPr/>
          </p:nvCxnSpPr>
          <p:spPr>
            <a:xfrm>
              <a:off x="2116300"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372" name="Google Shape;372;p31"/>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31"/>
          <p:cNvGrpSpPr/>
          <p:nvPr/>
        </p:nvGrpSpPr>
        <p:grpSpPr>
          <a:xfrm>
            <a:off x="6648775" y="3060165"/>
            <a:ext cx="92400" cy="411825"/>
            <a:chOff x="845575" y="2563700"/>
            <a:chExt cx="92400" cy="411825"/>
          </a:xfrm>
        </p:grpSpPr>
        <p:cxnSp>
          <p:nvCxnSpPr>
            <p:cNvPr id="374" name="Google Shape;374;p31"/>
            <p:cNvCxnSpPr/>
            <p:nvPr/>
          </p:nvCxnSpPr>
          <p:spPr>
            <a:xfrm>
              <a:off x="891775"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375" name="Google Shape;375;p31"/>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 name="Google Shape;376;p31"/>
          <p:cNvGrpSpPr/>
          <p:nvPr/>
        </p:nvGrpSpPr>
        <p:grpSpPr>
          <a:xfrm rot="10800000">
            <a:off x="8252675" y="3339580"/>
            <a:ext cx="92400" cy="411825"/>
            <a:chOff x="2070100" y="2563700"/>
            <a:chExt cx="92400" cy="411825"/>
          </a:xfrm>
        </p:grpSpPr>
        <p:cxnSp>
          <p:nvCxnSpPr>
            <p:cNvPr id="377" name="Google Shape;377;p31"/>
            <p:cNvCxnSpPr/>
            <p:nvPr/>
          </p:nvCxnSpPr>
          <p:spPr>
            <a:xfrm>
              <a:off x="2116300"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378" name="Google Shape;378;p31"/>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 name="Google Shape;379;p31"/>
          <p:cNvSpPr txBox="1"/>
          <p:nvPr/>
        </p:nvSpPr>
        <p:spPr>
          <a:xfrm>
            <a:off x="7936755" y="2934650"/>
            <a:ext cx="10713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b="1">
                <a:latin typeface="Lato"/>
                <a:ea typeface="Lato"/>
                <a:cs typeface="Lato"/>
                <a:sym typeface="Lato"/>
              </a:rPr>
              <a:t>2027</a:t>
            </a:r>
            <a:endParaRPr b="1">
              <a:latin typeface="Lato"/>
              <a:ea typeface="Lato"/>
              <a:cs typeface="Lato"/>
              <a:sym typeface="Lato"/>
            </a:endParaRPr>
          </a:p>
        </p:txBody>
      </p:sp>
      <p:sp>
        <p:nvSpPr>
          <p:cNvPr id="380" name="Google Shape;380;p31"/>
          <p:cNvSpPr txBox="1">
            <a:spLocks noGrp="1"/>
          </p:cNvSpPr>
          <p:nvPr>
            <p:ph type="title"/>
          </p:nvPr>
        </p:nvSpPr>
        <p:spPr>
          <a:xfrm>
            <a:off x="7396450" y="3784925"/>
            <a:ext cx="2084400" cy="23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800">
                <a:solidFill>
                  <a:srgbClr val="000000"/>
                </a:solidFill>
              </a:rPr>
              <a:t>Year 3 Basic Support Provided </a:t>
            </a:r>
            <a:endParaRPr sz="800">
              <a:solidFill>
                <a:srgbClr val="000000"/>
              </a:solidFill>
            </a:endParaRPr>
          </a:p>
        </p:txBody>
      </p:sp>
      <p:sp>
        <p:nvSpPr>
          <p:cNvPr id="381" name="Google Shape;381;p31"/>
          <p:cNvSpPr txBox="1">
            <a:spLocks noGrp="1"/>
          </p:cNvSpPr>
          <p:nvPr>
            <p:ph type="body" idx="4294967295"/>
          </p:nvPr>
        </p:nvSpPr>
        <p:spPr>
          <a:xfrm>
            <a:off x="7433075" y="4049450"/>
            <a:ext cx="1523700" cy="550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GB" sz="700"/>
              <a:t>IVRS provides $49,612  in basic support innovation and expansion funds to the SILC </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Questions/Comments (3 min time limit)</a:t>
            </a:r>
            <a:endParaRPr dirty="0"/>
          </a:p>
          <a:p>
            <a:pPr marL="0" lvl="0" indent="0" algn="l" rtl="0">
              <a:spcBef>
                <a:spcPts val="0"/>
              </a:spcBef>
              <a:spcAft>
                <a:spcPts val="0"/>
              </a:spcAft>
              <a:buNone/>
            </a:pPr>
            <a:endParaRPr sz="600" dirty="0"/>
          </a:p>
          <a:p>
            <a:pPr marL="457200" lvl="0" indent="-342900" algn="l" rtl="0">
              <a:spcBef>
                <a:spcPts val="0"/>
              </a:spcBef>
              <a:spcAft>
                <a:spcPts val="0"/>
              </a:spcAft>
              <a:buSzPts val="1800"/>
              <a:buChar char="●"/>
            </a:pPr>
            <a:r>
              <a:rPr lang="en-GB" sz="1400" dirty="0"/>
              <a:t>IVRS will be receiving questions/comments today; will post Q&amp;A on website @ </a:t>
            </a:r>
            <a:r>
              <a:rPr lang="en-GB" sz="1400" u="sng" dirty="0">
                <a:solidFill>
                  <a:schemeClr val="hlink"/>
                </a:solidFill>
                <a:hlinkClick r:id="rId3"/>
              </a:rPr>
              <a:t>https://workforce.iowa.gov/vr</a:t>
            </a:r>
            <a:br>
              <a:rPr lang="en-GB" sz="1400" u="sng" dirty="0">
                <a:solidFill>
                  <a:schemeClr val="hlink"/>
                </a:solidFill>
              </a:rPr>
            </a:br>
            <a:endParaRPr sz="1400" dirty="0"/>
          </a:p>
          <a:p>
            <a:pPr marL="457200" lvl="0" indent="-342900" algn="l" rtl="0">
              <a:spcBef>
                <a:spcPts val="0"/>
              </a:spcBef>
              <a:spcAft>
                <a:spcPts val="0"/>
              </a:spcAft>
              <a:buSzPts val="1800"/>
              <a:buChar char="●"/>
            </a:pPr>
            <a:r>
              <a:rPr lang="en-GB" sz="1400" dirty="0"/>
              <a:t>All questions regarding the SILC will be shared with the Executive Director to comment on </a:t>
            </a:r>
            <a:br>
              <a:rPr lang="en-GB" sz="1400" dirty="0"/>
            </a:br>
            <a:endParaRPr sz="1400" dirty="0"/>
          </a:p>
          <a:p>
            <a:pPr marL="457200" lvl="0" indent="-342900" algn="l" rtl="0">
              <a:spcBef>
                <a:spcPts val="0"/>
              </a:spcBef>
              <a:spcAft>
                <a:spcPts val="0"/>
              </a:spcAft>
              <a:buSzPts val="1800"/>
              <a:buChar char="●"/>
            </a:pPr>
            <a:r>
              <a:rPr lang="en-GB" sz="1400" dirty="0"/>
              <a:t>When speaking, please include: </a:t>
            </a:r>
            <a:endParaRPr sz="1400" dirty="0"/>
          </a:p>
          <a:p>
            <a:pPr marL="914400" lvl="1" indent="-342900" algn="l" rtl="0">
              <a:spcBef>
                <a:spcPts val="0"/>
              </a:spcBef>
              <a:spcAft>
                <a:spcPts val="0"/>
              </a:spcAft>
              <a:buSzPts val="1800"/>
              <a:buChar char="○"/>
            </a:pPr>
            <a:r>
              <a:rPr lang="en-GB" sz="1400" dirty="0"/>
              <a:t>Name </a:t>
            </a:r>
            <a:endParaRPr sz="1400" dirty="0"/>
          </a:p>
          <a:p>
            <a:pPr marL="914400" lvl="1" indent="-342900" algn="l" rtl="0">
              <a:spcBef>
                <a:spcPts val="0"/>
              </a:spcBef>
              <a:spcAft>
                <a:spcPts val="0"/>
              </a:spcAft>
              <a:buSzPts val="1800"/>
              <a:buChar char="○"/>
            </a:pPr>
            <a:r>
              <a:rPr lang="en-GB" sz="1400" dirty="0"/>
              <a:t>Contact Information </a:t>
            </a:r>
            <a:endParaRPr sz="1400" dirty="0"/>
          </a:p>
          <a:p>
            <a:pPr marL="457200" lvl="0" indent="0" algn="l" rtl="0">
              <a:spcBef>
                <a:spcPts val="0"/>
              </a:spcBef>
              <a:spcAft>
                <a:spcPts val="0"/>
              </a:spcAft>
              <a:buNone/>
            </a:pPr>
            <a:r>
              <a:rPr lang="en-GB" sz="2000" dirty="0"/>
              <a:t> </a:t>
            </a:r>
            <a:endParaRPr sz="2000" dirty="0"/>
          </a:p>
        </p:txBody>
      </p:sp>
      <p:sp>
        <p:nvSpPr>
          <p:cNvPr id="387" name="Google Shape;387;p32"/>
          <p:cNvSpPr txBox="1"/>
          <p:nvPr/>
        </p:nvSpPr>
        <p:spPr>
          <a:xfrm>
            <a:off x="0" y="4053300"/>
            <a:ext cx="9144000" cy="1174200"/>
          </a:xfrm>
          <a:prstGeom prst="rect">
            <a:avLst/>
          </a:prstGeom>
          <a:solidFill>
            <a:schemeClr val="accent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a:solidFill>
                <a:schemeClr val="accent1"/>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Goal</a:t>
            </a:r>
            <a:endParaRPr/>
          </a:p>
        </p:txBody>
      </p:sp>
      <p:sp>
        <p:nvSpPr>
          <p:cNvPr id="185" name="Google Shape;185;p19"/>
          <p:cNvSpPr txBox="1">
            <a:spLocks noGrp="1"/>
          </p:cNvSpPr>
          <p:nvPr>
            <p:ph type="body" idx="1"/>
          </p:nvPr>
        </p:nvSpPr>
        <p:spPr>
          <a:xfrm>
            <a:off x="1295325" y="2078875"/>
            <a:ext cx="7122900" cy="132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dirty="0"/>
              <a:t>To provide information on important changes IVRS is proposing and to seek public comment regarding these changes. The following changes are proposed today: </a:t>
            </a:r>
            <a:endParaRPr sz="1100" dirty="0"/>
          </a:p>
          <a:p>
            <a:pPr marL="457200" lvl="0" indent="-298450" algn="l" rtl="0">
              <a:spcBef>
                <a:spcPts val="1600"/>
              </a:spcBef>
              <a:spcAft>
                <a:spcPts val="0"/>
              </a:spcAft>
              <a:buSzPts val="1100"/>
              <a:buChar char="●"/>
            </a:pPr>
            <a:r>
              <a:rPr lang="en-GB" sz="1100" dirty="0"/>
              <a:t>Changing the minimum qualifications for the Rehabilitation Counselor classification </a:t>
            </a:r>
            <a:endParaRPr sz="1100" dirty="0"/>
          </a:p>
          <a:p>
            <a:pPr marL="457200" lvl="0" indent="-298450" algn="l" rtl="0">
              <a:spcBef>
                <a:spcPts val="0"/>
              </a:spcBef>
              <a:spcAft>
                <a:spcPts val="0"/>
              </a:spcAft>
              <a:buSzPts val="1100"/>
              <a:buChar char="●"/>
            </a:pPr>
            <a:r>
              <a:rPr lang="en-GB" sz="1100" dirty="0"/>
              <a:t>Notification that the Statewide Independent Living Council has selected a new Designated State Entity for funds </a:t>
            </a:r>
            <a:endParaRPr sz="1100" dirty="0"/>
          </a:p>
        </p:txBody>
      </p:sp>
      <p:sp>
        <p:nvSpPr>
          <p:cNvPr id="186" name="Google Shape;186;p19"/>
          <p:cNvSpPr txBox="1"/>
          <p:nvPr/>
        </p:nvSpPr>
        <p:spPr>
          <a:xfrm>
            <a:off x="0" y="4053300"/>
            <a:ext cx="9144000" cy="1174200"/>
          </a:xfrm>
          <a:prstGeom prst="rect">
            <a:avLst/>
          </a:prstGeom>
          <a:solidFill>
            <a:schemeClr val="accent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a:solidFill>
                <a:schemeClr val="accen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190"/>
        <p:cNvGrpSpPr/>
        <p:nvPr/>
      </p:nvGrpSpPr>
      <p:grpSpPr>
        <a:xfrm>
          <a:off x="0" y="0"/>
          <a:ext cx="0" cy="0"/>
          <a:chOff x="0" y="0"/>
          <a:chExt cx="0" cy="0"/>
        </a:xfrm>
      </p:grpSpPr>
      <p:sp>
        <p:nvSpPr>
          <p:cNvPr id="191" name="Google Shape;191;p20"/>
          <p:cNvSpPr txBox="1">
            <a:spLocks noGrp="1"/>
          </p:cNvSpPr>
          <p:nvPr>
            <p:ph type="title"/>
          </p:nvPr>
        </p:nvSpPr>
        <p:spPr>
          <a:xfrm>
            <a:off x="729450" y="1322450"/>
            <a:ext cx="7010100" cy="35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Public Comment Topic 1 </a:t>
            </a:r>
            <a:endParaRPr sz="1200"/>
          </a:p>
        </p:txBody>
      </p:sp>
      <p:sp>
        <p:nvSpPr>
          <p:cNvPr id="192" name="Google Shape;192;p20"/>
          <p:cNvSpPr txBox="1">
            <a:spLocks noGrp="1"/>
          </p:cNvSpPr>
          <p:nvPr>
            <p:ph type="body" idx="4294967295"/>
          </p:nvPr>
        </p:nvSpPr>
        <p:spPr>
          <a:xfrm>
            <a:off x="729450" y="1749350"/>
            <a:ext cx="7010100" cy="262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dirty="0">
                <a:solidFill>
                  <a:srgbClr val="FFFFFF"/>
                </a:solidFill>
              </a:rPr>
              <a:t>Counselor Minimum Qualifications</a:t>
            </a:r>
            <a:endParaRPr sz="3000" dirty="0">
              <a:solidFill>
                <a:srgbClr val="FFFFFF"/>
              </a:solidFill>
            </a:endParaRPr>
          </a:p>
          <a:p>
            <a:pPr marL="0" lvl="0" indent="0" algn="l" rtl="0">
              <a:spcBef>
                <a:spcPts val="1600"/>
              </a:spcBef>
              <a:spcAft>
                <a:spcPts val="0"/>
              </a:spcAft>
              <a:buNone/>
            </a:pPr>
            <a:endParaRPr sz="3000" dirty="0">
              <a:solidFill>
                <a:srgbClr val="FFFFFF"/>
              </a:solidFill>
            </a:endParaRPr>
          </a:p>
          <a:p>
            <a:pPr marL="0" lvl="0" indent="0" algn="l" rtl="0">
              <a:spcBef>
                <a:spcPts val="1600"/>
              </a:spcBef>
              <a:spcAft>
                <a:spcPts val="1600"/>
              </a:spcAft>
              <a:buNone/>
            </a:pPr>
            <a:endParaRPr sz="3000" dirty="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Background Information </a:t>
            </a:r>
            <a:endParaRPr/>
          </a:p>
        </p:txBody>
      </p:sp>
      <p:sp>
        <p:nvSpPr>
          <p:cNvPr id="198" name="Google Shape;198;p21"/>
          <p:cNvSpPr/>
          <p:nvPr/>
        </p:nvSpPr>
        <p:spPr>
          <a:xfrm>
            <a:off x="1400790" y="2181675"/>
            <a:ext cx="328800" cy="328800"/>
          </a:xfrm>
          <a:prstGeom prst="ellipse">
            <a:avLst/>
          </a:prstGeom>
          <a:solidFill>
            <a:srgbClr val="00BF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1</a:t>
            </a:r>
            <a:endParaRPr sz="800" b="1">
              <a:solidFill>
                <a:srgbClr val="FFFFFF"/>
              </a:solidFill>
            </a:endParaRPr>
          </a:p>
        </p:txBody>
      </p:sp>
      <p:sp>
        <p:nvSpPr>
          <p:cNvPr id="199" name="Google Shape;199;p21"/>
          <p:cNvSpPr txBox="1">
            <a:spLocks noGrp="1"/>
          </p:cNvSpPr>
          <p:nvPr>
            <p:ph type="body" idx="1"/>
          </p:nvPr>
        </p:nvSpPr>
        <p:spPr>
          <a:xfrm>
            <a:off x="1847691" y="2073775"/>
            <a:ext cx="2832900" cy="105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100" dirty="0"/>
              <a:t>WIOA legislation opened </a:t>
            </a:r>
            <a:r>
              <a:rPr lang="en-GB" sz="1100" u="sng" dirty="0">
                <a:solidFill>
                  <a:schemeClr val="hlink"/>
                </a:solidFill>
                <a:hlinkClick r:id="rId3"/>
              </a:rPr>
              <a:t>regulatory guidance</a:t>
            </a:r>
            <a:r>
              <a:rPr lang="en-GB" sz="1100" dirty="0"/>
              <a:t> on personnel standards that allows for a Bachelor’s degree with experience for the Counselor position, rather than only a Master’s. </a:t>
            </a:r>
            <a:endParaRPr sz="1100" dirty="0"/>
          </a:p>
        </p:txBody>
      </p:sp>
      <p:sp>
        <p:nvSpPr>
          <p:cNvPr id="200" name="Google Shape;200;p21"/>
          <p:cNvSpPr/>
          <p:nvPr/>
        </p:nvSpPr>
        <p:spPr>
          <a:xfrm>
            <a:off x="1400790" y="3404075"/>
            <a:ext cx="328800" cy="328800"/>
          </a:xfrm>
          <a:prstGeom prst="ellipse">
            <a:avLst/>
          </a:prstGeom>
          <a:solidFill>
            <a:srgbClr val="00BF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2</a:t>
            </a:r>
            <a:endParaRPr sz="800" b="1">
              <a:solidFill>
                <a:srgbClr val="FFFFFF"/>
              </a:solidFill>
            </a:endParaRPr>
          </a:p>
        </p:txBody>
      </p:sp>
      <p:sp>
        <p:nvSpPr>
          <p:cNvPr id="201" name="Google Shape;201;p21"/>
          <p:cNvSpPr txBox="1">
            <a:spLocks noGrp="1"/>
          </p:cNvSpPr>
          <p:nvPr>
            <p:ph type="body" idx="1"/>
          </p:nvPr>
        </p:nvSpPr>
        <p:spPr>
          <a:xfrm>
            <a:off x="1847691" y="3307900"/>
            <a:ext cx="2832900" cy="105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100" dirty="0"/>
              <a:t>Nationally, vocational rehabilitation agencies are struggling to receive the needed applications for Master’s level Counselors; even with efforts ongoing to connect with Institutes of Higher Education to be innovative. </a:t>
            </a:r>
            <a:endParaRPr sz="1100" dirty="0"/>
          </a:p>
        </p:txBody>
      </p:sp>
      <p:sp>
        <p:nvSpPr>
          <p:cNvPr id="202" name="Google Shape;202;p21"/>
          <p:cNvSpPr/>
          <p:nvPr/>
        </p:nvSpPr>
        <p:spPr>
          <a:xfrm>
            <a:off x="5090809" y="2181675"/>
            <a:ext cx="328800" cy="328800"/>
          </a:xfrm>
          <a:prstGeom prst="ellipse">
            <a:avLst/>
          </a:prstGeom>
          <a:solidFill>
            <a:srgbClr val="00BF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3</a:t>
            </a:r>
            <a:endParaRPr sz="800" b="1">
              <a:solidFill>
                <a:srgbClr val="FFFFFF"/>
              </a:solidFill>
            </a:endParaRPr>
          </a:p>
        </p:txBody>
      </p:sp>
      <p:sp>
        <p:nvSpPr>
          <p:cNvPr id="203" name="Google Shape;203;p21"/>
          <p:cNvSpPr txBox="1">
            <a:spLocks noGrp="1"/>
          </p:cNvSpPr>
          <p:nvPr>
            <p:ph type="body" idx="1"/>
          </p:nvPr>
        </p:nvSpPr>
        <p:spPr>
          <a:xfrm>
            <a:off x="5536112" y="2073775"/>
            <a:ext cx="2832900" cy="105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100" dirty="0"/>
              <a:t>IVRS would like to follow other state agencies in opening up the minimum qualifications of the Counselor position to allow for more applications. </a:t>
            </a:r>
            <a:endParaRPr sz="1100" dirty="0"/>
          </a:p>
        </p:txBody>
      </p:sp>
      <p:sp>
        <p:nvSpPr>
          <p:cNvPr id="204" name="Google Shape;204;p21"/>
          <p:cNvSpPr/>
          <p:nvPr/>
        </p:nvSpPr>
        <p:spPr>
          <a:xfrm>
            <a:off x="5090809" y="3404075"/>
            <a:ext cx="328800" cy="328800"/>
          </a:xfrm>
          <a:prstGeom prst="ellipse">
            <a:avLst/>
          </a:prstGeom>
          <a:solidFill>
            <a:srgbClr val="00BF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4</a:t>
            </a:r>
            <a:endParaRPr sz="800" b="1">
              <a:solidFill>
                <a:srgbClr val="FFFFFF"/>
              </a:solidFill>
            </a:endParaRPr>
          </a:p>
        </p:txBody>
      </p:sp>
      <p:sp>
        <p:nvSpPr>
          <p:cNvPr id="205" name="Google Shape;205;p21"/>
          <p:cNvSpPr txBox="1">
            <a:spLocks noGrp="1"/>
          </p:cNvSpPr>
          <p:nvPr>
            <p:ph type="body" idx="1"/>
          </p:nvPr>
        </p:nvSpPr>
        <p:spPr>
          <a:xfrm>
            <a:off x="5536112" y="3307900"/>
            <a:ext cx="2832900" cy="105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100" dirty="0"/>
              <a:t>Currently, IVRS has Rehabilitation Associate positions that require oversight by a Counselor for areas only a Counselor can complete (e.g., eligibility and individualized plan for employment). IVRS would like to free up capacity to allow Associates to move to Counselors. </a:t>
            </a:r>
            <a:endParaRPr sz="11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2"/>
          <p:cNvSpPr txBox="1">
            <a:spLocks noGrp="1"/>
          </p:cNvSpPr>
          <p:nvPr>
            <p:ph type="title"/>
          </p:nvPr>
        </p:nvSpPr>
        <p:spPr>
          <a:xfrm>
            <a:off x="730000" y="1318650"/>
            <a:ext cx="2799900" cy="10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Current Staff</a:t>
            </a:r>
            <a:endParaRPr/>
          </a:p>
        </p:txBody>
      </p:sp>
      <p:sp>
        <p:nvSpPr>
          <p:cNvPr id="211" name="Google Shape;211;p22"/>
          <p:cNvSpPr txBox="1">
            <a:spLocks noGrp="1"/>
          </p:cNvSpPr>
          <p:nvPr>
            <p:ph type="body" idx="1"/>
          </p:nvPr>
        </p:nvSpPr>
        <p:spPr>
          <a:xfrm>
            <a:off x="3605300" y="1453600"/>
            <a:ext cx="4798200" cy="649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100" dirty="0"/>
              <a:t>The chart below shows the number of current Counselors and Associates within IVRS.  </a:t>
            </a:r>
            <a:endParaRPr sz="1100" dirty="0"/>
          </a:p>
        </p:txBody>
      </p:sp>
      <p:pic>
        <p:nvPicPr>
          <p:cNvPr id="212" name="Google Shape;212;p22" title="Points scored"/>
          <p:cNvPicPr preferRelativeResize="0"/>
          <p:nvPr/>
        </p:nvPicPr>
        <p:blipFill>
          <a:blip r:embed="rId3">
            <a:alphaModFix/>
          </a:blip>
          <a:stretch>
            <a:fillRect/>
          </a:stretch>
        </p:blipFill>
        <p:spPr>
          <a:xfrm>
            <a:off x="3758355" y="2103050"/>
            <a:ext cx="4645149" cy="2872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3"/>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Minimum Qualifications</a:t>
            </a:r>
            <a:endParaRPr/>
          </a:p>
          <a:p>
            <a:pPr marL="0" lvl="0" indent="0" algn="l" rtl="0">
              <a:spcBef>
                <a:spcPts val="0"/>
              </a:spcBef>
              <a:spcAft>
                <a:spcPts val="0"/>
              </a:spcAft>
              <a:buNone/>
            </a:pPr>
            <a:endParaRPr b="0"/>
          </a:p>
        </p:txBody>
      </p:sp>
      <p:sp>
        <p:nvSpPr>
          <p:cNvPr id="218" name="Google Shape;218;p23"/>
          <p:cNvSpPr txBox="1">
            <a:spLocks noGrp="1"/>
          </p:cNvSpPr>
          <p:nvPr>
            <p:ph type="body" idx="1"/>
          </p:nvPr>
        </p:nvSpPr>
        <p:spPr>
          <a:xfrm>
            <a:off x="721225" y="2434125"/>
            <a:ext cx="3457800" cy="208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dirty="0"/>
              <a:t>The minimum qualifications have changed for the Rehabilitation Counselor job description. </a:t>
            </a:r>
            <a:endParaRPr sz="1100" dirty="0"/>
          </a:p>
          <a:p>
            <a:pPr marL="0" lvl="0" indent="0" algn="l" rtl="0">
              <a:spcBef>
                <a:spcPts val="1600"/>
              </a:spcBef>
              <a:spcAft>
                <a:spcPts val="0"/>
              </a:spcAft>
              <a:buNone/>
            </a:pPr>
            <a:r>
              <a:rPr lang="en-GB" sz="1100" b="1" dirty="0">
                <a:solidFill>
                  <a:schemeClr val="dk2"/>
                </a:solidFill>
              </a:rPr>
              <a:t>Changes:</a:t>
            </a:r>
            <a:endParaRPr sz="1100" b="1" dirty="0">
              <a:solidFill>
                <a:schemeClr val="dk2"/>
              </a:solidFill>
            </a:endParaRPr>
          </a:p>
          <a:p>
            <a:pPr marL="0" lvl="0" indent="0" algn="l" rtl="0">
              <a:spcBef>
                <a:spcPts val="0"/>
              </a:spcBef>
              <a:spcAft>
                <a:spcPts val="1600"/>
              </a:spcAft>
              <a:buNone/>
            </a:pPr>
            <a:r>
              <a:rPr lang="en-GB" sz="1100" dirty="0"/>
              <a:t>IVRS will now allow graduation from an accredited four-year college in a related field, with at least one year of experience. This is different than the prior minimum qualifications, which required at minimum a four year degree, a year of experience, and 24 hours of graduate coursework. </a:t>
            </a:r>
            <a:endParaRPr sz="1100" dirty="0"/>
          </a:p>
        </p:txBody>
      </p:sp>
      <p:grpSp>
        <p:nvGrpSpPr>
          <p:cNvPr id="219" name="Google Shape;219;p23"/>
          <p:cNvGrpSpPr/>
          <p:nvPr/>
        </p:nvGrpSpPr>
        <p:grpSpPr>
          <a:xfrm>
            <a:off x="5708278" y="615047"/>
            <a:ext cx="3262526" cy="2054699"/>
            <a:chOff x="5146750" y="3327825"/>
            <a:chExt cx="1973700" cy="1119300"/>
          </a:xfrm>
        </p:grpSpPr>
        <p:sp>
          <p:nvSpPr>
            <p:cNvPr id="220" name="Google Shape;220;p23"/>
            <p:cNvSpPr/>
            <p:nvPr/>
          </p:nvSpPr>
          <p:spPr>
            <a:xfrm>
              <a:off x="5146750" y="3327825"/>
              <a:ext cx="1973700" cy="1119300"/>
            </a:xfrm>
            <a:prstGeom prst="rect">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21" name="Google Shape;221;p23"/>
            <p:cNvSpPr txBox="1"/>
            <p:nvPr/>
          </p:nvSpPr>
          <p:spPr>
            <a:xfrm>
              <a:off x="5168663" y="3327827"/>
              <a:ext cx="1902600" cy="860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000" b="1">
                  <a:solidFill>
                    <a:srgbClr val="FFFFFF"/>
                  </a:solidFill>
                </a:rPr>
                <a:t>Prior Minimum Qualifications</a:t>
              </a:r>
              <a:endParaRPr sz="1000" b="1">
                <a:solidFill>
                  <a:srgbClr val="FFFFFF"/>
                </a:solidFill>
              </a:endParaRPr>
            </a:p>
            <a:p>
              <a:pPr marL="0" lvl="0" indent="0" algn="l" rtl="0">
                <a:lnSpc>
                  <a:spcPct val="100000"/>
                </a:lnSpc>
                <a:spcBef>
                  <a:spcPts val="0"/>
                </a:spcBef>
                <a:spcAft>
                  <a:spcPts val="0"/>
                </a:spcAft>
                <a:buNone/>
              </a:pPr>
              <a:endParaRPr sz="700">
                <a:solidFill>
                  <a:srgbClr val="FFFFFF"/>
                </a:solidFill>
              </a:endParaRPr>
            </a:p>
            <a:p>
              <a:pPr marL="457200" lvl="0" indent="-266700" algn="l" rtl="0">
                <a:lnSpc>
                  <a:spcPct val="100000"/>
                </a:lnSpc>
                <a:spcBef>
                  <a:spcPts val="0"/>
                </a:spcBef>
                <a:spcAft>
                  <a:spcPts val="0"/>
                </a:spcAft>
                <a:buClr>
                  <a:srgbClr val="D9F0FF"/>
                </a:buClr>
                <a:buSzPts val="600"/>
                <a:buAutoNum type="arabicPeriod"/>
              </a:pPr>
              <a:r>
                <a:rPr lang="en-GB" sz="600">
                  <a:solidFill>
                    <a:srgbClr val="D9F0FF"/>
                  </a:solidFill>
                </a:rPr>
                <a:t>Graduation from an accredited college or university with a Master’s degree in rehabilitation counseling, counseling and guidance, school counseling, mental health counseling, social work, psychology, education, business administration, management, finance, accounting, marketing, or a closely-related field. </a:t>
              </a:r>
              <a:endParaRPr sz="600">
                <a:solidFill>
                  <a:srgbClr val="D9F0FF"/>
                </a:solidFill>
              </a:endParaRPr>
            </a:p>
            <a:p>
              <a:pPr marL="457200" lvl="0" indent="-266700" algn="l" rtl="0">
                <a:lnSpc>
                  <a:spcPct val="115000"/>
                </a:lnSpc>
                <a:spcBef>
                  <a:spcPts val="0"/>
                </a:spcBef>
                <a:spcAft>
                  <a:spcPts val="0"/>
                </a:spcAft>
                <a:buClr>
                  <a:srgbClr val="D9F0FF"/>
                </a:buClr>
                <a:buSzPts val="600"/>
                <a:buAutoNum type="arabicPeriod"/>
              </a:pPr>
              <a:r>
                <a:rPr lang="en-GB" sz="600">
                  <a:solidFill>
                    <a:srgbClr val="D9F0FF"/>
                  </a:solidFill>
                </a:rPr>
                <a:t>Completion of all coursework of a Master’s Degree program in rehabilitation counseling, pending only completion of an internship for graduation. </a:t>
              </a:r>
              <a:endParaRPr sz="600">
                <a:solidFill>
                  <a:srgbClr val="D9F0FF"/>
                </a:solidFill>
              </a:endParaRPr>
            </a:p>
            <a:p>
              <a:pPr marL="457200" lvl="0" indent="-266700" algn="l" rtl="0">
                <a:lnSpc>
                  <a:spcPct val="115000"/>
                </a:lnSpc>
                <a:spcBef>
                  <a:spcPts val="0"/>
                </a:spcBef>
                <a:spcAft>
                  <a:spcPts val="0"/>
                </a:spcAft>
                <a:buClr>
                  <a:srgbClr val="D9F0FF"/>
                </a:buClr>
                <a:buSzPts val="600"/>
                <a:buAutoNum type="arabicPeriod"/>
              </a:pPr>
              <a:r>
                <a:rPr lang="en-GB" sz="600">
                  <a:solidFill>
                    <a:srgbClr val="D9F0FF"/>
                  </a:solidFill>
                </a:rPr>
                <a:t>Both a, b, &amp; c: </a:t>
              </a:r>
              <a:endParaRPr sz="600">
                <a:solidFill>
                  <a:srgbClr val="D9F0FF"/>
                </a:solidFill>
              </a:endParaRPr>
            </a:p>
            <a:p>
              <a:pPr marL="914400" lvl="1" indent="-266700" algn="l" rtl="0">
                <a:lnSpc>
                  <a:spcPct val="115000"/>
                </a:lnSpc>
                <a:spcBef>
                  <a:spcPts val="0"/>
                </a:spcBef>
                <a:spcAft>
                  <a:spcPts val="0"/>
                </a:spcAft>
                <a:buClr>
                  <a:srgbClr val="D9F0FF"/>
                </a:buClr>
                <a:buSzPts val="600"/>
                <a:buAutoNum type="alphaLcPeriod"/>
              </a:pPr>
              <a:r>
                <a:rPr lang="en-GB" sz="600">
                  <a:solidFill>
                    <a:srgbClr val="D9F0FF"/>
                  </a:solidFill>
                </a:rPr>
                <a:t>One year of full-time work experience in professional vocational rehabilitation counseling services, and </a:t>
              </a:r>
              <a:endParaRPr sz="600">
                <a:solidFill>
                  <a:srgbClr val="D9F0FF"/>
                </a:solidFill>
              </a:endParaRPr>
            </a:p>
            <a:p>
              <a:pPr marL="914400" lvl="1" indent="-266700" algn="l" rtl="0">
                <a:lnSpc>
                  <a:spcPct val="115000"/>
                </a:lnSpc>
                <a:spcBef>
                  <a:spcPts val="0"/>
                </a:spcBef>
                <a:spcAft>
                  <a:spcPts val="0"/>
                </a:spcAft>
                <a:buClr>
                  <a:srgbClr val="D9F0FF"/>
                </a:buClr>
                <a:buSzPts val="600"/>
                <a:buAutoNum type="alphaLcPeriod"/>
              </a:pPr>
              <a:r>
                <a:rPr lang="en-GB" sz="600">
                  <a:solidFill>
                    <a:srgbClr val="D9F0FF"/>
                  </a:solidFill>
                </a:rPr>
                <a:t>Graduation from an accredited four-year college or university with a degree in a human-services oriented science which provides a knowledge of the theories, principles, and techniques of counseling….and </a:t>
              </a:r>
              <a:endParaRPr sz="600">
                <a:solidFill>
                  <a:srgbClr val="D9F0FF"/>
                </a:solidFill>
              </a:endParaRPr>
            </a:p>
            <a:p>
              <a:pPr marL="914400" lvl="1" indent="-266700" algn="l" rtl="0">
                <a:lnSpc>
                  <a:spcPct val="115000"/>
                </a:lnSpc>
                <a:spcBef>
                  <a:spcPts val="0"/>
                </a:spcBef>
                <a:spcAft>
                  <a:spcPts val="0"/>
                </a:spcAft>
                <a:buClr>
                  <a:srgbClr val="D9F0FF"/>
                </a:buClr>
                <a:buSzPts val="600"/>
                <a:buAutoNum type="alphaLcPeriod"/>
              </a:pPr>
              <a:r>
                <a:rPr lang="en-GB" sz="600">
                  <a:solidFill>
                    <a:srgbClr val="D9F0FF"/>
                  </a:solidFill>
                </a:rPr>
                <a:t>Twenty-four hours of graduate coursework in counseling </a:t>
              </a:r>
              <a:endParaRPr sz="600">
                <a:solidFill>
                  <a:srgbClr val="D9F0FF"/>
                </a:solidFill>
              </a:endParaRPr>
            </a:p>
          </p:txBody>
        </p:sp>
      </p:grpSp>
      <p:grpSp>
        <p:nvGrpSpPr>
          <p:cNvPr id="222" name="Google Shape;222;p23"/>
          <p:cNvGrpSpPr/>
          <p:nvPr/>
        </p:nvGrpSpPr>
        <p:grpSpPr>
          <a:xfrm>
            <a:off x="5708275" y="2902974"/>
            <a:ext cx="3262526" cy="2121779"/>
            <a:chOff x="5146753" y="3327819"/>
            <a:chExt cx="1973700" cy="1203300"/>
          </a:xfrm>
        </p:grpSpPr>
        <p:sp>
          <p:nvSpPr>
            <p:cNvPr id="223" name="Google Shape;223;p23"/>
            <p:cNvSpPr/>
            <p:nvPr/>
          </p:nvSpPr>
          <p:spPr>
            <a:xfrm>
              <a:off x="5146753" y="3327819"/>
              <a:ext cx="1973700" cy="1203300"/>
            </a:xfrm>
            <a:prstGeom prst="rect">
              <a:avLst/>
            </a:prstGeom>
            <a:solidFill>
              <a:srgbClr val="00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24" name="Google Shape;224;p23"/>
            <p:cNvSpPr txBox="1"/>
            <p:nvPr/>
          </p:nvSpPr>
          <p:spPr>
            <a:xfrm>
              <a:off x="5172903" y="3327819"/>
              <a:ext cx="1911000" cy="758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000" b="1">
                  <a:solidFill>
                    <a:srgbClr val="FFFFFF"/>
                  </a:solidFill>
                </a:rPr>
                <a:t>Proposed Minimum Qualifications </a:t>
              </a:r>
              <a:endParaRPr sz="1000" b="1">
                <a:solidFill>
                  <a:srgbClr val="FFFFFF"/>
                </a:solidFill>
              </a:endParaRPr>
            </a:p>
            <a:p>
              <a:pPr marL="0" lvl="0" indent="0" algn="l" rtl="0">
                <a:lnSpc>
                  <a:spcPct val="100000"/>
                </a:lnSpc>
                <a:spcBef>
                  <a:spcPts val="0"/>
                </a:spcBef>
                <a:spcAft>
                  <a:spcPts val="0"/>
                </a:spcAft>
                <a:buNone/>
              </a:pPr>
              <a:endParaRPr sz="700">
                <a:solidFill>
                  <a:srgbClr val="FFFFFF"/>
                </a:solidFill>
              </a:endParaRPr>
            </a:p>
            <a:p>
              <a:pPr marL="457200" lvl="0" indent="-266700" algn="l" rtl="0">
                <a:lnSpc>
                  <a:spcPct val="100000"/>
                </a:lnSpc>
                <a:spcBef>
                  <a:spcPts val="0"/>
                </a:spcBef>
                <a:spcAft>
                  <a:spcPts val="0"/>
                </a:spcAft>
                <a:buClr>
                  <a:srgbClr val="D9F0FF"/>
                </a:buClr>
                <a:buSzPts val="600"/>
                <a:buAutoNum type="arabicPeriod"/>
              </a:pPr>
              <a:r>
                <a:rPr lang="en-GB" sz="600">
                  <a:solidFill>
                    <a:srgbClr val="D9F0FF"/>
                  </a:solidFill>
                </a:rPr>
                <a:t>Graduation from an accredited four-year college or university with a degree in a human-services-related field, and experience equal to one year of full-time work in professional vocational service or human services field. OR </a:t>
              </a:r>
              <a:endParaRPr sz="600">
                <a:solidFill>
                  <a:srgbClr val="D9F0FF"/>
                </a:solidFill>
              </a:endParaRPr>
            </a:p>
            <a:p>
              <a:pPr marL="457200" lvl="0" indent="-266700" algn="l" rtl="0">
                <a:lnSpc>
                  <a:spcPct val="115000"/>
                </a:lnSpc>
                <a:spcBef>
                  <a:spcPts val="0"/>
                </a:spcBef>
                <a:spcAft>
                  <a:spcPts val="0"/>
                </a:spcAft>
                <a:buClr>
                  <a:srgbClr val="D9F0FF"/>
                </a:buClr>
                <a:buSzPts val="600"/>
                <a:buAutoNum type="arabicPeriod"/>
              </a:pPr>
              <a:r>
                <a:rPr lang="en-GB" sz="600">
                  <a:solidFill>
                    <a:srgbClr val="D9F0FF"/>
                  </a:solidFill>
                </a:rPr>
                <a:t>Both a &amp; b: </a:t>
              </a:r>
              <a:endParaRPr sz="600">
                <a:solidFill>
                  <a:srgbClr val="D9F0FF"/>
                </a:solidFill>
              </a:endParaRPr>
            </a:p>
            <a:p>
              <a:pPr marL="914400" lvl="1" indent="-266700" algn="l" rtl="0">
                <a:lnSpc>
                  <a:spcPct val="115000"/>
                </a:lnSpc>
                <a:spcBef>
                  <a:spcPts val="0"/>
                </a:spcBef>
                <a:spcAft>
                  <a:spcPts val="0"/>
                </a:spcAft>
                <a:buClr>
                  <a:srgbClr val="D9F0FF"/>
                </a:buClr>
                <a:buSzPts val="600"/>
                <a:buAutoNum type="alphaLcPeriod"/>
              </a:pPr>
              <a:r>
                <a:rPr lang="en-GB" sz="600">
                  <a:solidFill>
                    <a:srgbClr val="D9F0FF"/>
                  </a:solidFill>
                </a:rPr>
                <a:t>Graduation from an accredited four-year college or university with a degree in any field; and </a:t>
              </a:r>
              <a:endParaRPr sz="600">
                <a:solidFill>
                  <a:srgbClr val="D9F0FF"/>
                </a:solidFill>
              </a:endParaRPr>
            </a:p>
            <a:p>
              <a:pPr marL="914400" lvl="1" indent="-266700" algn="l" rtl="0">
                <a:lnSpc>
                  <a:spcPct val="115000"/>
                </a:lnSpc>
                <a:spcBef>
                  <a:spcPts val="0"/>
                </a:spcBef>
                <a:spcAft>
                  <a:spcPts val="0"/>
                </a:spcAft>
                <a:buClr>
                  <a:srgbClr val="D9F0FF"/>
                </a:buClr>
                <a:buSzPts val="600"/>
                <a:buAutoNum type="alphaLcPeriod"/>
              </a:pPr>
              <a:r>
                <a:rPr lang="en-GB" sz="600">
                  <a:solidFill>
                    <a:srgbClr val="D9F0FF"/>
                  </a:solidFill>
                </a:rPr>
                <a:t>A total of one year of graduate-level education where 24 semester hours of accredited graduate college or university coursework in rehabilitation counseling, human resources, school counseling, mental health counseling, social work, psychology, education, or a closely-related field equals one year of full-time experience </a:t>
              </a:r>
              <a:endParaRPr sz="600">
                <a:solidFill>
                  <a:srgbClr val="D9F0FF"/>
                </a:solidFill>
              </a:endParaRPr>
            </a:p>
          </p:txBody>
        </p:sp>
      </p:grpSp>
      <p:pic>
        <p:nvPicPr>
          <p:cNvPr id="225" name="Google Shape;225;p23" descr="File:Red X Freehand.svg - Wikimedia Commons"/>
          <p:cNvPicPr preferRelativeResize="0"/>
          <p:nvPr/>
        </p:nvPicPr>
        <p:blipFill>
          <a:blip r:embed="rId3">
            <a:alphaModFix/>
          </a:blip>
          <a:stretch>
            <a:fillRect/>
          </a:stretch>
        </p:blipFill>
        <p:spPr>
          <a:xfrm>
            <a:off x="4732738" y="1283276"/>
            <a:ext cx="718249" cy="718249"/>
          </a:xfrm>
          <a:prstGeom prst="rect">
            <a:avLst/>
          </a:prstGeom>
          <a:noFill/>
          <a:ln>
            <a:noFill/>
          </a:ln>
        </p:spPr>
      </p:pic>
      <p:pic>
        <p:nvPicPr>
          <p:cNvPr id="226" name="Google Shape;226;p23" descr="File:Green-check-mark.png - Wikimedia Commons"/>
          <p:cNvPicPr preferRelativeResize="0"/>
          <p:nvPr/>
        </p:nvPicPr>
        <p:blipFill>
          <a:blip r:embed="rId4">
            <a:alphaModFix/>
          </a:blip>
          <a:stretch>
            <a:fillRect/>
          </a:stretch>
        </p:blipFill>
        <p:spPr>
          <a:xfrm>
            <a:off x="4692923" y="3640950"/>
            <a:ext cx="797876" cy="6458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4"/>
          <p:cNvSpPr txBox="1">
            <a:spLocks noGrp="1"/>
          </p:cNvSpPr>
          <p:nvPr>
            <p:ph type="title"/>
          </p:nvPr>
        </p:nvSpPr>
        <p:spPr>
          <a:xfrm>
            <a:off x="730000" y="1318650"/>
            <a:ext cx="3842100" cy="57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Training for Associates</a:t>
            </a:r>
            <a:endParaRPr/>
          </a:p>
        </p:txBody>
      </p:sp>
      <p:sp>
        <p:nvSpPr>
          <p:cNvPr id="232" name="Google Shape;232;p24"/>
          <p:cNvSpPr txBox="1">
            <a:spLocks noGrp="1"/>
          </p:cNvSpPr>
          <p:nvPr>
            <p:ph type="body" idx="1"/>
          </p:nvPr>
        </p:nvSpPr>
        <p:spPr>
          <a:xfrm>
            <a:off x="734525" y="1853325"/>
            <a:ext cx="3636600" cy="852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000" dirty="0"/>
              <a:t>IVRS is committed to providing comprehensive training to current Associates, and incoming Counselors with the minimum qualifications to ensure they are prepared for the role. Samples of training topics are listed below. Staff work will also be monitored for 6 months for accuracy. Training will occur in a cohort.  </a:t>
            </a:r>
            <a:endParaRPr sz="1000" dirty="0"/>
          </a:p>
        </p:txBody>
      </p:sp>
      <p:sp>
        <p:nvSpPr>
          <p:cNvPr id="233" name="Google Shape;233;p24"/>
          <p:cNvSpPr txBox="1"/>
          <p:nvPr/>
        </p:nvSpPr>
        <p:spPr>
          <a:xfrm>
            <a:off x="734530" y="3083160"/>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sz="1000" b="1">
                <a:solidFill>
                  <a:schemeClr val="dk1"/>
                </a:solidFill>
                <a:latin typeface="Lato"/>
                <a:ea typeface="Lato"/>
                <a:cs typeface="Lato"/>
                <a:sym typeface="Lato"/>
              </a:rPr>
              <a:t>01    | </a:t>
            </a:r>
            <a:r>
              <a:rPr lang="en-GB" sz="1000">
                <a:solidFill>
                  <a:srgbClr val="000000"/>
                </a:solidFill>
                <a:latin typeface="Lato"/>
                <a:ea typeface="Lato"/>
                <a:cs typeface="Lato"/>
                <a:sym typeface="Lato"/>
              </a:rPr>
              <a:t>   </a:t>
            </a:r>
            <a:r>
              <a:rPr lang="en-GB" sz="1000">
                <a:latin typeface="Lato"/>
                <a:ea typeface="Lato"/>
                <a:cs typeface="Lato"/>
                <a:sym typeface="Lato"/>
              </a:rPr>
              <a:t>Medical Aspects of Disability  </a:t>
            </a:r>
            <a:endParaRPr/>
          </a:p>
        </p:txBody>
      </p:sp>
      <p:sp>
        <p:nvSpPr>
          <p:cNvPr id="234" name="Google Shape;234;p24"/>
          <p:cNvSpPr txBox="1"/>
          <p:nvPr/>
        </p:nvSpPr>
        <p:spPr>
          <a:xfrm>
            <a:off x="734530" y="3344460"/>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sz="1000" b="1">
                <a:solidFill>
                  <a:schemeClr val="dk1"/>
                </a:solidFill>
                <a:latin typeface="Lato"/>
                <a:ea typeface="Lato"/>
                <a:cs typeface="Lato"/>
                <a:sym typeface="Lato"/>
              </a:rPr>
              <a:t>02    |</a:t>
            </a:r>
            <a:r>
              <a:rPr lang="en-GB" sz="1000" b="1">
                <a:solidFill>
                  <a:srgbClr val="CCCCCC"/>
                </a:solidFill>
                <a:latin typeface="Lato"/>
                <a:ea typeface="Lato"/>
                <a:cs typeface="Lato"/>
                <a:sym typeface="Lato"/>
              </a:rPr>
              <a:t> </a:t>
            </a:r>
            <a:r>
              <a:rPr lang="en-GB" sz="1000">
                <a:solidFill>
                  <a:srgbClr val="53C6A1"/>
                </a:solidFill>
                <a:latin typeface="Lato"/>
                <a:ea typeface="Lato"/>
                <a:cs typeface="Lato"/>
                <a:sym typeface="Lato"/>
              </a:rPr>
              <a:t> </a:t>
            </a:r>
            <a:r>
              <a:rPr lang="en-GB" sz="1000">
                <a:solidFill>
                  <a:srgbClr val="000000"/>
                </a:solidFill>
                <a:latin typeface="Lato"/>
                <a:ea typeface="Lato"/>
                <a:cs typeface="Lato"/>
                <a:sym typeface="Lato"/>
              </a:rPr>
              <a:t>  </a:t>
            </a:r>
            <a:r>
              <a:rPr lang="en-GB" sz="1000">
                <a:latin typeface="Lato"/>
                <a:ea typeface="Lato"/>
                <a:cs typeface="Lato"/>
                <a:sym typeface="Lato"/>
              </a:rPr>
              <a:t>Counseling Theories and Techniques </a:t>
            </a:r>
            <a:endParaRPr/>
          </a:p>
        </p:txBody>
      </p:sp>
      <p:sp>
        <p:nvSpPr>
          <p:cNvPr id="235" name="Google Shape;235;p24"/>
          <p:cNvSpPr txBox="1"/>
          <p:nvPr/>
        </p:nvSpPr>
        <p:spPr>
          <a:xfrm>
            <a:off x="734530" y="3605760"/>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sz="1000" b="1">
                <a:solidFill>
                  <a:schemeClr val="dk1"/>
                </a:solidFill>
                <a:latin typeface="Lato"/>
                <a:ea typeface="Lato"/>
                <a:cs typeface="Lato"/>
                <a:sym typeface="Lato"/>
              </a:rPr>
              <a:t>03    |</a:t>
            </a:r>
            <a:r>
              <a:rPr lang="en-GB" sz="1000" b="1">
                <a:solidFill>
                  <a:srgbClr val="CCCCCC"/>
                </a:solidFill>
                <a:latin typeface="Lato"/>
                <a:ea typeface="Lato"/>
                <a:cs typeface="Lato"/>
                <a:sym typeface="Lato"/>
              </a:rPr>
              <a:t> </a:t>
            </a:r>
            <a:r>
              <a:rPr lang="en-GB" sz="1000">
                <a:solidFill>
                  <a:srgbClr val="000000"/>
                </a:solidFill>
                <a:latin typeface="Lato"/>
                <a:ea typeface="Lato"/>
                <a:cs typeface="Lato"/>
                <a:sym typeface="Lato"/>
              </a:rPr>
              <a:t>   </a:t>
            </a:r>
            <a:r>
              <a:rPr lang="en-GB" sz="1000">
                <a:latin typeface="Lato"/>
                <a:ea typeface="Lato"/>
                <a:cs typeface="Lato"/>
                <a:sym typeface="Lato"/>
              </a:rPr>
              <a:t>ADA </a:t>
            </a:r>
            <a:endParaRPr/>
          </a:p>
        </p:txBody>
      </p:sp>
      <p:sp>
        <p:nvSpPr>
          <p:cNvPr id="236" name="Google Shape;236;p24"/>
          <p:cNvSpPr txBox="1"/>
          <p:nvPr/>
        </p:nvSpPr>
        <p:spPr>
          <a:xfrm>
            <a:off x="734530" y="3867060"/>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sz="1000" b="1">
                <a:solidFill>
                  <a:schemeClr val="dk1"/>
                </a:solidFill>
                <a:latin typeface="Lato"/>
                <a:ea typeface="Lato"/>
                <a:cs typeface="Lato"/>
                <a:sym typeface="Lato"/>
              </a:rPr>
              <a:t>04    |</a:t>
            </a:r>
            <a:r>
              <a:rPr lang="en-GB" sz="1000" b="1">
                <a:solidFill>
                  <a:srgbClr val="000000"/>
                </a:solidFill>
                <a:latin typeface="Lato"/>
                <a:ea typeface="Lato"/>
                <a:cs typeface="Lato"/>
                <a:sym typeface="Lato"/>
              </a:rPr>
              <a:t> </a:t>
            </a:r>
            <a:r>
              <a:rPr lang="en-GB" sz="1000">
                <a:solidFill>
                  <a:srgbClr val="000000"/>
                </a:solidFill>
                <a:latin typeface="Lato"/>
                <a:ea typeface="Lato"/>
                <a:cs typeface="Lato"/>
                <a:sym typeface="Lato"/>
              </a:rPr>
              <a:t>   </a:t>
            </a:r>
            <a:r>
              <a:rPr lang="en-GB" sz="1000">
                <a:latin typeface="Lato"/>
                <a:ea typeface="Lato"/>
                <a:cs typeface="Lato"/>
                <a:sym typeface="Lato"/>
              </a:rPr>
              <a:t>Eligibility  </a:t>
            </a:r>
            <a:endParaRPr sz="1000">
              <a:solidFill>
                <a:srgbClr val="000000"/>
              </a:solidFill>
              <a:latin typeface="Lato"/>
              <a:ea typeface="Lato"/>
              <a:cs typeface="Lato"/>
              <a:sym typeface="Lato"/>
            </a:endParaRPr>
          </a:p>
        </p:txBody>
      </p:sp>
      <p:sp>
        <p:nvSpPr>
          <p:cNvPr id="237" name="Google Shape;237;p24"/>
          <p:cNvSpPr txBox="1"/>
          <p:nvPr/>
        </p:nvSpPr>
        <p:spPr>
          <a:xfrm>
            <a:off x="734530" y="4128360"/>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000" b="1">
                <a:solidFill>
                  <a:schemeClr val="dk1"/>
                </a:solidFill>
                <a:latin typeface="Lato"/>
                <a:ea typeface="Lato"/>
                <a:cs typeface="Lato"/>
                <a:sym typeface="Lato"/>
              </a:rPr>
              <a:t>05    | </a:t>
            </a:r>
            <a:r>
              <a:rPr lang="en-GB" sz="1000">
                <a:solidFill>
                  <a:srgbClr val="53C6A1"/>
                </a:solidFill>
                <a:latin typeface="Lato"/>
                <a:ea typeface="Lato"/>
                <a:cs typeface="Lato"/>
                <a:sym typeface="Lato"/>
              </a:rPr>
              <a:t>   </a:t>
            </a:r>
            <a:r>
              <a:rPr lang="en-GB" sz="1000">
                <a:latin typeface="Lato"/>
                <a:ea typeface="Lato"/>
                <a:cs typeface="Lato"/>
                <a:sym typeface="Lato"/>
              </a:rPr>
              <a:t>Plan Development and Comprehensive Annual Reviews</a:t>
            </a:r>
            <a:endParaRPr sz="1000">
              <a:latin typeface="Lato"/>
              <a:ea typeface="Lato"/>
              <a:cs typeface="Lato"/>
              <a:sym typeface="Lato"/>
            </a:endParaRPr>
          </a:p>
          <a:p>
            <a:pPr marL="0" lvl="0" indent="0" algn="l" rtl="0">
              <a:lnSpc>
                <a:spcPct val="100000"/>
              </a:lnSpc>
              <a:spcBef>
                <a:spcPts val="0"/>
              </a:spcBef>
              <a:spcAft>
                <a:spcPts val="0"/>
              </a:spcAft>
              <a:buNone/>
            </a:pPr>
            <a:endParaRPr sz="700">
              <a:latin typeface="Lato"/>
              <a:ea typeface="Lato"/>
              <a:cs typeface="Lato"/>
              <a:sym typeface="Lato"/>
            </a:endParaRPr>
          </a:p>
          <a:p>
            <a:pPr marL="0" lvl="0" indent="0" algn="l" rtl="0">
              <a:lnSpc>
                <a:spcPct val="100000"/>
              </a:lnSpc>
              <a:spcBef>
                <a:spcPts val="0"/>
              </a:spcBef>
              <a:spcAft>
                <a:spcPts val="0"/>
              </a:spcAft>
              <a:buNone/>
            </a:pPr>
            <a:r>
              <a:rPr lang="en-GB" sz="1000" b="1">
                <a:solidFill>
                  <a:schemeClr val="dk1"/>
                </a:solidFill>
                <a:latin typeface="Lato"/>
                <a:ea typeface="Lato"/>
                <a:cs typeface="Lato"/>
                <a:sym typeface="Lato"/>
              </a:rPr>
              <a:t>06    | </a:t>
            </a:r>
            <a:r>
              <a:rPr lang="en-GB" sz="1000">
                <a:solidFill>
                  <a:srgbClr val="53C6A1"/>
                </a:solidFill>
                <a:latin typeface="Lato"/>
                <a:ea typeface="Lato"/>
                <a:cs typeface="Lato"/>
                <a:sym typeface="Lato"/>
              </a:rPr>
              <a:t>   </a:t>
            </a:r>
            <a:r>
              <a:rPr lang="en-GB" sz="1000">
                <a:latin typeface="Lato"/>
                <a:ea typeface="Lato"/>
                <a:cs typeface="Lato"/>
                <a:sym typeface="Lato"/>
              </a:rPr>
              <a:t>Stabilization </a:t>
            </a:r>
            <a:endParaRPr sz="1000">
              <a:latin typeface="Lato"/>
              <a:ea typeface="Lato"/>
              <a:cs typeface="Lato"/>
              <a:sym typeface="Lato"/>
            </a:endParaRPr>
          </a:p>
          <a:p>
            <a:pPr marL="0" lvl="0" indent="0" algn="l" rtl="0">
              <a:lnSpc>
                <a:spcPct val="115000"/>
              </a:lnSpc>
              <a:spcBef>
                <a:spcPts val="0"/>
              </a:spcBef>
              <a:spcAft>
                <a:spcPts val="0"/>
              </a:spcAft>
              <a:buNone/>
            </a:pPr>
            <a:endParaRPr/>
          </a:p>
          <a:p>
            <a:pPr marL="0" lvl="0" indent="0" algn="l" rtl="0">
              <a:lnSpc>
                <a:spcPct val="115000"/>
              </a:lnSpc>
              <a:spcBef>
                <a:spcPts val="1600"/>
              </a:spcBef>
              <a:spcAft>
                <a:spcPts val="1600"/>
              </a:spcAft>
              <a:buNone/>
            </a:pPr>
            <a:endParaRPr/>
          </a:p>
        </p:txBody>
      </p:sp>
      <p:pic>
        <p:nvPicPr>
          <p:cNvPr id="238" name="Google Shape;238;p24"/>
          <p:cNvPicPr preferRelativeResize="0"/>
          <p:nvPr/>
        </p:nvPicPr>
        <p:blipFill rotWithShape="1">
          <a:blip r:embed="rId3">
            <a:alphaModFix/>
          </a:blip>
          <a:srcRect l="14952" t="1710" r="44646" b="-1709"/>
          <a:stretch/>
        </p:blipFill>
        <p:spPr>
          <a:xfrm>
            <a:off x="5146750" y="1184600"/>
            <a:ext cx="1977667" cy="3262599"/>
          </a:xfrm>
          <a:prstGeom prst="rect">
            <a:avLst/>
          </a:prstGeom>
          <a:noFill/>
          <a:ln>
            <a:noFill/>
          </a:ln>
        </p:spPr>
      </p:pic>
      <p:pic>
        <p:nvPicPr>
          <p:cNvPr id="239" name="Google Shape;239;p24"/>
          <p:cNvPicPr preferRelativeResize="0"/>
          <p:nvPr/>
        </p:nvPicPr>
        <p:blipFill rotWithShape="1">
          <a:blip r:embed="rId4">
            <a:alphaModFix/>
          </a:blip>
          <a:srcRect l="18447"/>
          <a:stretch/>
        </p:blipFill>
        <p:spPr>
          <a:xfrm>
            <a:off x="7172149" y="1184609"/>
            <a:ext cx="1971850" cy="1611563"/>
          </a:xfrm>
          <a:prstGeom prst="rect">
            <a:avLst/>
          </a:prstGeom>
          <a:noFill/>
          <a:ln>
            <a:noFill/>
          </a:ln>
        </p:spPr>
      </p:pic>
      <p:pic>
        <p:nvPicPr>
          <p:cNvPr id="240" name="Google Shape;240;p24"/>
          <p:cNvPicPr preferRelativeResize="0"/>
          <p:nvPr/>
        </p:nvPicPr>
        <p:blipFill rotWithShape="1">
          <a:blip r:embed="rId5">
            <a:alphaModFix/>
          </a:blip>
          <a:srcRect l="9236" r="9236"/>
          <a:stretch/>
        </p:blipFill>
        <p:spPr>
          <a:xfrm>
            <a:off x="7172149" y="2835640"/>
            <a:ext cx="1971841" cy="161156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5"/>
          <p:cNvSpPr txBox="1"/>
          <p:nvPr/>
        </p:nvSpPr>
        <p:spPr>
          <a:xfrm>
            <a:off x="496200" y="2512625"/>
            <a:ext cx="4236300" cy="46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GB" sz="2000" b="1">
                <a:solidFill>
                  <a:schemeClr val="accent3"/>
                </a:solidFill>
                <a:latin typeface="Lato"/>
                <a:ea typeface="Lato"/>
                <a:cs typeface="Lato"/>
                <a:sym typeface="Lato"/>
              </a:rPr>
              <a:t>Pay Information</a:t>
            </a:r>
            <a:endParaRPr sz="2000" b="1">
              <a:solidFill>
                <a:schemeClr val="accent3"/>
              </a:solidFill>
              <a:latin typeface="Lato"/>
              <a:ea typeface="Lato"/>
              <a:cs typeface="Lato"/>
              <a:sym typeface="Lato"/>
            </a:endParaRPr>
          </a:p>
        </p:txBody>
      </p:sp>
      <p:sp>
        <p:nvSpPr>
          <p:cNvPr id="246" name="Google Shape;246;p25"/>
          <p:cNvSpPr txBox="1"/>
          <p:nvPr/>
        </p:nvSpPr>
        <p:spPr>
          <a:xfrm>
            <a:off x="612800" y="3110000"/>
            <a:ext cx="7694100" cy="60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GB" sz="1000" dirty="0">
                <a:solidFill>
                  <a:schemeClr val="accent1"/>
                </a:solidFill>
                <a:latin typeface="Lato"/>
                <a:ea typeface="Lato"/>
                <a:cs typeface="Lato"/>
                <a:sym typeface="Lato"/>
              </a:rPr>
              <a:t>The Iowa Vocational Rehabilitation Services (IVRS) Division of Iowa Workforce Development recognizes the education and experience of Rehabilitation Associates as they transition into Rehabilitation Counselor positions. Specifically, for those promoted to Rehabilitation Counselor, the employee’s salary will be adjusted to the minimum of pay grade 28, even if this results in a total increase exceeding 5%. If the increase is less than 5%, the employee will receive a total of 5%. Employees who are already within the Rehabilitation Counselor salary range will receive a 5% pay increase upon the promotion.</a:t>
            </a:r>
            <a:endParaRPr sz="1000" dirty="0">
              <a:solidFill>
                <a:schemeClr val="accent1"/>
              </a:solidFill>
              <a:latin typeface="Lato"/>
              <a:ea typeface="Lato"/>
              <a:cs typeface="Lato"/>
              <a:sym typeface="Lato"/>
            </a:endParaRPr>
          </a:p>
          <a:p>
            <a:pPr marL="0" lvl="0" indent="0" algn="l" rtl="0">
              <a:lnSpc>
                <a:spcPct val="115000"/>
              </a:lnSpc>
              <a:spcBef>
                <a:spcPts val="1600"/>
              </a:spcBef>
              <a:spcAft>
                <a:spcPts val="0"/>
              </a:spcAft>
              <a:buClr>
                <a:srgbClr val="000000"/>
              </a:buClr>
              <a:buSzPts val="1100"/>
              <a:buFont typeface="Arial"/>
              <a:buNone/>
            </a:pPr>
            <a:r>
              <a:rPr lang="en-GB" sz="1000" dirty="0">
                <a:solidFill>
                  <a:schemeClr val="accent1"/>
                </a:solidFill>
                <a:latin typeface="Lato"/>
                <a:ea typeface="Lato"/>
                <a:cs typeface="Lato"/>
                <a:sym typeface="Lato"/>
              </a:rPr>
              <a:t>IVRS wants to recognize and reward those staff who have put in the extra effort to obtain their graduate level education. As a result, Rehabilitation Associates transitioning to Rehabilitation Counselor positions with a Bachelor’s degree will be capped at 85% of the Rehabilitation Counselor maximum salary, pending approval. </a:t>
            </a:r>
            <a:endParaRPr sz="1000" dirty="0">
              <a:solidFill>
                <a:schemeClr val="accent1"/>
              </a:solidFill>
              <a:highlight>
                <a:schemeClr val="lt1"/>
              </a:highlight>
              <a:latin typeface="Lato"/>
              <a:ea typeface="Lato"/>
              <a:cs typeface="Lato"/>
              <a:sym typeface="Lato"/>
            </a:endParaRPr>
          </a:p>
          <a:p>
            <a:pPr marL="0" lvl="0" indent="0" algn="l" rtl="0">
              <a:lnSpc>
                <a:spcPct val="115000"/>
              </a:lnSpc>
              <a:spcBef>
                <a:spcPts val="1600"/>
              </a:spcBef>
              <a:spcAft>
                <a:spcPts val="1600"/>
              </a:spcAft>
              <a:buClr>
                <a:srgbClr val="000000"/>
              </a:buClr>
              <a:buSzPts val="1100"/>
              <a:buFont typeface="Arial"/>
              <a:buNone/>
            </a:pPr>
            <a:endParaRPr sz="1000" dirty="0">
              <a:solidFill>
                <a:schemeClr val="accent1"/>
              </a:solidFill>
              <a:latin typeface="Lato"/>
              <a:ea typeface="Lato"/>
              <a:cs typeface="Lato"/>
              <a:sym typeface="Lato"/>
            </a:endParaRPr>
          </a:p>
        </p:txBody>
      </p:sp>
      <p:pic>
        <p:nvPicPr>
          <p:cNvPr id="247" name="Google Shape;247;p25"/>
          <p:cNvPicPr preferRelativeResize="0"/>
          <p:nvPr/>
        </p:nvPicPr>
        <p:blipFill>
          <a:blip r:embed="rId3">
            <a:alphaModFix/>
          </a:blip>
          <a:stretch>
            <a:fillRect/>
          </a:stretch>
        </p:blipFill>
        <p:spPr>
          <a:xfrm>
            <a:off x="4287475" y="740963"/>
            <a:ext cx="4019550" cy="1362075"/>
          </a:xfrm>
          <a:prstGeom prst="rect">
            <a:avLst/>
          </a:prstGeom>
          <a:noFill/>
          <a:ln>
            <a:noFill/>
          </a:ln>
        </p:spPr>
      </p:pic>
      <p:sp>
        <p:nvSpPr>
          <p:cNvPr id="248" name="Google Shape;248;p25"/>
          <p:cNvSpPr txBox="1">
            <a:spLocks noGrp="1"/>
          </p:cNvSpPr>
          <p:nvPr>
            <p:ph type="title" idx="4294967295"/>
          </p:nvPr>
        </p:nvSpPr>
        <p:spPr>
          <a:xfrm>
            <a:off x="496200" y="740975"/>
            <a:ext cx="3292800" cy="55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Counselor Pay </a:t>
            </a:r>
            <a:endParaRPr b="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Timeline (approximate) </a:t>
            </a:r>
            <a:endParaRPr sz="800"/>
          </a:p>
        </p:txBody>
      </p:sp>
      <p:sp>
        <p:nvSpPr>
          <p:cNvPr id="254" name="Google Shape;254;p26"/>
          <p:cNvSpPr txBox="1"/>
          <p:nvPr/>
        </p:nvSpPr>
        <p:spPr>
          <a:xfrm>
            <a:off x="460552" y="3462425"/>
            <a:ext cx="10713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b="1">
                <a:latin typeface="Lato"/>
                <a:ea typeface="Lato"/>
                <a:cs typeface="Lato"/>
                <a:sym typeface="Lato"/>
              </a:rPr>
              <a:t>10/10/24</a:t>
            </a:r>
            <a:endParaRPr b="1">
              <a:latin typeface="Lato"/>
              <a:ea typeface="Lato"/>
              <a:cs typeface="Lato"/>
              <a:sym typeface="Lato"/>
            </a:endParaRPr>
          </a:p>
        </p:txBody>
      </p:sp>
      <p:sp>
        <p:nvSpPr>
          <p:cNvPr id="255" name="Google Shape;255;p26"/>
          <p:cNvSpPr txBox="1">
            <a:spLocks noGrp="1"/>
          </p:cNvSpPr>
          <p:nvPr>
            <p:ph type="title"/>
          </p:nvPr>
        </p:nvSpPr>
        <p:spPr>
          <a:xfrm>
            <a:off x="803537" y="2278750"/>
            <a:ext cx="2214900" cy="23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800">
                <a:solidFill>
                  <a:srgbClr val="000000"/>
                </a:solidFill>
              </a:rPr>
              <a:t>Public Meeting </a:t>
            </a:r>
            <a:endParaRPr sz="800">
              <a:solidFill>
                <a:srgbClr val="000000"/>
              </a:solidFill>
            </a:endParaRPr>
          </a:p>
        </p:txBody>
      </p:sp>
      <p:sp>
        <p:nvSpPr>
          <p:cNvPr id="256" name="Google Shape;256;p26"/>
          <p:cNvSpPr txBox="1">
            <a:spLocks noGrp="1"/>
          </p:cNvSpPr>
          <p:nvPr>
            <p:ph type="body" idx="4294967295"/>
          </p:nvPr>
        </p:nvSpPr>
        <p:spPr>
          <a:xfrm>
            <a:off x="803537" y="2509675"/>
            <a:ext cx="2214900" cy="550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GB" sz="700"/>
              <a:t>Notify the public and accept public comments. </a:t>
            </a:r>
            <a:endParaRPr sz="700"/>
          </a:p>
        </p:txBody>
      </p:sp>
      <p:sp>
        <p:nvSpPr>
          <p:cNvPr id="257" name="Google Shape;257;p26"/>
          <p:cNvSpPr txBox="1"/>
          <p:nvPr/>
        </p:nvSpPr>
        <p:spPr>
          <a:xfrm>
            <a:off x="2062850" y="2957350"/>
            <a:ext cx="9555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b="1">
                <a:latin typeface="Lato"/>
                <a:ea typeface="Lato"/>
                <a:cs typeface="Lato"/>
                <a:sym typeface="Lato"/>
              </a:rPr>
              <a:t>10/29/24</a:t>
            </a:r>
            <a:endParaRPr b="1">
              <a:latin typeface="Lato"/>
              <a:ea typeface="Lato"/>
              <a:cs typeface="Lato"/>
              <a:sym typeface="Lato"/>
            </a:endParaRPr>
          </a:p>
        </p:txBody>
      </p:sp>
      <p:sp>
        <p:nvSpPr>
          <p:cNvPr id="258" name="Google Shape;258;p26"/>
          <p:cNvSpPr txBox="1">
            <a:spLocks noGrp="1"/>
          </p:cNvSpPr>
          <p:nvPr>
            <p:ph type="title"/>
          </p:nvPr>
        </p:nvSpPr>
        <p:spPr>
          <a:xfrm>
            <a:off x="2230906" y="3837600"/>
            <a:ext cx="2214900" cy="23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800">
                <a:solidFill>
                  <a:srgbClr val="000000"/>
                </a:solidFill>
              </a:rPr>
              <a:t>State Rehabilitation Council (SRC) </a:t>
            </a:r>
            <a:endParaRPr sz="800">
              <a:solidFill>
                <a:srgbClr val="000000"/>
              </a:solidFill>
            </a:endParaRPr>
          </a:p>
        </p:txBody>
      </p:sp>
      <p:sp>
        <p:nvSpPr>
          <p:cNvPr id="259" name="Google Shape;259;p26"/>
          <p:cNvSpPr txBox="1">
            <a:spLocks noGrp="1"/>
          </p:cNvSpPr>
          <p:nvPr>
            <p:ph type="body" idx="4294967295"/>
          </p:nvPr>
        </p:nvSpPr>
        <p:spPr>
          <a:xfrm>
            <a:off x="2230906" y="4068525"/>
            <a:ext cx="2214900" cy="550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GB" sz="700"/>
              <a:t>Present information to the SRC and share public comments and responses. </a:t>
            </a:r>
            <a:endParaRPr sz="700"/>
          </a:p>
        </p:txBody>
      </p:sp>
      <p:sp>
        <p:nvSpPr>
          <p:cNvPr id="260" name="Google Shape;260;p26"/>
          <p:cNvSpPr txBox="1"/>
          <p:nvPr/>
        </p:nvSpPr>
        <p:spPr>
          <a:xfrm>
            <a:off x="3465559" y="3462425"/>
            <a:ext cx="12420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b="1">
                <a:latin typeface="Lato"/>
                <a:ea typeface="Lato"/>
                <a:cs typeface="Lato"/>
                <a:sym typeface="Lato"/>
              </a:rPr>
              <a:t>11/2024</a:t>
            </a:r>
            <a:endParaRPr b="1">
              <a:latin typeface="Lato"/>
              <a:ea typeface="Lato"/>
              <a:cs typeface="Lato"/>
              <a:sym typeface="Lato"/>
            </a:endParaRPr>
          </a:p>
        </p:txBody>
      </p:sp>
      <p:sp>
        <p:nvSpPr>
          <p:cNvPr id="261" name="Google Shape;261;p26"/>
          <p:cNvSpPr txBox="1">
            <a:spLocks noGrp="1"/>
          </p:cNvSpPr>
          <p:nvPr>
            <p:ph type="title"/>
          </p:nvPr>
        </p:nvSpPr>
        <p:spPr>
          <a:xfrm>
            <a:off x="3681909" y="2278750"/>
            <a:ext cx="2214900" cy="23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800" dirty="0">
                <a:solidFill>
                  <a:srgbClr val="000000"/>
                </a:solidFill>
              </a:rPr>
              <a:t>Post Counselor Positions </a:t>
            </a:r>
            <a:endParaRPr sz="800" dirty="0">
              <a:solidFill>
                <a:srgbClr val="000000"/>
              </a:solidFill>
            </a:endParaRPr>
          </a:p>
        </p:txBody>
      </p:sp>
      <p:sp>
        <p:nvSpPr>
          <p:cNvPr id="262" name="Google Shape;262;p26"/>
          <p:cNvSpPr txBox="1">
            <a:spLocks noGrp="1"/>
          </p:cNvSpPr>
          <p:nvPr>
            <p:ph type="body" idx="4294967295"/>
          </p:nvPr>
        </p:nvSpPr>
        <p:spPr>
          <a:xfrm>
            <a:off x="3681909" y="2509675"/>
            <a:ext cx="2214900" cy="550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GB" sz="700"/>
              <a:t>Internally post positions for current Associates and complete hiring process. </a:t>
            </a:r>
            <a:endParaRPr sz="700"/>
          </a:p>
        </p:txBody>
      </p:sp>
      <p:sp>
        <p:nvSpPr>
          <p:cNvPr id="263" name="Google Shape;263;p26"/>
          <p:cNvSpPr txBox="1"/>
          <p:nvPr/>
        </p:nvSpPr>
        <p:spPr>
          <a:xfrm>
            <a:off x="4871275" y="2957350"/>
            <a:ext cx="9555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b="1">
                <a:latin typeface="Lato"/>
                <a:ea typeface="Lato"/>
                <a:cs typeface="Lato"/>
                <a:sym typeface="Lato"/>
              </a:rPr>
              <a:t>12/2024</a:t>
            </a:r>
            <a:endParaRPr b="1">
              <a:latin typeface="Lato"/>
              <a:ea typeface="Lato"/>
              <a:cs typeface="Lato"/>
              <a:sym typeface="Lato"/>
            </a:endParaRPr>
          </a:p>
        </p:txBody>
      </p:sp>
      <p:sp>
        <p:nvSpPr>
          <p:cNvPr id="264" name="Google Shape;264;p26"/>
          <p:cNvSpPr txBox="1">
            <a:spLocks noGrp="1"/>
          </p:cNvSpPr>
          <p:nvPr>
            <p:ph type="title"/>
          </p:nvPr>
        </p:nvSpPr>
        <p:spPr>
          <a:xfrm>
            <a:off x="5136128" y="3837600"/>
            <a:ext cx="2214900" cy="23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800">
                <a:solidFill>
                  <a:srgbClr val="000000"/>
                </a:solidFill>
              </a:rPr>
              <a:t>Comprehensive Training </a:t>
            </a:r>
            <a:endParaRPr sz="800">
              <a:solidFill>
                <a:srgbClr val="000000"/>
              </a:solidFill>
            </a:endParaRPr>
          </a:p>
        </p:txBody>
      </p:sp>
      <p:sp>
        <p:nvSpPr>
          <p:cNvPr id="265" name="Google Shape;265;p26"/>
          <p:cNvSpPr txBox="1">
            <a:spLocks noGrp="1"/>
          </p:cNvSpPr>
          <p:nvPr>
            <p:ph type="body" idx="4294967295"/>
          </p:nvPr>
        </p:nvSpPr>
        <p:spPr>
          <a:xfrm>
            <a:off x="5136128" y="4068525"/>
            <a:ext cx="2214900" cy="550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GB" sz="700" dirty="0"/>
              <a:t>Provide comprehensive training to the cohort of Associates who have moved to Counselor positions. </a:t>
            </a:r>
            <a:endParaRPr sz="700" dirty="0"/>
          </a:p>
        </p:txBody>
      </p:sp>
      <p:sp>
        <p:nvSpPr>
          <p:cNvPr id="266" name="Google Shape;266;p26"/>
          <p:cNvSpPr txBox="1"/>
          <p:nvPr/>
        </p:nvSpPr>
        <p:spPr>
          <a:xfrm>
            <a:off x="6325155" y="3462425"/>
            <a:ext cx="10713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b="1">
                <a:latin typeface="Lato"/>
                <a:ea typeface="Lato"/>
                <a:cs typeface="Lato"/>
                <a:sym typeface="Lato"/>
              </a:rPr>
              <a:t>6/2025</a:t>
            </a:r>
            <a:endParaRPr b="1">
              <a:latin typeface="Lato"/>
              <a:ea typeface="Lato"/>
              <a:cs typeface="Lato"/>
              <a:sym typeface="Lato"/>
            </a:endParaRPr>
          </a:p>
        </p:txBody>
      </p:sp>
      <p:sp>
        <p:nvSpPr>
          <p:cNvPr id="267" name="Google Shape;267;p26"/>
          <p:cNvSpPr txBox="1">
            <a:spLocks noGrp="1"/>
          </p:cNvSpPr>
          <p:nvPr>
            <p:ph type="title"/>
          </p:nvPr>
        </p:nvSpPr>
        <p:spPr>
          <a:xfrm>
            <a:off x="6585599" y="2278750"/>
            <a:ext cx="2214900" cy="23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800">
                <a:solidFill>
                  <a:srgbClr val="000000"/>
                </a:solidFill>
              </a:rPr>
              <a:t>Initial Training Period Ends </a:t>
            </a:r>
            <a:endParaRPr sz="800">
              <a:solidFill>
                <a:srgbClr val="000000"/>
              </a:solidFill>
            </a:endParaRPr>
          </a:p>
        </p:txBody>
      </p:sp>
      <p:sp>
        <p:nvSpPr>
          <p:cNvPr id="268" name="Google Shape;268;p26"/>
          <p:cNvSpPr txBox="1">
            <a:spLocks noGrp="1"/>
          </p:cNvSpPr>
          <p:nvPr>
            <p:ph type="body" idx="4294967295"/>
          </p:nvPr>
        </p:nvSpPr>
        <p:spPr>
          <a:xfrm>
            <a:off x="6585600" y="2648350"/>
            <a:ext cx="2214900" cy="411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GB" sz="700" dirty="0"/>
              <a:t>Complete Counselor training and completion of activities (e.g., Supervisors signing off on decisions made). </a:t>
            </a:r>
            <a:endParaRPr sz="700" dirty="0"/>
          </a:p>
        </p:txBody>
      </p:sp>
      <p:pic>
        <p:nvPicPr>
          <p:cNvPr id="269" name="Google Shape;269;p26" descr="shutterstock_429987889_edited.jpg"/>
          <p:cNvPicPr preferRelativeResize="0"/>
          <p:nvPr/>
        </p:nvPicPr>
        <p:blipFill rotWithShape="1">
          <a:blip r:embed="rId3">
            <a:alphaModFix/>
          </a:blip>
          <a:srcRect t="91660" b="6621"/>
          <a:stretch/>
        </p:blipFill>
        <p:spPr>
          <a:xfrm>
            <a:off x="885125" y="3339575"/>
            <a:ext cx="8265375" cy="132431"/>
          </a:xfrm>
          <a:prstGeom prst="rect">
            <a:avLst/>
          </a:prstGeom>
          <a:noFill/>
          <a:ln>
            <a:noFill/>
          </a:ln>
        </p:spPr>
      </p:pic>
      <p:grpSp>
        <p:nvGrpSpPr>
          <p:cNvPr id="270" name="Google Shape;270;p26"/>
          <p:cNvGrpSpPr/>
          <p:nvPr/>
        </p:nvGrpSpPr>
        <p:grpSpPr>
          <a:xfrm>
            <a:off x="845575" y="3060165"/>
            <a:ext cx="92400" cy="411825"/>
            <a:chOff x="845575" y="2563700"/>
            <a:chExt cx="92400" cy="411825"/>
          </a:xfrm>
        </p:grpSpPr>
        <p:cxnSp>
          <p:nvCxnSpPr>
            <p:cNvPr id="271" name="Google Shape;271;p26"/>
            <p:cNvCxnSpPr/>
            <p:nvPr/>
          </p:nvCxnSpPr>
          <p:spPr>
            <a:xfrm>
              <a:off x="891775"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272" name="Google Shape;272;p26"/>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26"/>
          <p:cNvGrpSpPr/>
          <p:nvPr/>
        </p:nvGrpSpPr>
        <p:grpSpPr>
          <a:xfrm rot="10800000">
            <a:off x="2296375" y="3339567"/>
            <a:ext cx="92400" cy="411825"/>
            <a:chOff x="2070100" y="2563700"/>
            <a:chExt cx="92400" cy="411825"/>
          </a:xfrm>
        </p:grpSpPr>
        <p:cxnSp>
          <p:nvCxnSpPr>
            <p:cNvPr id="274" name="Google Shape;274;p26"/>
            <p:cNvCxnSpPr/>
            <p:nvPr/>
          </p:nvCxnSpPr>
          <p:spPr>
            <a:xfrm>
              <a:off x="2116300"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275" name="Google Shape;275;p26"/>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 name="Google Shape;276;p26"/>
          <p:cNvGrpSpPr/>
          <p:nvPr/>
        </p:nvGrpSpPr>
        <p:grpSpPr>
          <a:xfrm>
            <a:off x="3747175" y="3060165"/>
            <a:ext cx="92400" cy="411825"/>
            <a:chOff x="845575" y="2563700"/>
            <a:chExt cx="92400" cy="411825"/>
          </a:xfrm>
        </p:grpSpPr>
        <p:cxnSp>
          <p:nvCxnSpPr>
            <p:cNvPr id="277" name="Google Shape;277;p26"/>
            <p:cNvCxnSpPr/>
            <p:nvPr/>
          </p:nvCxnSpPr>
          <p:spPr>
            <a:xfrm>
              <a:off x="891775"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278" name="Google Shape;278;p26"/>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 name="Google Shape;279;p26"/>
          <p:cNvGrpSpPr/>
          <p:nvPr/>
        </p:nvGrpSpPr>
        <p:grpSpPr>
          <a:xfrm rot="10800000">
            <a:off x="5197975" y="3339567"/>
            <a:ext cx="92400" cy="411825"/>
            <a:chOff x="2070100" y="2563700"/>
            <a:chExt cx="92400" cy="411825"/>
          </a:xfrm>
        </p:grpSpPr>
        <p:cxnSp>
          <p:nvCxnSpPr>
            <p:cNvPr id="280" name="Google Shape;280;p26"/>
            <p:cNvCxnSpPr/>
            <p:nvPr/>
          </p:nvCxnSpPr>
          <p:spPr>
            <a:xfrm>
              <a:off x="2116300"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281" name="Google Shape;281;p26"/>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26"/>
          <p:cNvGrpSpPr/>
          <p:nvPr/>
        </p:nvGrpSpPr>
        <p:grpSpPr>
          <a:xfrm>
            <a:off x="6648775" y="3060165"/>
            <a:ext cx="92400" cy="411825"/>
            <a:chOff x="845575" y="2563700"/>
            <a:chExt cx="92400" cy="411825"/>
          </a:xfrm>
        </p:grpSpPr>
        <p:cxnSp>
          <p:nvCxnSpPr>
            <p:cNvPr id="283" name="Google Shape;283;p26"/>
            <p:cNvCxnSpPr/>
            <p:nvPr/>
          </p:nvCxnSpPr>
          <p:spPr>
            <a:xfrm>
              <a:off x="891775"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284" name="Google Shape;284;p26"/>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TotalTime>
  <Words>1300</Words>
  <Application>Microsoft Office PowerPoint</Application>
  <PresentationFormat>On-screen Show (16:9)</PresentationFormat>
  <Paragraphs>129</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Raleway</vt:lpstr>
      <vt:lpstr>Arial</vt:lpstr>
      <vt:lpstr>Verdana</vt:lpstr>
      <vt:lpstr>Lato</vt:lpstr>
      <vt:lpstr>Streamline</vt:lpstr>
      <vt:lpstr>IVRS Public Meeting</vt:lpstr>
      <vt:lpstr>Goal</vt:lpstr>
      <vt:lpstr>Public Comment Topic 1 </vt:lpstr>
      <vt:lpstr>Background Information </vt:lpstr>
      <vt:lpstr>Current Staff</vt:lpstr>
      <vt:lpstr>Minimum Qualifications </vt:lpstr>
      <vt:lpstr>Training for Associates</vt:lpstr>
      <vt:lpstr>Counselor Pay </vt:lpstr>
      <vt:lpstr>Timeline (approximate) </vt:lpstr>
      <vt:lpstr>Questions/Comments (3 min time limit)  IVRS will be receiving questions/comments today  Will post Q&amp;A on website @ https://workforce.iowa.gov/vr  When speaking, please include:  Name  Contact Information   </vt:lpstr>
      <vt:lpstr>Public Comment Topic 2 </vt:lpstr>
      <vt:lpstr>What is the role of the Designated State Entity?</vt:lpstr>
      <vt:lpstr>Continued Support </vt:lpstr>
      <vt:lpstr>Timeline (approximate) </vt:lpstr>
      <vt:lpstr>Questions/Comments (3 min time limit)  IVRS will be receiving questions/comments today; will post Q&amp;A on website @ https://workforce.iowa.gov/vr  All questions regarding the SILC will be shared with the Executive Director to comment on   When speaking, please include:  Name  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IVRS Public Meeting</dc:title>
  <dc:creator>McOmber, Brandy [DVRS]</dc:creator>
  <cp:lastModifiedBy>McOmber, Brandy [DVRS]</cp:lastModifiedBy>
  <cp:revision>5</cp:revision>
  <dcterms:modified xsi:type="dcterms:W3CDTF">2024-10-15T17:24:16Z</dcterms:modified>
</cp:coreProperties>
</file>