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oboto"/>
      <p:regular r:id="rId20"/>
      <p:bold r:id="rId21"/>
      <p:italic r:id="rId22"/>
      <p:boldItalic r:id="rId23"/>
    </p:embeddedFont>
    <p:embeddedFont>
      <p:font typeface="Merriweather"/>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regular.fntdata"/><Relationship Id="rId22" Type="http://schemas.openxmlformats.org/officeDocument/2006/relationships/font" Target="fonts/Roboto-italic.fntdata"/><Relationship Id="rId21" Type="http://schemas.openxmlformats.org/officeDocument/2006/relationships/font" Target="fonts/Roboto-bold.fntdata"/><Relationship Id="rId24" Type="http://schemas.openxmlformats.org/officeDocument/2006/relationships/font" Target="fonts/Merriweather-regular.fntdata"/><Relationship Id="rId23" Type="http://schemas.openxmlformats.org/officeDocument/2006/relationships/font" Target="fonts/Roboto-bold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Merriweather-italic.fntdata"/><Relationship Id="rId25" Type="http://schemas.openxmlformats.org/officeDocument/2006/relationships/font" Target="fonts/Merriweather-bold.fntdata"/><Relationship Id="rId27" Type="http://schemas.openxmlformats.org/officeDocument/2006/relationships/font" Target="fonts/Merriweather-boldItalic.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ivrs.iowa.gov"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6f9e470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6f9e47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Welcome we have a lot of information to share in 2 hours so please ask questions in the chat as needed and Ashley Banes will help me man the chats. If you have a case related </a:t>
            </a:r>
            <a:r>
              <a:rPr lang="en" sz="1200"/>
              <a:t>question</a:t>
            </a:r>
            <a:r>
              <a:rPr lang="en" sz="1200"/>
              <a:t>, I may not have time to answer it so send me an email and I will reach out to you individually. Today’s training is on the new MOS Manual and the forms associated with each of the services on our Menu. I do want to give you a quick and brief overview of how we arrived at these changes and updates.</a:t>
            </a:r>
            <a:endParaRPr sz="1200"/>
          </a:p>
          <a:p>
            <a:pPr indent="0" lvl="0" marL="0" rtl="0" algn="l">
              <a:spcBef>
                <a:spcPts val="0"/>
              </a:spcBef>
              <a:spcAft>
                <a:spcPts val="0"/>
              </a:spcAft>
              <a:buNone/>
            </a:pPr>
            <a:r>
              <a:rPr lang="en" sz="1200"/>
              <a:t>(next slide).</a:t>
            </a:r>
            <a:endParaRPr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9f7509805f_0_3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29f7509805f_0_3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sz="1200">
                <a:solidFill>
                  <a:schemeClr val="dk1"/>
                </a:solidFill>
              </a:rPr>
              <a:t>You’ll get to the page where all of the services on our Menu is listed out. Quick reminder, this is also the page to see the rates for all of the services and the maximum number of units allowable (red arrows). The Menu of Services Training Resources (orange arrows) is where all of</a:t>
            </a:r>
            <a:r>
              <a:rPr lang="en" sz="1200">
                <a:solidFill>
                  <a:srgbClr val="31394D"/>
                </a:solidFill>
              </a:rPr>
              <a:t> the MOS Modules, videos and PPT or Google Slides can be accessed. </a:t>
            </a:r>
            <a:r>
              <a:rPr lang="en" sz="1200">
                <a:solidFill>
                  <a:schemeClr val="dk1"/>
                </a:solidFill>
              </a:rPr>
              <a:t>The Menu of Services Manual (green arrow) is the narrative version of our presentations and it serves as our agreement between IVRS and our CRP partners. This is where providers may also access the Manual. All CRP ESes will get an email to go through the Manual and sign the acknowledgement sheet and they will also be told on 12/6/23. It’s really important for us to all be on the same page so all IVRS staff will also be expected to sign Acknowledgement through PowerDMS (April, can you tell them how to sign off on it?). The Authorization </a:t>
            </a:r>
            <a:r>
              <a:rPr lang="en" sz="1200">
                <a:solidFill>
                  <a:schemeClr val="dk1"/>
                </a:solidFill>
              </a:rPr>
              <a:t>Guidelines</a:t>
            </a:r>
            <a:r>
              <a:rPr lang="en" sz="1200">
                <a:solidFill>
                  <a:schemeClr val="dk1"/>
                </a:solidFill>
              </a:rPr>
              <a:t> (blue arrow) tab is where you will find a reminder for how services are to be authorized.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9f7509805f_0_4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9f7509805f_0_4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sz="1200">
                <a:solidFill>
                  <a:schemeClr val="dk1"/>
                </a:solidFill>
              </a:rPr>
              <a:t>The bulk of this page is the list of services on our MOS. You’ll scroll down to see the 16 services on our Menu. Each tab follows a general layout. (go to website to discuss the general layout)</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c6f9e470d_0_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c6f9e470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Because there’s so much details and not enough time to go over every possible scenario and details, I am providing a general overview of the changes. As mentioned before, all staff will be required to sign off acknowledging that they have reviewed the MOS Manual. VR staff will sign off via PowerDMS and CRP staff will manually sign off the Acknowledgement page.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True to a large organization, we had 50/50 who said the Manual was too wordy and the other half asking for more details, so you have what we have today. Keep in mind, every possible variation to what ifs is not going to be black and white, so as stuarts of VR’s rules and processes, each VR staff should consult with their supervisors in order to try to consistently apply those rules and processes </a:t>
            </a:r>
            <a:r>
              <a:rPr lang="en"/>
              <a:t>even though</a:t>
            </a:r>
            <a:r>
              <a:rPr lang="en"/>
              <a:t> the situation may be unique.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what are the key changes to the Manual?</a:t>
            </a:r>
            <a:endParaRPr/>
          </a:p>
          <a:p>
            <a:pPr indent="-317500" lvl="0" marL="457200" rtl="0" algn="l">
              <a:spcBef>
                <a:spcPts val="0"/>
              </a:spcBef>
              <a:spcAft>
                <a:spcPts val="0"/>
              </a:spcAft>
              <a:buSzPts val="1400"/>
              <a:buAutoNum type="arabicPeriod"/>
            </a:pPr>
            <a:r>
              <a:rPr lang="en"/>
              <a:t>The order of the sections have been rearranged. The previous Manual started with a CRP focus going into provider criteria and the update starts with the purpose of the Manual and goes into how to initiate services. After I review all of the key changes, I will pull up the Manual and go through the pages briefly.</a:t>
            </a:r>
            <a:endParaRPr/>
          </a:p>
          <a:p>
            <a:pPr indent="-317500" lvl="0" marL="457200" rtl="0" algn="l">
              <a:spcBef>
                <a:spcPts val="0"/>
              </a:spcBef>
              <a:spcAft>
                <a:spcPts val="0"/>
              </a:spcAft>
              <a:buSzPts val="1400"/>
              <a:buAutoNum type="arabicPeriod"/>
            </a:pPr>
            <a:r>
              <a:rPr lang="en"/>
              <a:t>New sections added</a:t>
            </a:r>
            <a:endParaRPr/>
          </a:p>
          <a:p>
            <a:pPr indent="-317500" lvl="1" marL="914400" rtl="0" algn="l">
              <a:spcBef>
                <a:spcPts val="0"/>
              </a:spcBef>
              <a:spcAft>
                <a:spcPts val="0"/>
              </a:spcAft>
              <a:buSzPts val="1400"/>
              <a:buAutoNum type="alphaLcPeriod"/>
            </a:pPr>
            <a:r>
              <a:rPr lang="en"/>
              <a:t>Interpreter Services</a:t>
            </a:r>
            <a:endParaRPr/>
          </a:p>
          <a:p>
            <a:pPr indent="-317500" lvl="1" marL="914400" rtl="0" algn="l">
              <a:spcBef>
                <a:spcPts val="0"/>
              </a:spcBef>
              <a:spcAft>
                <a:spcPts val="0"/>
              </a:spcAft>
              <a:buSzPts val="1400"/>
              <a:buAutoNum type="alphaLcPeriod"/>
            </a:pPr>
            <a:r>
              <a:rPr lang="en"/>
              <a:t>Native Language Incentive</a:t>
            </a:r>
            <a:endParaRPr/>
          </a:p>
          <a:p>
            <a:pPr indent="-317500" lvl="1" marL="914400" rtl="0" algn="l">
              <a:spcBef>
                <a:spcPts val="0"/>
              </a:spcBef>
              <a:spcAft>
                <a:spcPts val="0"/>
              </a:spcAft>
              <a:buSzPts val="1400"/>
              <a:buAutoNum type="alphaLcPeriod"/>
            </a:pPr>
            <a:r>
              <a:rPr lang="en"/>
              <a:t>Expanded Area Incentive</a:t>
            </a:r>
            <a:endParaRPr/>
          </a:p>
          <a:p>
            <a:pPr indent="-317500" lvl="1" marL="914400" rtl="0" algn="l">
              <a:spcBef>
                <a:spcPts val="0"/>
              </a:spcBef>
              <a:spcAft>
                <a:spcPts val="0"/>
              </a:spcAft>
              <a:buSzPts val="1400"/>
              <a:buAutoNum type="alphaLcPeriod"/>
            </a:pPr>
            <a:r>
              <a:rPr lang="en"/>
              <a:t>Updated Externship Service</a:t>
            </a:r>
            <a:endParaRPr/>
          </a:p>
          <a:p>
            <a:pPr indent="-317500" lvl="1" marL="914400" rtl="0" algn="l">
              <a:spcBef>
                <a:spcPts val="0"/>
              </a:spcBef>
              <a:spcAft>
                <a:spcPts val="0"/>
              </a:spcAft>
              <a:buSzPts val="1400"/>
              <a:buAutoNum type="alphaLcPeriod"/>
            </a:pPr>
            <a:r>
              <a:rPr lang="en"/>
              <a:t>Updated Overview of the Provider Service Agreements section to mirror that of HHS’s Administrative Rules which include information on:</a:t>
            </a:r>
            <a:endParaRPr/>
          </a:p>
          <a:p>
            <a:pPr indent="-317500" lvl="2" marL="1371600" rtl="0" algn="l">
              <a:spcBef>
                <a:spcPts val="0"/>
              </a:spcBef>
              <a:spcAft>
                <a:spcPts val="0"/>
              </a:spcAft>
              <a:buSzPts val="1400"/>
              <a:buAutoNum type="romanLcPeriod"/>
            </a:pPr>
            <a:r>
              <a:rPr lang="en"/>
              <a:t>Approved accrediting </a:t>
            </a:r>
            <a:r>
              <a:rPr lang="en"/>
              <a:t>organizations</a:t>
            </a:r>
            <a:r>
              <a:rPr lang="en"/>
              <a:t> (added the Council on Accreditation/COA)</a:t>
            </a:r>
            <a:endParaRPr/>
          </a:p>
          <a:p>
            <a:pPr indent="-317500" lvl="2" marL="1371600" rtl="0" algn="l">
              <a:spcBef>
                <a:spcPts val="0"/>
              </a:spcBef>
              <a:spcAft>
                <a:spcPts val="0"/>
              </a:spcAft>
              <a:buSzPts val="1400"/>
              <a:buAutoNum type="romanLcPeriod"/>
            </a:pPr>
            <a:r>
              <a:rPr lang="en"/>
              <a:t>The requirement of ESes needing to complete 4 CEUs per year on employment support training</a:t>
            </a:r>
            <a:endParaRPr/>
          </a:p>
          <a:p>
            <a:pPr indent="-317500" lvl="2" marL="1371600" rtl="0" algn="l">
              <a:spcBef>
                <a:spcPts val="0"/>
              </a:spcBef>
              <a:spcAft>
                <a:spcPts val="0"/>
              </a:spcAft>
              <a:buSzPts val="1400"/>
              <a:buAutoNum type="romanLcPeriod"/>
            </a:pPr>
            <a:r>
              <a:rPr lang="en"/>
              <a:t>Expectations for providers providing IPS and CD</a:t>
            </a:r>
            <a:endParaRPr/>
          </a:p>
          <a:p>
            <a:pPr indent="-317500" lvl="1" marL="914400" rtl="0" algn="l">
              <a:spcBef>
                <a:spcPts val="0"/>
              </a:spcBef>
              <a:spcAft>
                <a:spcPts val="0"/>
              </a:spcAft>
              <a:buSzPts val="1400"/>
              <a:buAutoNum type="alphaLcPeriod"/>
            </a:pPr>
            <a:r>
              <a:rPr lang="en"/>
              <a:t>Documentation</a:t>
            </a:r>
            <a:endParaRPr/>
          </a:p>
          <a:p>
            <a:pPr indent="-317500" lvl="1" marL="914400" rtl="0" algn="l">
              <a:spcBef>
                <a:spcPts val="0"/>
              </a:spcBef>
              <a:spcAft>
                <a:spcPts val="0"/>
              </a:spcAft>
              <a:buSzPts val="1400"/>
              <a:buAutoNum type="alphaLcPeriod"/>
            </a:pPr>
            <a:r>
              <a:rPr lang="en"/>
              <a:t>Table on how to count units</a:t>
            </a:r>
            <a:endParaRPr/>
          </a:p>
          <a:p>
            <a:pPr indent="-317500" lvl="1" marL="914400" rtl="0" algn="l">
              <a:spcBef>
                <a:spcPts val="0"/>
              </a:spcBef>
              <a:spcAft>
                <a:spcPts val="0"/>
              </a:spcAft>
              <a:buSzPts val="1400"/>
              <a:buAutoNum type="alphaLcPeriod"/>
            </a:pPr>
            <a:r>
              <a:rPr lang="en"/>
              <a:t>Section on </a:t>
            </a:r>
            <a:r>
              <a:rPr lang="en"/>
              <a:t>virtual</a:t>
            </a:r>
            <a:r>
              <a:rPr lang="en"/>
              <a:t> services</a:t>
            </a:r>
            <a:endParaRPr/>
          </a:p>
          <a:p>
            <a:pPr indent="-317500" lvl="1" marL="914400" rtl="0" algn="l">
              <a:spcBef>
                <a:spcPts val="0"/>
              </a:spcBef>
              <a:spcAft>
                <a:spcPts val="0"/>
              </a:spcAft>
              <a:buSzPts val="1400"/>
              <a:buAutoNum type="alphaLcPeriod"/>
            </a:pPr>
            <a:r>
              <a:rPr lang="en"/>
              <a:t>No shows</a:t>
            </a:r>
            <a:endParaRPr/>
          </a:p>
          <a:p>
            <a:pPr indent="-317500" lvl="1" marL="914400" rtl="0" algn="l">
              <a:spcBef>
                <a:spcPts val="0"/>
              </a:spcBef>
              <a:spcAft>
                <a:spcPts val="0"/>
              </a:spcAft>
              <a:buSzPts val="1400"/>
              <a:buAutoNum type="alphaLcPeriod"/>
            </a:pPr>
            <a:r>
              <a:rPr lang="en"/>
              <a:t>Acknowledgement of Understanding</a:t>
            </a:r>
            <a:endParaRPr/>
          </a:p>
          <a:p>
            <a:pPr indent="-317500" lvl="1" marL="914400" rtl="0" algn="l">
              <a:spcBef>
                <a:spcPts val="0"/>
              </a:spcBef>
              <a:spcAft>
                <a:spcPts val="0"/>
              </a:spcAft>
              <a:buSzPts val="1400"/>
              <a:buAutoNum type="alphaLcPeriod"/>
            </a:pPr>
            <a:r>
              <a:rPr lang="en"/>
              <a:t>Definitions</a:t>
            </a:r>
            <a:endParaRPr/>
          </a:p>
          <a:p>
            <a:pPr indent="-317500" lvl="0" marL="457200" rtl="0" algn="l">
              <a:spcBef>
                <a:spcPts val="0"/>
              </a:spcBef>
              <a:spcAft>
                <a:spcPts val="0"/>
              </a:spcAft>
              <a:buSzPts val="1400"/>
              <a:buAutoNum type="arabicPeriod"/>
            </a:pPr>
            <a:r>
              <a:rPr lang="en"/>
              <a:t>Updated forms and process (no longer have forms based on the 4 Sections starting with Section I referral form which we now have the online format. We now have a two step process: step 1 is the application which that form is </a:t>
            </a:r>
            <a:r>
              <a:rPr lang="en"/>
              <a:t>accessible</a:t>
            </a:r>
            <a:r>
              <a:rPr lang="en"/>
              <a:t> online and intake process; then step 2 is dependent on what service is being recommended, you’ll use the form and the IPE. If a plan calls for Supported Employment Service, you’ll still use the SEPA form.</a:t>
            </a:r>
            <a:endParaRPr/>
          </a:p>
          <a:p>
            <a:pPr indent="-317500" lvl="0" marL="457200" rtl="0" algn="l">
              <a:spcBef>
                <a:spcPts val="0"/>
              </a:spcBef>
              <a:spcAft>
                <a:spcPts val="0"/>
              </a:spcAft>
              <a:buSzPts val="1400"/>
              <a:buAutoNum type="arabicPeriod"/>
            </a:pPr>
            <a:r>
              <a:rPr lang="en"/>
              <a:t>Clarification on certain </a:t>
            </a:r>
            <a:r>
              <a:rPr lang="en"/>
              <a:t>guidances</a:t>
            </a:r>
            <a:r>
              <a:rPr lang="en"/>
              <a:t> and using examples to help with clarification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 let’s take a look at the new Manual (pull of MOS Manual and go through the pages to discuss areas of changes)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c6f9e470d_0_1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c6f9e470d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With all of your ongoing feedback and suggestions, we can achieve quality partnership and manage high quantity caseloads.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c6f9e470d_0_4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c6f9e470d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2020-2021: CRP Advisory Team formed</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Purpose: Help IVRS &amp; CRPs maintain good partnership</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Goals: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Tracking (who the CRPs are, services provided, area of coverage)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Communication (how do we maintain good, open communication)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Training (expectations and responsibilities)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Tools (training tools, cheat sheets, triage)</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2021-2022: Worked on issues and solutions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We wanted this to be a thoughtful and inclusive process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CRP advisors went to their local offices &amp; their local CRPs to find out the state of the situation and proposed solutions &amp; cross walked what worked/didn’t work</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We came back and shared and some things were resolved by sharing solutions offices were doing across the state</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Tracking: Developed the CRP Spreadsheet that’s managed by the local CRP Advisor</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Communication: I ramped up and began developing a training to begin addressing all forms of communication; look at our communication process</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Training: Began developing modules for both VR and CRPs that’s on demand</a:t>
            </a:r>
            <a:endParaRPr sz="1200">
              <a:solidFill>
                <a:schemeClr val="dk1"/>
              </a:solidFill>
            </a:endParaRPr>
          </a:p>
          <a:p>
            <a:pPr indent="-304800" lvl="1" marL="914400" rtl="0" algn="l">
              <a:spcBef>
                <a:spcPts val="0"/>
              </a:spcBef>
              <a:spcAft>
                <a:spcPts val="0"/>
              </a:spcAft>
              <a:buClr>
                <a:schemeClr val="dk1"/>
              </a:buClr>
              <a:buSzPts val="1200"/>
              <a:buChar char="○"/>
            </a:pPr>
            <a:r>
              <a:rPr lang="en" sz="1200">
                <a:solidFill>
                  <a:schemeClr val="dk1"/>
                </a:solidFill>
              </a:rPr>
              <a:t>Tools: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2022-2023: Revamped MOS Manual and all of the forms associated with the services on the MOS</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2023-2024: Training &amp; Implementation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 tell you all this because I want you to understand that this was not all just the top people wanting to create work and chaos but there was a lot of thought and input from partners, VR staff and our SRC. Today’s training is focused on the the MOS Manual and the new forms associated with each service on the MOS. I will spend the bulk of today on the forms. So today’s training was born out of Challenges. (next 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c6f9e470d_0_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c6f9e470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aren’t ALL of the challenges impacting the delivery of SES; they are </a:t>
            </a:r>
            <a:r>
              <a:rPr lang="en">
                <a:solidFill>
                  <a:schemeClr val="dk1"/>
                </a:solidFill>
              </a:rPr>
              <a:t>k</a:t>
            </a:r>
            <a:r>
              <a:rPr lang="en">
                <a:solidFill>
                  <a:schemeClr val="dk1"/>
                </a:solidFill>
              </a:rPr>
              <a:t>ey challenges that led to the update of our MOS Manual &amp; forms which can be summarized in three main areas:</a:t>
            </a:r>
            <a:endParaRPr>
              <a:solidFill>
                <a:schemeClr val="dk1"/>
              </a:solidFill>
            </a:endParaRPr>
          </a:p>
          <a:p>
            <a:pPr indent="-317500" lvl="0" marL="457200" rtl="0" algn="l">
              <a:spcBef>
                <a:spcPts val="0"/>
              </a:spcBef>
              <a:spcAft>
                <a:spcPts val="0"/>
              </a:spcAft>
              <a:buClr>
                <a:schemeClr val="dk1"/>
              </a:buClr>
              <a:buSzPts val="1400"/>
              <a:buAutoNum type="arabicPeriod"/>
            </a:pPr>
            <a:r>
              <a:rPr lang="en">
                <a:solidFill>
                  <a:schemeClr val="dk1"/>
                </a:solidFill>
              </a:rPr>
              <a:t>Multiple policies</a:t>
            </a:r>
            <a:endParaRPr>
              <a:solidFill>
                <a:schemeClr val="dk1"/>
              </a:solidFill>
            </a:endParaRPr>
          </a:p>
          <a:p>
            <a:pPr indent="-317500" lvl="0" marL="457200" rtl="0" algn="l">
              <a:spcBef>
                <a:spcPts val="0"/>
              </a:spcBef>
              <a:spcAft>
                <a:spcPts val="0"/>
              </a:spcAft>
              <a:buClr>
                <a:schemeClr val="dk1"/>
              </a:buClr>
              <a:buSzPts val="1400"/>
              <a:buAutoNum type="arabicPeriod"/>
            </a:pPr>
            <a:r>
              <a:rPr lang="en">
                <a:solidFill>
                  <a:schemeClr val="dk1"/>
                </a:solidFill>
              </a:rPr>
              <a:t>CRPs</a:t>
            </a:r>
            <a:endParaRPr>
              <a:solidFill>
                <a:schemeClr val="dk1"/>
              </a:solidFill>
            </a:endParaRPr>
          </a:p>
          <a:p>
            <a:pPr indent="-317500" lvl="0" marL="457200" rtl="0" algn="l">
              <a:spcBef>
                <a:spcPts val="0"/>
              </a:spcBef>
              <a:spcAft>
                <a:spcPts val="0"/>
              </a:spcAft>
              <a:buClr>
                <a:schemeClr val="dk1"/>
              </a:buClr>
              <a:buSzPts val="1400"/>
              <a:buAutoNum type="arabicPeriod"/>
            </a:pPr>
            <a:r>
              <a:rPr lang="en">
                <a:solidFill>
                  <a:schemeClr val="dk1"/>
                </a:solidFill>
              </a:rPr>
              <a:t>IVRS</a:t>
            </a:r>
            <a:endParaRPr>
              <a:solidFill>
                <a:schemeClr val="dk1"/>
              </a:solidFill>
            </a:endParaRPr>
          </a:p>
          <a:p>
            <a:pPr indent="0" lvl="0" marL="0" rtl="0" algn="l">
              <a:spcBef>
                <a:spcPts val="0"/>
              </a:spcBef>
              <a:spcAft>
                <a:spcPts val="0"/>
              </a:spcAft>
              <a:buNone/>
            </a:pPr>
            <a:r>
              <a:rPr lang="en">
                <a:solidFill>
                  <a:schemeClr val="dk1"/>
                </a:solidFill>
              </a:rPr>
              <a:t>The challenges for us, other funding entities and CRPs is when an individual is involved with multiple agencies that have their own policies guiding what they can/can’t do and how things need to be done. This resulted in (refer to slide); refer to ARC6419C PDF - this change in the checklist of services rendered made it seem like documentation differentiation between reports for IVRS and that of HHS/IME seem like a huge difference when in reality, the only difference is opportunity for growth and that is actually a constant. We typically work with individuals who are just starting off to achieve CIE and by the time JCs get to Waiver services, they are stabilized and services are just to maintain CIE. Therefore, naturally, the report we require would have more variations in it than to check the same boxes claim after claim.</a:t>
            </a:r>
            <a:endParaRPr>
              <a:solidFill>
                <a:schemeClr val="dk1"/>
              </a:solidFill>
            </a:endParaRPr>
          </a:p>
          <a:p>
            <a:pPr indent="0" lvl="0" marL="0" rtl="0" algn="l">
              <a:spcBef>
                <a:spcPts val="0"/>
              </a:spcBef>
              <a:spcAft>
                <a:spcPts val="0"/>
              </a:spcAft>
              <a:buNone/>
            </a:pPr>
            <a:r>
              <a:rPr lang="en">
                <a:solidFill>
                  <a:schemeClr val="dk1"/>
                </a:solidFill>
              </a:rPr>
              <a:t>CRPs heard inconsistent messaging not only between agencies but between different individuals within an agency. Other challenges faced by our CRP partners were (refer to slide)</a:t>
            </a:r>
            <a:endParaRPr>
              <a:solidFill>
                <a:schemeClr val="dk1"/>
              </a:solidFill>
            </a:endParaRPr>
          </a:p>
          <a:p>
            <a:pPr indent="0" lvl="0" marL="0" rtl="0" algn="l">
              <a:spcBef>
                <a:spcPts val="0"/>
              </a:spcBef>
              <a:spcAft>
                <a:spcPts val="0"/>
              </a:spcAft>
              <a:buNone/>
            </a:pPr>
            <a:r>
              <a:rPr lang="en">
                <a:solidFill>
                  <a:schemeClr val="dk1"/>
                </a:solidFill>
              </a:rPr>
              <a:t>Challenges within IVRS were (refer to slide)</a:t>
            </a:r>
            <a:endParaRPr>
              <a:solidFill>
                <a:schemeClr val="dk1"/>
              </a:solidFill>
            </a:endParaRPr>
          </a:p>
          <a:p>
            <a:pPr indent="0" lvl="0" marL="0" rtl="0" algn="l">
              <a:spcBef>
                <a:spcPts val="0"/>
              </a:spcBef>
              <a:spcAft>
                <a:spcPts val="0"/>
              </a:spcAft>
              <a:buNone/>
            </a:pPr>
            <a:r>
              <a:rPr lang="en">
                <a:solidFill>
                  <a:schemeClr val="dk1"/>
                </a:solidFill>
              </a:rPr>
              <a:t>So we looked at areas of solutions (next slide)</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c6f9e470d_0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c6f9e470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For today’s presentation, we are focused on that first challenge, doing part of that 2nd challenge and hopefully planting seeds for the 3rd challenge.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Challenge 1 (refer to slide)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Challenge 2 (refer to slide)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Challenge 3 (refer to slide)</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Now that you have the history of how we came to where we are, let’s take a look at the new forms and then we’ll touch on the new MOS Manual (next slide)</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c6f9e470d_0_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c6f9e470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General Principles of Documentation are:</a:t>
            </a:r>
            <a:endParaRPr/>
          </a:p>
          <a:p>
            <a:pPr indent="-317500" lvl="0" marL="457200" rtl="0" algn="l">
              <a:spcBef>
                <a:spcPts val="0"/>
              </a:spcBef>
              <a:spcAft>
                <a:spcPts val="0"/>
              </a:spcAft>
              <a:buSzPts val="1400"/>
              <a:buAutoNum type="arabicPeriod"/>
            </a:pPr>
            <a:r>
              <a:rPr lang="en"/>
              <a:t>We’ve all heard it, if it isn’t documented, it didn’t happen.</a:t>
            </a:r>
            <a:endParaRPr/>
          </a:p>
          <a:p>
            <a:pPr indent="-317500" lvl="0" marL="457200" rtl="0" algn="l">
              <a:spcBef>
                <a:spcPts val="0"/>
              </a:spcBef>
              <a:spcAft>
                <a:spcPts val="0"/>
              </a:spcAft>
              <a:buSzPts val="1400"/>
              <a:buAutoNum type="arabicPeriod"/>
            </a:pPr>
            <a:r>
              <a:rPr lang="en"/>
              <a:t>It’s the law.</a:t>
            </a:r>
            <a:endParaRPr/>
          </a:p>
          <a:p>
            <a:pPr indent="-317500" lvl="0" marL="457200" rtl="0" algn="l">
              <a:spcBef>
                <a:spcPts val="0"/>
              </a:spcBef>
              <a:spcAft>
                <a:spcPts val="0"/>
              </a:spcAft>
              <a:buSzPts val="1400"/>
              <a:buAutoNum type="arabicPeriod"/>
            </a:pPr>
            <a:r>
              <a:rPr lang="en"/>
              <a:t>We don’t need novels but at the same time, we need enough details to make use of the service.</a:t>
            </a:r>
            <a:endParaRPr/>
          </a:p>
          <a:p>
            <a:pPr indent="-317500" lvl="0" marL="457200" rtl="0" algn="l">
              <a:spcBef>
                <a:spcPts val="0"/>
              </a:spcBef>
              <a:spcAft>
                <a:spcPts val="0"/>
              </a:spcAft>
              <a:buSzPts val="1400"/>
              <a:buAutoNum type="arabicPeriod"/>
            </a:pPr>
            <a:r>
              <a:rPr lang="en"/>
              <a:t>The reports need to also be accurate and timely, otherwise it’s not useful either.</a:t>
            </a:r>
            <a:endParaRPr/>
          </a:p>
          <a:p>
            <a:pPr indent="0" lvl="0" marL="0" rtl="0" algn="l">
              <a:spcBef>
                <a:spcPts val="0"/>
              </a:spcBef>
              <a:spcAft>
                <a:spcPts val="0"/>
              </a:spcAft>
              <a:buNone/>
            </a:pPr>
            <a:r>
              <a:rPr lang="en"/>
              <a:t>Now let’s take a look at the key details in a report (next 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29f7509805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29f7509805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There are key aspects that you need to always need to keep in the back of your mind as providers provide the service and as documentation are completed for the service rendered:</a:t>
            </a:r>
            <a:endParaRPr sz="1200"/>
          </a:p>
          <a:p>
            <a:pPr indent="-304800" lvl="0" marL="457200" rtl="0" algn="l">
              <a:spcBef>
                <a:spcPts val="0"/>
              </a:spcBef>
              <a:spcAft>
                <a:spcPts val="0"/>
              </a:spcAft>
              <a:buSzPts val="1200"/>
              <a:buAutoNum type="arabicPeriod"/>
            </a:pPr>
            <a:r>
              <a:rPr lang="en" sz="1200"/>
              <a:t>What’s the purpose of the service? Answering questions, training or just purely observing the JC? What were all of the questions and does the report answer the questions asked by the team?</a:t>
            </a:r>
            <a:endParaRPr sz="1200"/>
          </a:p>
          <a:p>
            <a:pPr indent="-304800" lvl="0" marL="457200" rtl="0" algn="l">
              <a:spcBef>
                <a:spcPts val="0"/>
              </a:spcBef>
              <a:spcAft>
                <a:spcPts val="0"/>
              </a:spcAft>
              <a:buSzPts val="1200"/>
              <a:buAutoNum type="arabicPeriod"/>
            </a:pPr>
            <a:r>
              <a:rPr lang="en" sz="1200"/>
              <a:t>Does the report provide enough details to justify the time spent on the activities and to justify next steps?</a:t>
            </a:r>
            <a:endParaRPr sz="1200"/>
          </a:p>
          <a:p>
            <a:pPr indent="-304800" lvl="0" marL="457200" rtl="0" algn="l">
              <a:spcBef>
                <a:spcPts val="0"/>
              </a:spcBef>
              <a:spcAft>
                <a:spcPts val="0"/>
              </a:spcAft>
              <a:buSzPts val="1200"/>
              <a:buAutoNum type="arabicPeriod"/>
            </a:pPr>
            <a:r>
              <a:rPr lang="en" sz="1200"/>
              <a:t>Each occurrence is each time the ES is working on the case. Do the # of hours detailed in the narratives match the # of hours claimed?</a:t>
            </a:r>
            <a:endParaRPr sz="1200"/>
          </a:p>
          <a:p>
            <a:pPr indent="-304800" lvl="0" marL="457200" rtl="0" algn="l">
              <a:spcBef>
                <a:spcPts val="0"/>
              </a:spcBef>
              <a:spcAft>
                <a:spcPts val="0"/>
              </a:spcAft>
              <a:buSzPts val="1200"/>
              <a:buAutoNum type="arabicPeriod"/>
            </a:pPr>
            <a:r>
              <a:rPr lang="en" sz="1200"/>
              <a:t>Does the report generate more questions that need to be answered in order to support the JC’s employment goal? And what are those questions?</a:t>
            </a:r>
            <a:endParaRPr sz="1200"/>
          </a:p>
          <a:p>
            <a:pPr indent="-304800" lvl="0" marL="457200" rtl="0" algn="l">
              <a:spcBef>
                <a:spcPts val="0"/>
              </a:spcBef>
              <a:spcAft>
                <a:spcPts val="0"/>
              </a:spcAft>
              <a:buSzPts val="1200"/>
              <a:buAutoNum type="arabicPeriod"/>
            </a:pPr>
            <a:r>
              <a:rPr lang="en" sz="1200"/>
              <a:t>And finally, we require a certain level of training of our providers so we look for what I call their ESP, the Employment Specialist’s Professional Perspectives. Does the report provide details to the ES’s insight and recommendations for services?</a:t>
            </a:r>
            <a:endParaRPr sz="1200"/>
          </a:p>
          <a:p>
            <a:pPr indent="0" lvl="0" marL="0" rtl="0" algn="l">
              <a:spcBef>
                <a:spcPts val="0"/>
              </a:spcBef>
              <a:spcAft>
                <a:spcPts val="0"/>
              </a:spcAft>
              <a:buNone/>
            </a:pPr>
            <a:r>
              <a:rPr lang="en" sz="1200"/>
              <a:t>If your documentation has at least all 5 of these elements, you should have sufficient information to help you move onto the next steps, pay the claim and generate the next authorization, if appropriate.</a:t>
            </a:r>
            <a:endParaRPr sz="1200"/>
          </a:p>
          <a:p>
            <a:pPr indent="0" lvl="0" marL="0" rtl="0" algn="l">
              <a:spcBef>
                <a:spcPts val="0"/>
              </a:spcBef>
              <a:spcAft>
                <a:spcPts val="0"/>
              </a:spcAft>
              <a:buNone/>
            </a:pPr>
            <a:r>
              <a:rPr lang="en" sz="1200"/>
              <a:t>So let’s take a look at the forms (next slide)</a:t>
            </a:r>
            <a:endParaRPr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9f7509805f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9f7509805f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But before we do, since some of you are new to the agency, let’s review where you can access the forms. They are located in PowerDMS but you can also access them through the VR website. </a:t>
            </a:r>
            <a:r>
              <a:rPr lang="en" sz="1200"/>
              <a:t>It is important that you understand the purpose of the service being authorized so that the information on the document reflects the purpose. Today, we are focused on the documentation so I won’t go in depth into the purpose of each service </a:t>
            </a:r>
            <a:r>
              <a:rPr b="1" lang="en" sz="1200"/>
              <a:t>but</a:t>
            </a:r>
            <a:r>
              <a:rPr lang="en" sz="1200"/>
              <a:t> I can’t talk about the documentation without touching on the purpose a little bit. As a reminder, remember that you can always go to our website to read about the purpose for each service at </a:t>
            </a:r>
            <a:r>
              <a:rPr lang="en" sz="1200" u="sng">
                <a:solidFill>
                  <a:schemeClr val="hlink"/>
                </a:solidFill>
                <a:hlinkClick r:id="rId2"/>
              </a:rPr>
              <a:t>IVRS.iowa.gov</a:t>
            </a:r>
            <a:r>
              <a:rPr lang="en" sz="1200"/>
              <a:t> but most importantly, the purpose should be discussed in a conversation with the team so that everyone understands the point for doing whatever service it is you are doing. For those who are new, once you are at our website, you’ll click on the Partners tab circled in red (next slide)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9f7509805f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9f7509805f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You’ll get a drop down of options, for the purpose of this training, you’ll choose Community Rehabilitation Programs (CRPs) and it will take </a:t>
            </a:r>
            <a:r>
              <a:rPr lang="en" sz="1200"/>
              <a:t>you to</a:t>
            </a:r>
            <a:r>
              <a:rPr lang="en" sz="1200"/>
              <a:t> (next slide)</a:t>
            </a:r>
            <a:endParaRPr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9f7509805f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9f7509805f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39700" rtl="0" algn="l">
              <a:lnSpc>
                <a:spcPct val="115000"/>
              </a:lnSpc>
              <a:spcBef>
                <a:spcPts val="0"/>
              </a:spcBef>
              <a:spcAft>
                <a:spcPts val="0"/>
              </a:spcAft>
              <a:buClr>
                <a:schemeClr val="dk1"/>
              </a:buClr>
              <a:buSzPts val="1100"/>
              <a:buFont typeface="Arial"/>
              <a:buNone/>
            </a:pPr>
            <a:r>
              <a:rPr lang="en" sz="1200">
                <a:solidFill>
                  <a:schemeClr val="dk1"/>
                </a:solidFill>
              </a:rPr>
              <a:t>This page where you can look up how much we reimburse CRPs for training wages (yellow arrow) that CRPs pay JCs for any real work JCs do while the CRP is authorized to provide services like the WRA and the WAT. If a CRP is not on that list, we default to reimbursing at $7.25/hr which is the minimum wage rate. I won’t go through everything on this page due to time, so for the purpose of this training, you’d click on CRP Menu of Services again (red arrow). (next slide)</a:t>
            </a:r>
            <a:endParaRPr sz="1200">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grpSp>
        <p:nvGrpSpPr>
          <p:cNvPr id="10" name="Google Shape;10;p2"/>
          <p:cNvGrpSpPr/>
          <p:nvPr/>
        </p:nvGrpSpPr>
        <p:grpSpPr>
          <a:xfrm>
            <a:off x="6098378" y="5"/>
            <a:ext cx="3045625" cy="2030570"/>
            <a:chOff x="6098378" y="5"/>
            <a:chExt cx="3045625" cy="2030570"/>
          </a:xfrm>
        </p:grpSpPr>
        <p:sp>
          <p:nvSpPr>
            <p:cNvPr id="11" name="Google Shape;11;p2"/>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598100" y="1775222"/>
            <a:ext cx="8222100" cy="838800"/>
          </a:xfrm>
          <a:prstGeom prst="rect">
            <a:avLst/>
          </a:prstGeom>
        </p:spPr>
        <p:txBody>
          <a:bodyPr anchorCtr="0" anchor="b"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17" name="Google Shape;17;p2"/>
          <p:cNvSpPr txBox="1"/>
          <p:nvPr>
            <p:ph idx="1" type="subTitle"/>
          </p:nvPr>
        </p:nvSpPr>
        <p:spPr>
          <a:xfrm>
            <a:off x="598088" y="2715913"/>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2100"/>
              <a:buNone/>
              <a:defRPr sz="2100">
                <a:solidFill>
                  <a:schemeClr val="lt1"/>
                </a:solidFill>
              </a:defRPr>
            </a:lvl1pPr>
            <a:lvl2pPr lvl="1">
              <a:lnSpc>
                <a:spcPct val="100000"/>
              </a:lnSpc>
              <a:spcBef>
                <a:spcPts val="0"/>
              </a:spcBef>
              <a:spcAft>
                <a:spcPts val="0"/>
              </a:spcAft>
              <a:buClr>
                <a:schemeClr val="lt1"/>
              </a:buClr>
              <a:buSzPts val="2100"/>
              <a:buNone/>
              <a:defRPr sz="2100">
                <a:solidFill>
                  <a:schemeClr val="lt1"/>
                </a:solidFill>
              </a:defRPr>
            </a:lvl2pPr>
            <a:lvl3pPr lvl="2">
              <a:lnSpc>
                <a:spcPct val="100000"/>
              </a:lnSpc>
              <a:spcBef>
                <a:spcPts val="0"/>
              </a:spcBef>
              <a:spcAft>
                <a:spcPts val="0"/>
              </a:spcAft>
              <a:buClr>
                <a:schemeClr val="lt1"/>
              </a:buClr>
              <a:buSzPts val="2100"/>
              <a:buNone/>
              <a:defRPr sz="2100">
                <a:solidFill>
                  <a:schemeClr val="lt1"/>
                </a:solidFill>
              </a:defRPr>
            </a:lvl3pPr>
            <a:lvl4pPr lvl="3">
              <a:lnSpc>
                <a:spcPct val="100000"/>
              </a:lnSpc>
              <a:spcBef>
                <a:spcPts val="0"/>
              </a:spcBef>
              <a:spcAft>
                <a:spcPts val="0"/>
              </a:spcAft>
              <a:buClr>
                <a:schemeClr val="lt1"/>
              </a:buClr>
              <a:buSzPts val="2100"/>
              <a:buNone/>
              <a:defRPr sz="2100">
                <a:solidFill>
                  <a:schemeClr val="lt1"/>
                </a:solidFill>
              </a:defRPr>
            </a:lvl4pPr>
            <a:lvl5pPr lvl="4">
              <a:lnSpc>
                <a:spcPct val="100000"/>
              </a:lnSpc>
              <a:spcBef>
                <a:spcPts val="0"/>
              </a:spcBef>
              <a:spcAft>
                <a:spcPts val="0"/>
              </a:spcAft>
              <a:buClr>
                <a:schemeClr val="lt1"/>
              </a:buClr>
              <a:buSzPts val="2100"/>
              <a:buNone/>
              <a:defRPr sz="2100">
                <a:solidFill>
                  <a:schemeClr val="lt1"/>
                </a:solidFill>
              </a:defRPr>
            </a:lvl5pPr>
            <a:lvl6pPr lvl="5">
              <a:lnSpc>
                <a:spcPct val="100000"/>
              </a:lnSpc>
              <a:spcBef>
                <a:spcPts val="0"/>
              </a:spcBef>
              <a:spcAft>
                <a:spcPts val="0"/>
              </a:spcAft>
              <a:buClr>
                <a:schemeClr val="lt1"/>
              </a:buClr>
              <a:buSzPts val="2100"/>
              <a:buNone/>
              <a:defRPr sz="2100">
                <a:solidFill>
                  <a:schemeClr val="lt1"/>
                </a:solidFill>
              </a:defRPr>
            </a:lvl6pPr>
            <a:lvl7pPr lvl="6">
              <a:lnSpc>
                <a:spcPct val="100000"/>
              </a:lnSpc>
              <a:spcBef>
                <a:spcPts val="0"/>
              </a:spcBef>
              <a:spcAft>
                <a:spcPts val="0"/>
              </a:spcAft>
              <a:buClr>
                <a:schemeClr val="lt1"/>
              </a:buClr>
              <a:buSzPts val="2100"/>
              <a:buNone/>
              <a:defRPr sz="2100">
                <a:solidFill>
                  <a:schemeClr val="lt1"/>
                </a:solidFill>
              </a:defRPr>
            </a:lvl7pPr>
            <a:lvl8pPr lvl="7">
              <a:lnSpc>
                <a:spcPct val="100000"/>
              </a:lnSpc>
              <a:spcBef>
                <a:spcPts val="0"/>
              </a:spcBef>
              <a:spcAft>
                <a:spcPts val="0"/>
              </a:spcAft>
              <a:buClr>
                <a:schemeClr val="lt1"/>
              </a:buClr>
              <a:buSzPts val="2100"/>
              <a:buNone/>
              <a:defRPr sz="2100">
                <a:solidFill>
                  <a:schemeClr val="lt1"/>
                </a:solidFill>
              </a:defRPr>
            </a:lvl8pPr>
            <a:lvl9pPr lvl="8">
              <a:lnSpc>
                <a:spcPct val="100000"/>
              </a:lnSpc>
              <a:spcBef>
                <a:spcPts val="0"/>
              </a:spcBef>
              <a:spcAft>
                <a:spcPts val="0"/>
              </a:spcAft>
              <a:buClr>
                <a:schemeClr val="lt1"/>
              </a:buClr>
              <a:buSzPts val="2100"/>
              <a:buNone/>
              <a:defRPr sz="2100">
                <a:solidFill>
                  <a:schemeClr val="lt1"/>
                </a:solidFill>
              </a:defRPr>
            </a:lvl9pPr>
          </a:lstStyle>
          <a:p/>
        </p:txBody>
      </p:sp>
      <p:sp>
        <p:nvSpPr>
          <p:cNvPr id="18" name="Google Shape;18;p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69" name="Shape 69"/>
        <p:cNvGrpSpPr/>
        <p:nvPr/>
      </p:nvGrpSpPr>
      <p:grpSpPr>
        <a:xfrm>
          <a:off x="0" y="0"/>
          <a:ext cx="0" cy="0"/>
          <a:chOff x="0" y="0"/>
          <a:chExt cx="0" cy="0"/>
        </a:xfrm>
      </p:grpSpPr>
      <p:grpSp>
        <p:nvGrpSpPr>
          <p:cNvPr id="70" name="Google Shape;70;p11"/>
          <p:cNvGrpSpPr/>
          <p:nvPr/>
        </p:nvGrpSpPr>
        <p:grpSpPr>
          <a:xfrm>
            <a:off x="6098378" y="5"/>
            <a:ext cx="3045625" cy="2030570"/>
            <a:chOff x="6098378" y="5"/>
            <a:chExt cx="3045625" cy="2030570"/>
          </a:xfrm>
        </p:grpSpPr>
        <p:sp>
          <p:nvSpPr>
            <p:cNvPr id="71" name="Google Shape;71;p11"/>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1"/>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1"/>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311700" y="1256050"/>
            <a:ext cx="8520600" cy="20307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lt1"/>
              </a:buClr>
              <a:buSzPts val="12000"/>
              <a:buNone/>
              <a:defRPr sz="12000">
                <a:solidFill>
                  <a:schemeClr val="lt1"/>
                </a:solidFill>
              </a:defRPr>
            </a:lvl1pPr>
            <a:lvl2pPr lvl="1" algn="ctr">
              <a:spcBef>
                <a:spcPts val="0"/>
              </a:spcBef>
              <a:spcAft>
                <a:spcPts val="0"/>
              </a:spcAft>
              <a:buClr>
                <a:schemeClr val="lt1"/>
              </a:buClr>
              <a:buSzPts val="12000"/>
              <a:buNone/>
              <a:defRPr sz="12000">
                <a:solidFill>
                  <a:schemeClr val="lt1"/>
                </a:solidFill>
              </a:defRPr>
            </a:lvl2pPr>
            <a:lvl3pPr lvl="2" algn="ctr">
              <a:spcBef>
                <a:spcPts val="0"/>
              </a:spcBef>
              <a:spcAft>
                <a:spcPts val="0"/>
              </a:spcAft>
              <a:buClr>
                <a:schemeClr val="lt1"/>
              </a:buClr>
              <a:buSzPts val="12000"/>
              <a:buNone/>
              <a:defRPr sz="12000">
                <a:solidFill>
                  <a:schemeClr val="lt1"/>
                </a:solidFill>
              </a:defRPr>
            </a:lvl3pPr>
            <a:lvl4pPr lvl="3" algn="ctr">
              <a:spcBef>
                <a:spcPts val="0"/>
              </a:spcBef>
              <a:spcAft>
                <a:spcPts val="0"/>
              </a:spcAft>
              <a:buClr>
                <a:schemeClr val="lt1"/>
              </a:buClr>
              <a:buSzPts val="12000"/>
              <a:buNone/>
              <a:defRPr sz="12000">
                <a:solidFill>
                  <a:schemeClr val="lt1"/>
                </a:solidFill>
              </a:defRPr>
            </a:lvl4pPr>
            <a:lvl5pPr lvl="4" algn="ctr">
              <a:spcBef>
                <a:spcPts val="0"/>
              </a:spcBef>
              <a:spcAft>
                <a:spcPts val="0"/>
              </a:spcAft>
              <a:buClr>
                <a:schemeClr val="lt1"/>
              </a:buClr>
              <a:buSzPts val="12000"/>
              <a:buNone/>
              <a:defRPr sz="12000">
                <a:solidFill>
                  <a:schemeClr val="lt1"/>
                </a:solidFill>
              </a:defRPr>
            </a:lvl5pPr>
            <a:lvl6pPr lvl="5" algn="ctr">
              <a:spcBef>
                <a:spcPts val="0"/>
              </a:spcBef>
              <a:spcAft>
                <a:spcPts val="0"/>
              </a:spcAft>
              <a:buClr>
                <a:schemeClr val="lt1"/>
              </a:buClr>
              <a:buSzPts val="12000"/>
              <a:buNone/>
              <a:defRPr sz="12000">
                <a:solidFill>
                  <a:schemeClr val="lt1"/>
                </a:solidFill>
              </a:defRPr>
            </a:lvl6pPr>
            <a:lvl7pPr lvl="6" algn="ctr">
              <a:spcBef>
                <a:spcPts val="0"/>
              </a:spcBef>
              <a:spcAft>
                <a:spcPts val="0"/>
              </a:spcAft>
              <a:buClr>
                <a:schemeClr val="lt1"/>
              </a:buClr>
              <a:buSzPts val="12000"/>
              <a:buNone/>
              <a:defRPr sz="12000">
                <a:solidFill>
                  <a:schemeClr val="lt1"/>
                </a:solidFill>
              </a:defRPr>
            </a:lvl7pPr>
            <a:lvl8pPr lvl="7" algn="ctr">
              <a:spcBef>
                <a:spcPts val="0"/>
              </a:spcBef>
              <a:spcAft>
                <a:spcPts val="0"/>
              </a:spcAft>
              <a:buClr>
                <a:schemeClr val="lt1"/>
              </a:buClr>
              <a:buSzPts val="12000"/>
              <a:buNone/>
              <a:defRPr sz="12000">
                <a:solidFill>
                  <a:schemeClr val="lt1"/>
                </a:solidFill>
              </a:defRPr>
            </a:lvl8pPr>
            <a:lvl9pPr lvl="8" algn="ctr">
              <a:spcBef>
                <a:spcPts val="0"/>
              </a:spcBef>
              <a:spcAft>
                <a:spcPts val="0"/>
              </a:spcAft>
              <a:buClr>
                <a:schemeClr val="lt1"/>
              </a:buClr>
              <a:buSzPts val="12000"/>
              <a:buNone/>
              <a:defRPr sz="12000">
                <a:solidFill>
                  <a:schemeClr val="lt1"/>
                </a:solidFill>
              </a:defRPr>
            </a:lvl9pPr>
          </a:lstStyle>
          <a:p>
            <a:r>
              <a:t>xx%</a:t>
            </a:r>
          </a:p>
        </p:txBody>
      </p:sp>
      <p:sp>
        <p:nvSpPr>
          <p:cNvPr id="77" name="Google Shape;77;p11"/>
          <p:cNvSpPr txBox="1"/>
          <p:nvPr>
            <p:ph idx="1" type="body"/>
          </p:nvPr>
        </p:nvSpPr>
        <p:spPr>
          <a:xfrm>
            <a:off x="311700" y="3369225"/>
            <a:ext cx="8520600" cy="12819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78" name="Google Shape;78;p11"/>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2">
    <p:bg>
      <p:bgPr>
        <a:solidFill>
          <a:srgbClr val="FFFFFF"/>
        </a:solidFill>
      </p:bgPr>
    </p:bg>
    <p:spTree>
      <p:nvGrpSpPr>
        <p:cNvPr id="81" name="Shape 81"/>
        <p:cNvGrpSpPr/>
        <p:nvPr/>
      </p:nvGrpSpPr>
      <p:grpSpPr>
        <a:xfrm>
          <a:off x="0" y="0"/>
          <a:ext cx="0" cy="0"/>
          <a:chOff x="0" y="0"/>
          <a:chExt cx="0" cy="0"/>
        </a:xfrm>
      </p:grpSpPr>
      <p:sp>
        <p:nvSpPr>
          <p:cNvPr id="82" name="Google Shape;82;p13"/>
          <p:cNvSpPr/>
          <p:nvPr/>
        </p:nvSpPr>
        <p:spPr>
          <a:xfrm>
            <a:off x="0" y="0"/>
            <a:ext cx="9144000" cy="5143500"/>
          </a:xfrm>
          <a:prstGeom prst="rect">
            <a:avLst/>
          </a:prstGeom>
          <a:solidFill>
            <a:schemeClr val="dk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a:off x="181125" y="181125"/>
            <a:ext cx="8795400" cy="4781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3"/>
          <p:cNvSpPr txBox="1"/>
          <p:nvPr>
            <p:ph type="title"/>
          </p:nvPr>
        </p:nvSpPr>
        <p:spPr>
          <a:xfrm>
            <a:off x="811650" y="799739"/>
            <a:ext cx="6458400" cy="14799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600"/>
              <a:buNone/>
              <a:defRPr b="1" sz="3600">
                <a:solidFill>
                  <a:schemeClr val="dk1"/>
                </a:solidFill>
              </a:defRPr>
            </a:lvl1pPr>
            <a:lvl2pPr lvl="1" rtl="0" algn="l">
              <a:lnSpc>
                <a:spcPct val="100000"/>
              </a:lnSpc>
              <a:spcBef>
                <a:spcPts val="0"/>
              </a:spcBef>
              <a:spcAft>
                <a:spcPts val="0"/>
              </a:spcAft>
              <a:buClr>
                <a:schemeClr val="dk1"/>
              </a:buClr>
              <a:buSzPts val="3600"/>
              <a:buNone/>
              <a:defRPr b="1" sz="3600">
                <a:solidFill>
                  <a:schemeClr val="dk1"/>
                </a:solidFill>
              </a:defRPr>
            </a:lvl2pPr>
            <a:lvl3pPr lvl="2" rtl="0" algn="l">
              <a:lnSpc>
                <a:spcPct val="100000"/>
              </a:lnSpc>
              <a:spcBef>
                <a:spcPts val="0"/>
              </a:spcBef>
              <a:spcAft>
                <a:spcPts val="0"/>
              </a:spcAft>
              <a:buClr>
                <a:schemeClr val="dk1"/>
              </a:buClr>
              <a:buSzPts val="3600"/>
              <a:buNone/>
              <a:defRPr b="1" sz="3600">
                <a:solidFill>
                  <a:schemeClr val="dk1"/>
                </a:solidFill>
              </a:defRPr>
            </a:lvl3pPr>
            <a:lvl4pPr lvl="3" rtl="0" algn="l">
              <a:lnSpc>
                <a:spcPct val="100000"/>
              </a:lnSpc>
              <a:spcBef>
                <a:spcPts val="0"/>
              </a:spcBef>
              <a:spcAft>
                <a:spcPts val="0"/>
              </a:spcAft>
              <a:buClr>
                <a:schemeClr val="dk1"/>
              </a:buClr>
              <a:buSzPts val="3600"/>
              <a:buNone/>
              <a:defRPr b="1" sz="3600">
                <a:solidFill>
                  <a:schemeClr val="dk1"/>
                </a:solidFill>
              </a:defRPr>
            </a:lvl4pPr>
            <a:lvl5pPr lvl="4" rtl="0" algn="l">
              <a:lnSpc>
                <a:spcPct val="100000"/>
              </a:lnSpc>
              <a:spcBef>
                <a:spcPts val="0"/>
              </a:spcBef>
              <a:spcAft>
                <a:spcPts val="0"/>
              </a:spcAft>
              <a:buClr>
                <a:schemeClr val="dk1"/>
              </a:buClr>
              <a:buSzPts val="3600"/>
              <a:buNone/>
              <a:defRPr b="1" sz="3600">
                <a:solidFill>
                  <a:schemeClr val="dk1"/>
                </a:solidFill>
              </a:defRPr>
            </a:lvl5pPr>
            <a:lvl6pPr lvl="5" rtl="0" algn="l">
              <a:lnSpc>
                <a:spcPct val="100000"/>
              </a:lnSpc>
              <a:spcBef>
                <a:spcPts val="0"/>
              </a:spcBef>
              <a:spcAft>
                <a:spcPts val="0"/>
              </a:spcAft>
              <a:buClr>
                <a:schemeClr val="dk1"/>
              </a:buClr>
              <a:buSzPts val="3600"/>
              <a:buNone/>
              <a:defRPr b="1" sz="3600">
                <a:solidFill>
                  <a:schemeClr val="dk1"/>
                </a:solidFill>
              </a:defRPr>
            </a:lvl6pPr>
            <a:lvl7pPr lvl="6" rtl="0" algn="l">
              <a:lnSpc>
                <a:spcPct val="100000"/>
              </a:lnSpc>
              <a:spcBef>
                <a:spcPts val="0"/>
              </a:spcBef>
              <a:spcAft>
                <a:spcPts val="0"/>
              </a:spcAft>
              <a:buClr>
                <a:schemeClr val="dk1"/>
              </a:buClr>
              <a:buSzPts val="3600"/>
              <a:buNone/>
              <a:defRPr b="1" sz="3600">
                <a:solidFill>
                  <a:schemeClr val="dk1"/>
                </a:solidFill>
              </a:defRPr>
            </a:lvl7pPr>
            <a:lvl8pPr lvl="7" rtl="0" algn="l">
              <a:lnSpc>
                <a:spcPct val="100000"/>
              </a:lnSpc>
              <a:spcBef>
                <a:spcPts val="0"/>
              </a:spcBef>
              <a:spcAft>
                <a:spcPts val="0"/>
              </a:spcAft>
              <a:buClr>
                <a:schemeClr val="dk1"/>
              </a:buClr>
              <a:buSzPts val="3600"/>
              <a:buNone/>
              <a:defRPr b="1" sz="3600">
                <a:solidFill>
                  <a:schemeClr val="dk1"/>
                </a:solidFill>
              </a:defRPr>
            </a:lvl8pPr>
            <a:lvl9pPr lvl="8" rtl="0" algn="l">
              <a:lnSpc>
                <a:spcPct val="100000"/>
              </a:lnSpc>
              <a:spcBef>
                <a:spcPts val="0"/>
              </a:spcBef>
              <a:spcAft>
                <a:spcPts val="0"/>
              </a:spcAft>
              <a:buClr>
                <a:schemeClr val="dk1"/>
              </a:buClr>
              <a:buSzPts val="3600"/>
              <a:buNone/>
              <a:defRPr b="1" sz="3600">
                <a:solidFill>
                  <a:schemeClr val="dk1"/>
                </a:solidFill>
              </a:defRPr>
            </a:lvl9pPr>
          </a:lstStyle>
          <a:p/>
        </p:txBody>
      </p:sp>
      <p:sp>
        <p:nvSpPr>
          <p:cNvPr id="85" name="Google Shape;85;p13"/>
          <p:cNvSpPr txBox="1"/>
          <p:nvPr>
            <p:ph idx="1" type="body"/>
          </p:nvPr>
        </p:nvSpPr>
        <p:spPr>
          <a:xfrm>
            <a:off x="811650" y="2432039"/>
            <a:ext cx="6458400" cy="20376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6" name="Google Shape;86;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1" name="Shape 91"/>
        <p:cNvGrpSpPr/>
        <p:nvPr/>
      </p:nvGrpSpPr>
      <p:grpSpPr>
        <a:xfrm>
          <a:off x="0" y="0"/>
          <a:ext cx="0" cy="0"/>
          <a:chOff x="0" y="0"/>
          <a:chExt cx="0" cy="0"/>
        </a:xfrm>
      </p:grpSpPr>
      <p:sp>
        <p:nvSpPr>
          <p:cNvPr id="92" name="Google Shape;92;p15"/>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93" name="Google Shape;93;p15"/>
          <p:cNvSpPr txBox="1"/>
          <p:nvPr>
            <p:ph type="ctr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94" name="Google Shape;94;p15"/>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95" name="Google Shape;95;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96" name="Shape 96"/>
        <p:cNvGrpSpPr/>
        <p:nvPr/>
      </p:nvGrpSpPr>
      <p:grpSpPr>
        <a:xfrm>
          <a:off x="0" y="0"/>
          <a:ext cx="0" cy="0"/>
          <a:chOff x="0" y="0"/>
          <a:chExt cx="0" cy="0"/>
        </a:xfrm>
      </p:grpSpPr>
      <p:sp>
        <p:nvSpPr>
          <p:cNvPr id="97" name="Google Shape;97;p16"/>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98" name="Google Shape;98;p16"/>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99" name="Google Shape;99;p16"/>
          <p:cNvSpPr txBox="1"/>
          <p:nvPr>
            <p:ph type="title"/>
          </p:nvPr>
        </p:nvSpPr>
        <p:spPr>
          <a:xfrm>
            <a:off x="311700" y="539725"/>
            <a:ext cx="8520600" cy="1282500"/>
          </a:xfrm>
          <a:prstGeom prst="rect">
            <a:avLst/>
          </a:prstGeom>
        </p:spPr>
        <p:txBody>
          <a:bodyPr anchorCtr="0" anchor="t"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00" name="Google Shape;100;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01" name="Shape 101"/>
        <p:cNvGrpSpPr/>
        <p:nvPr/>
      </p:nvGrpSpPr>
      <p:grpSpPr>
        <a:xfrm>
          <a:off x="0" y="0"/>
          <a:ext cx="0" cy="0"/>
          <a:chOff x="0" y="0"/>
          <a:chExt cx="0" cy="0"/>
        </a:xfrm>
      </p:grpSpPr>
      <p:sp>
        <p:nvSpPr>
          <p:cNvPr id="102" name="Google Shape;102;p17"/>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104" name="Google Shape;104;p17"/>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05" name="Google Shape;105;p1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06" name="Google Shape;106;p17"/>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07" name="Google Shape;10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8" name="Shape 108"/>
        <p:cNvGrpSpPr/>
        <p:nvPr/>
      </p:nvGrpSpPr>
      <p:grpSpPr>
        <a:xfrm>
          <a:off x="0" y="0"/>
          <a:ext cx="0" cy="0"/>
          <a:chOff x="0" y="0"/>
          <a:chExt cx="0" cy="0"/>
        </a:xfrm>
      </p:grpSpPr>
      <p:sp>
        <p:nvSpPr>
          <p:cNvPr id="109" name="Google Shape;109;p18"/>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8"/>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11" name="Google Shape;111;p18"/>
          <p:cNvSpPr txBox="1"/>
          <p:nvPr>
            <p:ph idx="1" type="body"/>
          </p:nvPr>
        </p:nvSpPr>
        <p:spPr>
          <a:xfrm>
            <a:off x="3117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2" name="Google Shape;112;p18"/>
          <p:cNvSpPr txBox="1"/>
          <p:nvPr>
            <p:ph idx="2" type="body"/>
          </p:nvPr>
        </p:nvSpPr>
        <p:spPr>
          <a:xfrm>
            <a:off x="4832400" y="1505700"/>
            <a:ext cx="3999900" cy="30762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13" name="Google Shape;113;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19"/>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9"/>
          <p:cNvSpPr txBox="1"/>
          <p:nvPr>
            <p:ph type="title"/>
          </p:nvPr>
        </p:nvSpPr>
        <p:spPr>
          <a:xfrm>
            <a:off x="311725" y="500925"/>
            <a:ext cx="8520600" cy="623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17" name="Google Shape;117;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8" name="Shape 118"/>
        <p:cNvGrpSpPr/>
        <p:nvPr/>
      </p:nvGrpSpPr>
      <p:grpSpPr>
        <a:xfrm>
          <a:off x="0" y="0"/>
          <a:ext cx="0" cy="0"/>
          <a:chOff x="0" y="0"/>
          <a:chExt cx="0" cy="0"/>
        </a:xfrm>
      </p:grpSpPr>
      <p:sp>
        <p:nvSpPr>
          <p:cNvPr id="119" name="Google Shape;119;p20"/>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20"/>
          <p:cNvSpPr txBox="1"/>
          <p:nvPr>
            <p:ph type="title"/>
          </p:nvPr>
        </p:nvSpPr>
        <p:spPr>
          <a:xfrm>
            <a:off x="311725" y="500925"/>
            <a:ext cx="3127500" cy="18291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21" name="Google Shape;121;p20"/>
          <p:cNvSpPr txBox="1"/>
          <p:nvPr>
            <p:ph idx="1" type="body"/>
          </p:nvPr>
        </p:nvSpPr>
        <p:spPr>
          <a:xfrm>
            <a:off x="311700" y="2390650"/>
            <a:ext cx="3127500" cy="229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122" name="Google Shape;122;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23" name="Shape 123"/>
        <p:cNvGrpSpPr/>
        <p:nvPr/>
      </p:nvGrpSpPr>
      <p:grpSpPr>
        <a:xfrm>
          <a:off x="0" y="0"/>
          <a:ext cx="0" cy="0"/>
          <a:chOff x="0" y="0"/>
          <a:chExt cx="0" cy="0"/>
        </a:xfrm>
      </p:grpSpPr>
      <p:sp>
        <p:nvSpPr>
          <p:cNvPr id="124" name="Google Shape;124;p21"/>
          <p:cNvSpPr txBox="1"/>
          <p:nvPr>
            <p:ph type="title"/>
          </p:nvPr>
        </p:nvSpPr>
        <p:spPr>
          <a:xfrm>
            <a:off x="311675" y="798600"/>
            <a:ext cx="6247800" cy="3546300"/>
          </a:xfrm>
          <a:prstGeom prst="rect">
            <a:avLst/>
          </a:prstGeom>
        </p:spPr>
        <p:txBody>
          <a:bodyPr anchorCtr="0" anchor="ctr" bIns="91425" lIns="91425" spcFirstLastPara="1" rIns="91425" wrap="square" tIns="91425">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125" name="Google Shape;12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9" name="Shape 19"/>
        <p:cNvGrpSpPr/>
        <p:nvPr/>
      </p:nvGrpSpPr>
      <p:grpSpPr>
        <a:xfrm>
          <a:off x="0" y="0"/>
          <a:ext cx="0" cy="0"/>
          <a:chOff x="0" y="0"/>
          <a:chExt cx="0" cy="0"/>
        </a:xfrm>
      </p:grpSpPr>
      <p:grpSp>
        <p:nvGrpSpPr>
          <p:cNvPr id="20" name="Google Shape;20;p3"/>
          <p:cNvGrpSpPr/>
          <p:nvPr/>
        </p:nvGrpSpPr>
        <p:grpSpPr>
          <a:xfrm>
            <a:off x="6098378" y="5"/>
            <a:ext cx="3045625" cy="2030570"/>
            <a:chOff x="6098378" y="5"/>
            <a:chExt cx="3045625" cy="2030570"/>
          </a:xfrm>
        </p:grpSpPr>
        <p:sp>
          <p:nvSpPr>
            <p:cNvPr id="21" name="Google Shape;21;p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 name="Google Shape;26;p3"/>
          <p:cNvSpPr txBox="1"/>
          <p:nvPr>
            <p:ph type="title"/>
          </p:nvPr>
        </p:nvSpPr>
        <p:spPr>
          <a:xfrm>
            <a:off x="598100" y="2152347"/>
            <a:ext cx="8222100" cy="838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200"/>
              <a:buNone/>
              <a:defRPr sz="4200">
                <a:solidFill>
                  <a:schemeClr val="lt1"/>
                </a:solidFill>
              </a:defRPr>
            </a:lvl1pPr>
            <a:lvl2pPr lvl="1">
              <a:spcBef>
                <a:spcPts val="0"/>
              </a:spcBef>
              <a:spcAft>
                <a:spcPts val="0"/>
              </a:spcAft>
              <a:buClr>
                <a:schemeClr val="lt1"/>
              </a:buClr>
              <a:buSzPts val="4200"/>
              <a:buNone/>
              <a:defRPr sz="4200">
                <a:solidFill>
                  <a:schemeClr val="lt1"/>
                </a:solidFill>
              </a:defRPr>
            </a:lvl2pPr>
            <a:lvl3pPr lvl="2">
              <a:spcBef>
                <a:spcPts val="0"/>
              </a:spcBef>
              <a:spcAft>
                <a:spcPts val="0"/>
              </a:spcAft>
              <a:buClr>
                <a:schemeClr val="lt1"/>
              </a:buClr>
              <a:buSzPts val="4200"/>
              <a:buNone/>
              <a:defRPr sz="4200">
                <a:solidFill>
                  <a:schemeClr val="lt1"/>
                </a:solidFill>
              </a:defRPr>
            </a:lvl3pPr>
            <a:lvl4pPr lvl="3">
              <a:spcBef>
                <a:spcPts val="0"/>
              </a:spcBef>
              <a:spcAft>
                <a:spcPts val="0"/>
              </a:spcAft>
              <a:buClr>
                <a:schemeClr val="lt1"/>
              </a:buClr>
              <a:buSzPts val="4200"/>
              <a:buNone/>
              <a:defRPr sz="4200">
                <a:solidFill>
                  <a:schemeClr val="lt1"/>
                </a:solidFill>
              </a:defRPr>
            </a:lvl4pPr>
            <a:lvl5pPr lvl="4">
              <a:spcBef>
                <a:spcPts val="0"/>
              </a:spcBef>
              <a:spcAft>
                <a:spcPts val="0"/>
              </a:spcAft>
              <a:buClr>
                <a:schemeClr val="lt1"/>
              </a:buClr>
              <a:buSzPts val="4200"/>
              <a:buNone/>
              <a:defRPr sz="4200">
                <a:solidFill>
                  <a:schemeClr val="lt1"/>
                </a:solidFill>
              </a:defRPr>
            </a:lvl5pPr>
            <a:lvl6pPr lvl="5">
              <a:spcBef>
                <a:spcPts val="0"/>
              </a:spcBef>
              <a:spcAft>
                <a:spcPts val="0"/>
              </a:spcAft>
              <a:buClr>
                <a:schemeClr val="lt1"/>
              </a:buClr>
              <a:buSzPts val="4200"/>
              <a:buNone/>
              <a:defRPr sz="4200">
                <a:solidFill>
                  <a:schemeClr val="lt1"/>
                </a:solidFill>
              </a:defRPr>
            </a:lvl6pPr>
            <a:lvl7pPr lvl="6">
              <a:spcBef>
                <a:spcPts val="0"/>
              </a:spcBef>
              <a:spcAft>
                <a:spcPts val="0"/>
              </a:spcAft>
              <a:buClr>
                <a:schemeClr val="lt1"/>
              </a:buClr>
              <a:buSzPts val="4200"/>
              <a:buNone/>
              <a:defRPr sz="4200">
                <a:solidFill>
                  <a:schemeClr val="lt1"/>
                </a:solidFill>
              </a:defRPr>
            </a:lvl7pPr>
            <a:lvl8pPr lvl="7">
              <a:spcBef>
                <a:spcPts val="0"/>
              </a:spcBef>
              <a:spcAft>
                <a:spcPts val="0"/>
              </a:spcAft>
              <a:buClr>
                <a:schemeClr val="lt1"/>
              </a:buClr>
              <a:buSzPts val="4200"/>
              <a:buNone/>
              <a:defRPr sz="4200">
                <a:solidFill>
                  <a:schemeClr val="lt1"/>
                </a:solidFill>
              </a:defRPr>
            </a:lvl8pPr>
            <a:lvl9pPr lvl="8">
              <a:spcBef>
                <a:spcPts val="0"/>
              </a:spcBef>
              <a:spcAft>
                <a:spcPts val="0"/>
              </a:spcAft>
              <a:buClr>
                <a:schemeClr val="lt1"/>
              </a:buClr>
              <a:buSzPts val="4200"/>
              <a:buNone/>
              <a:defRPr sz="4200">
                <a:solidFill>
                  <a:schemeClr val="lt1"/>
                </a:solidFill>
              </a:defRPr>
            </a:lvl9pPr>
          </a:lstStyle>
          <a:p/>
        </p:txBody>
      </p:sp>
      <p:sp>
        <p:nvSpPr>
          <p:cNvPr id="27" name="Google Shape;27;p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6" name="Shape 126"/>
        <p:cNvGrpSpPr/>
        <p:nvPr/>
      </p:nvGrpSpPr>
      <p:grpSpPr>
        <a:xfrm>
          <a:off x="0" y="0"/>
          <a:ext cx="0" cy="0"/>
          <a:chOff x="0" y="0"/>
          <a:chExt cx="0" cy="0"/>
        </a:xfrm>
      </p:grpSpPr>
      <p:sp>
        <p:nvSpPr>
          <p:cNvPr id="127" name="Google Shape;127;p22"/>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2"/>
          <p:cNvSpPr txBox="1"/>
          <p:nvPr>
            <p:ph type="title"/>
          </p:nvPr>
        </p:nvSpPr>
        <p:spPr>
          <a:xfrm>
            <a:off x="311300" y="500925"/>
            <a:ext cx="3704400" cy="20496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129" name="Google Shape;129;p22"/>
          <p:cNvSpPr txBox="1"/>
          <p:nvPr>
            <p:ph idx="1" type="subTitle"/>
          </p:nvPr>
        </p:nvSpPr>
        <p:spPr>
          <a:xfrm>
            <a:off x="304800" y="2626725"/>
            <a:ext cx="3704400" cy="9267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130" name="Google Shape;130;p22"/>
          <p:cNvSpPr txBox="1"/>
          <p:nvPr>
            <p:ph idx="2" type="body"/>
          </p:nvPr>
        </p:nvSpPr>
        <p:spPr>
          <a:xfrm>
            <a:off x="4879025" y="500925"/>
            <a:ext cx="3954000" cy="4111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131" name="Google Shape;131;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32" name="Shape 132"/>
        <p:cNvGrpSpPr/>
        <p:nvPr/>
      </p:nvGrpSpPr>
      <p:grpSpPr>
        <a:xfrm>
          <a:off x="0" y="0"/>
          <a:ext cx="0" cy="0"/>
          <a:chOff x="0" y="0"/>
          <a:chExt cx="0" cy="0"/>
        </a:xfrm>
      </p:grpSpPr>
      <p:sp>
        <p:nvSpPr>
          <p:cNvPr id="133" name="Google Shape;133;p23"/>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3"/>
          <p:cNvSpPr txBox="1"/>
          <p:nvPr>
            <p:ph idx="1" type="body"/>
          </p:nvPr>
        </p:nvSpPr>
        <p:spPr>
          <a:xfrm>
            <a:off x="311700" y="4521400"/>
            <a:ext cx="7979400" cy="4605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135" name="Google Shape;13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136" name="Shape 136"/>
        <p:cNvGrpSpPr/>
        <p:nvPr/>
      </p:nvGrpSpPr>
      <p:grpSpPr>
        <a:xfrm>
          <a:off x="0" y="0"/>
          <a:ext cx="0" cy="0"/>
          <a:chOff x="0" y="0"/>
          <a:chExt cx="0" cy="0"/>
        </a:xfrm>
      </p:grpSpPr>
      <p:sp>
        <p:nvSpPr>
          <p:cNvPr id="137" name="Google Shape;137;p24"/>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38" name="Google Shape;138;p24"/>
          <p:cNvSpPr txBox="1"/>
          <p:nvPr>
            <p:ph idx="1" type="body"/>
          </p:nvPr>
        </p:nvSpPr>
        <p:spPr>
          <a:xfrm>
            <a:off x="311700" y="2121425"/>
            <a:ext cx="5334900" cy="942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1600"/>
              </a:spcBef>
              <a:spcAft>
                <a:spcPts val="0"/>
              </a:spcAft>
              <a:buClr>
                <a:schemeClr val="accent2"/>
              </a:buClr>
              <a:buSzPts val="1100"/>
              <a:buChar char="○"/>
              <a:defRPr>
                <a:solidFill>
                  <a:schemeClr val="accent2"/>
                </a:solidFill>
              </a:defRPr>
            </a:lvl2pPr>
            <a:lvl3pPr indent="-298450" lvl="2" marL="1371600" rtl="0">
              <a:spcBef>
                <a:spcPts val="1600"/>
              </a:spcBef>
              <a:spcAft>
                <a:spcPts val="0"/>
              </a:spcAft>
              <a:buClr>
                <a:schemeClr val="accent2"/>
              </a:buClr>
              <a:buSzPts val="1100"/>
              <a:buChar char="■"/>
              <a:defRPr>
                <a:solidFill>
                  <a:schemeClr val="accent2"/>
                </a:solidFill>
              </a:defRPr>
            </a:lvl3pPr>
            <a:lvl4pPr indent="-298450" lvl="3" marL="1828800" rtl="0">
              <a:spcBef>
                <a:spcPts val="1600"/>
              </a:spcBef>
              <a:spcAft>
                <a:spcPts val="0"/>
              </a:spcAft>
              <a:buClr>
                <a:schemeClr val="accent2"/>
              </a:buClr>
              <a:buSzPts val="1100"/>
              <a:buChar char="●"/>
              <a:defRPr>
                <a:solidFill>
                  <a:schemeClr val="accent2"/>
                </a:solidFill>
              </a:defRPr>
            </a:lvl4pPr>
            <a:lvl5pPr indent="-298450" lvl="4" marL="2286000" rtl="0">
              <a:spcBef>
                <a:spcPts val="1600"/>
              </a:spcBef>
              <a:spcAft>
                <a:spcPts val="0"/>
              </a:spcAft>
              <a:buClr>
                <a:schemeClr val="accent2"/>
              </a:buClr>
              <a:buSzPts val="1100"/>
              <a:buChar char="○"/>
              <a:defRPr>
                <a:solidFill>
                  <a:schemeClr val="accent2"/>
                </a:solidFill>
              </a:defRPr>
            </a:lvl5pPr>
            <a:lvl6pPr indent="-298450" lvl="5" marL="2743200" rtl="0">
              <a:spcBef>
                <a:spcPts val="1600"/>
              </a:spcBef>
              <a:spcAft>
                <a:spcPts val="0"/>
              </a:spcAft>
              <a:buClr>
                <a:schemeClr val="accent2"/>
              </a:buClr>
              <a:buSzPts val="1100"/>
              <a:buChar char="■"/>
              <a:defRPr>
                <a:solidFill>
                  <a:schemeClr val="accent2"/>
                </a:solidFill>
              </a:defRPr>
            </a:lvl6pPr>
            <a:lvl7pPr indent="-298450" lvl="6" marL="3200400" rtl="0">
              <a:spcBef>
                <a:spcPts val="1600"/>
              </a:spcBef>
              <a:spcAft>
                <a:spcPts val="0"/>
              </a:spcAft>
              <a:buClr>
                <a:schemeClr val="accent2"/>
              </a:buClr>
              <a:buSzPts val="1100"/>
              <a:buChar char="●"/>
              <a:defRPr>
                <a:solidFill>
                  <a:schemeClr val="accent2"/>
                </a:solidFill>
              </a:defRPr>
            </a:lvl7pPr>
            <a:lvl8pPr indent="-298450" lvl="7" marL="3657600" rtl="0">
              <a:spcBef>
                <a:spcPts val="1600"/>
              </a:spcBef>
              <a:spcAft>
                <a:spcPts val="0"/>
              </a:spcAft>
              <a:buClr>
                <a:schemeClr val="accent2"/>
              </a:buClr>
              <a:buSzPts val="1100"/>
              <a:buChar char="○"/>
              <a:defRPr>
                <a:solidFill>
                  <a:schemeClr val="accent2"/>
                </a:solidFill>
              </a:defRPr>
            </a:lvl8pPr>
            <a:lvl9pPr indent="-298450" lvl="8" marL="4114800" rtl="0">
              <a:spcBef>
                <a:spcPts val="1600"/>
              </a:spcBef>
              <a:spcAft>
                <a:spcPts val="1600"/>
              </a:spcAft>
              <a:buClr>
                <a:schemeClr val="accent2"/>
              </a:buClr>
              <a:buSzPts val="1100"/>
              <a:buChar char="■"/>
              <a:defRPr>
                <a:solidFill>
                  <a:schemeClr val="accent2"/>
                </a:solidFill>
              </a:defRPr>
            </a:lvl9pPr>
          </a:lstStyle>
          <a:p/>
        </p:txBody>
      </p:sp>
      <p:sp>
        <p:nvSpPr>
          <p:cNvPr id="139" name="Google Shape;139;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0" name="Shape 140"/>
        <p:cNvGrpSpPr/>
        <p:nvPr/>
      </p:nvGrpSpPr>
      <p:grpSpPr>
        <a:xfrm>
          <a:off x="0" y="0"/>
          <a:ext cx="0" cy="0"/>
          <a:chOff x="0" y="0"/>
          <a:chExt cx="0" cy="0"/>
        </a:xfrm>
      </p:grpSpPr>
      <p:sp>
        <p:nvSpPr>
          <p:cNvPr id="141" name="Google Shape;141;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grpSp>
        <p:nvGrpSpPr>
          <p:cNvPr id="29" name="Google Shape;29;p4"/>
          <p:cNvGrpSpPr/>
          <p:nvPr/>
        </p:nvGrpSpPr>
        <p:grpSpPr>
          <a:xfrm>
            <a:off x="0" y="3903669"/>
            <a:ext cx="9144000" cy="1239925"/>
            <a:chOff x="0" y="3903669"/>
            <a:chExt cx="9144000" cy="1239925"/>
          </a:xfrm>
        </p:grpSpPr>
        <p:sp>
          <p:nvSpPr>
            <p:cNvPr id="30" name="Google Shape;30;p4"/>
            <p:cNvSpPr/>
            <p:nvPr/>
          </p:nvSpPr>
          <p:spPr>
            <a:xfrm>
              <a:off x="8154895"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flipH="1">
              <a:off x="6181163" y="3903669"/>
              <a:ext cx="989100" cy="9879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p:nvPr/>
          </p:nvSpPr>
          <p:spPr>
            <a:xfrm>
              <a:off x="7170274" y="3903669"/>
              <a:ext cx="989100" cy="987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rot="10800000">
              <a:off x="8154757" y="3903682"/>
              <a:ext cx="989100" cy="9879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0" y="4891594"/>
              <a:ext cx="9144000" cy="252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6" name="Google Shape;36;p4"/>
          <p:cNvSpPr txBox="1"/>
          <p:nvPr>
            <p:ph idx="1" type="body"/>
          </p:nvPr>
        </p:nvSpPr>
        <p:spPr>
          <a:xfrm>
            <a:off x="311700" y="1229875"/>
            <a:ext cx="8520600" cy="33390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37" name="Google Shape;37;p4"/>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8" name="Shape 38"/>
        <p:cNvGrpSpPr/>
        <p:nvPr/>
      </p:nvGrpSpPr>
      <p:grpSpPr>
        <a:xfrm>
          <a:off x="0" y="0"/>
          <a:ext cx="0" cy="0"/>
          <a:chOff x="0" y="0"/>
          <a:chExt cx="0" cy="0"/>
        </a:xfrm>
      </p:grpSpPr>
      <p:sp>
        <p:nvSpPr>
          <p:cNvPr id="39" name="Google Shape;39;p5"/>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0" name="Google Shape;40;p5"/>
          <p:cNvSpPr txBox="1"/>
          <p:nvPr>
            <p:ph idx="1" type="body"/>
          </p:nvPr>
        </p:nvSpPr>
        <p:spPr>
          <a:xfrm>
            <a:off x="3117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1" name="Google Shape;41;p5"/>
          <p:cNvSpPr txBox="1"/>
          <p:nvPr>
            <p:ph idx="2" type="body"/>
          </p:nvPr>
        </p:nvSpPr>
        <p:spPr>
          <a:xfrm>
            <a:off x="4832400" y="1229975"/>
            <a:ext cx="3999900" cy="33390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2" name="Google Shape;42;p5"/>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 name="Shape 43"/>
        <p:cNvGrpSpPr/>
        <p:nvPr/>
      </p:nvGrpSpPr>
      <p:grpSpPr>
        <a:xfrm>
          <a:off x="0" y="0"/>
          <a:ext cx="0" cy="0"/>
          <a:chOff x="0" y="0"/>
          <a:chExt cx="0" cy="0"/>
        </a:xfrm>
      </p:grpSpPr>
      <p:sp>
        <p:nvSpPr>
          <p:cNvPr id="44" name="Google Shape;44;p6"/>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45" name="Google Shape;45;p6"/>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6" name="Shape 46"/>
        <p:cNvGrpSpPr/>
        <p:nvPr/>
      </p:nvGrpSpPr>
      <p:grpSpPr>
        <a:xfrm>
          <a:off x="0" y="0"/>
          <a:ext cx="0" cy="0"/>
          <a:chOff x="0" y="0"/>
          <a:chExt cx="0" cy="0"/>
        </a:xfrm>
      </p:grpSpPr>
      <p:sp>
        <p:nvSpPr>
          <p:cNvPr id="47" name="Google Shape;47;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8" name="Google Shape;48;p7"/>
          <p:cNvSpPr txBox="1"/>
          <p:nvPr>
            <p:ph idx="1" type="body"/>
          </p:nvPr>
        </p:nvSpPr>
        <p:spPr>
          <a:xfrm>
            <a:off x="311700" y="1465804"/>
            <a:ext cx="2808000" cy="310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9" name="Google Shape;49;p7"/>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4"/>
        </a:solidFill>
      </p:bgPr>
    </p:bg>
    <p:spTree>
      <p:nvGrpSpPr>
        <p:cNvPr id="50" name="Shape 50"/>
        <p:cNvGrpSpPr/>
        <p:nvPr/>
      </p:nvGrpSpPr>
      <p:grpSpPr>
        <a:xfrm>
          <a:off x="0" y="0"/>
          <a:ext cx="0" cy="0"/>
          <a:chOff x="0" y="0"/>
          <a:chExt cx="0" cy="0"/>
        </a:xfrm>
      </p:grpSpPr>
      <p:grpSp>
        <p:nvGrpSpPr>
          <p:cNvPr id="51" name="Google Shape;51;p8"/>
          <p:cNvGrpSpPr/>
          <p:nvPr/>
        </p:nvGrpSpPr>
        <p:grpSpPr>
          <a:xfrm>
            <a:off x="6098378" y="5"/>
            <a:ext cx="3045625" cy="2030570"/>
            <a:chOff x="6098378" y="5"/>
            <a:chExt cx="3045625" cy="2030570"/>
          </a:xfrm>
        </p:grpSpPr>
        <p:sp>
          <p:nvSpPr>
            <p:cNvPr id="52" name="Google Shape;52;p8"/>
            <p:cNvSpPr/>
            <p:nvPr/>
          </p:nvSpPr>
          <p:spPr>
            <a:xfrm>
              <a:off x="8128803" y="16"/>
              <a:ext cx="1015200" cy="1015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8"/>
            <p:cNvSpPr/>
            <p:nvPr/>
          </p:nvSpPr>
          <p:spPr>
            <a:xfrm flipH="1">
              <a:off x="7113463" y="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flipH="1" rot="10800000">
              <a:off x="7113588" y="107"/>
              <a:ext cx="1015200" cy="10152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rot="10800000">
              <a:off x="6098378" y="97"/>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p:nvPr/>
          </p:nvSpPr>
          <p:spPr>
            <a:xfrm rot="10800000">
              <a:off x="8128789" y="1015375"/>
              <a:ext cx="1015200" cy="1015200"/>
            </a:xfrm>
            <a:prstGeom prst="rtTriangl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8" name="Google Shape;58;p8"/>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9" name="Shape 59"/>
        <p:cNvGrpSpPr/>
        <p:nvPr/>
      </p:nvGrpSpPr>
      <p:grpSpPr>
        <a:xfrm>
          <a:off x="0" y="0"/>
          <a:ext cx="0" cy="0"/>
          <a:chOff x="0" y="0"/>
          <a:chExt cx="0" cy="0"/>
        </a:xfrm>
      </p:grpSpPr>
      <p:sp>
        <p:nvSpPr>
          <p:cNvPr id="60" name="Google Shape;60;p9"/>
          <p:cNvSpPr/>
          <p:nvPr/>
        </p:nvSpPr>
        <p:spPr>
          <a:xfrm>
            <a:off x="4572000" y="-1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1" name="Google Shape;6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62" name="Google Shape;62;p9"/>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3" name="Google Shape;63;p9"/>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4" name="Google Shape;6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65" name="Google Shape;65;p9"/>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6" name="Shape 66"/>
        <p:cNvGrpSpPr/>
        <p:nvPr/>
      </p:nvGrpSpPr>
      <p:grpSpPr>
        <a:xfrm>
          <a:off x="0" y="0"/>
          <a:ext cx="0" cy="0"/>
          <a:chOff x="0" y="0"/>
          <a:chExt cx="0" cy="0"/>
        </a:xfrm>
      </p:grpSpPr>
      <p:sp>
        <p:nvSpPr>
          <p:cNvPr id="67" name="Google Shape;67;p10"/>
          <p:cNvSpPr txBox="1"/>
          <p:nvPr>
            <p:ph idx="1" type="body"/>
          </p:nvPr>
        </p:nvSpPr>
        <p:spPr>
          <a:xfrm>
            <a:off x="319500" y="423057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8" name="Google Shape;68;p10"/>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1.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eometr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10000"/>
            <a:ext cx="8520600" cy="6078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1pPr>
            <a:lvl2pPr lvl="1">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2pPr>
            <a:lvl3pPr lvl="2">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3pPr>
            <a:lvl4pPr lvl="3">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4pPr>
            <a:lvl5pPr lvl="4">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5pPr>
            <a:lvl6pPr lvl="5">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6pPr>
            <a:lvl7pPr lvl="6">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7pPr>
            <a:lvl8pPr lvl="7">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8pPr>
            <a:lvl9pPr lvl="8">
              <a:spcBef>
                <a:spcPts val="0"/>
              </a:spcBef>
              <a:spcAft>
                <a:spcPts val="0"/>
              </a:spcAft>
              <a:buClr>
                <a:schemeClr val="dk1"/>
              </a:buClr>
              <a:buSzPts val="3000"/>
              <a:buFont typeface="Roboto"/>
              <a:buNone/>
              <a:defRPr sz="3000">
                <a:solidFill>
                  <a:schemeClr val="dk1"/>
                </a:solidFill>
                <a:latin typeface="Roboto"/>
                <a:ea typeface="Roboto"/>
                <a:cs typeface="Roboto"/>
                <a:sym typeface="Roboto"/>
              </a:defRPr>
            </a:lvl9pPr>
          </a:lstStyle>
          <a:p/>
        </p:txBody>
      </p:sp>
      <p:sp>
        <p:nvSpPr>
          <p:cNvPr id="7" name="Google Shape;7;p1"/>
          <p:cNvSpPr txBox="1"/>
          <p:nvPr>
            <p:ph idx="1" type="body"/>
          </p:nvPr>
        </p:nvSpPr>
        <p:spPr>
          <a:xfrm>
            <a:off x="311700" y="1229875"/>
            <a:ext cx="8520600" cy="33390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indent="-317500" lvl="1" marL="914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2pPr>
            <a:lvl3pPr indent="-317500" lvl="2" marL="1371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3pPr>
            <a:lvl4pPr indent="-317500" lvl="3" marL="18288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4pPr>
            <a:lvl5pPr indent="-317500" lvl="4" marL="22860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5pPr>
            <a:lvl6pPr indent="-317500" lvl="5" marL="27432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6pPr>
            <a:lvl7pPr indent="-317500" lvl="6" marL="32004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7pPr>
            <a:lvl8pPr indent="-317500" lvl="7" marL="3657600">
              <a:lnSpc>
                <a:spcPct val="115000"/>
              </a:lnSpc>
              <a:spcBef>
                <a:spcPts val="1600"/>
              </a:spcBef>
              <a:spcAft>
                <a:spcPts val="0"/>
              </a:spcAft>
              <a:buClr>
                <a:schemeClr val="dk2"/>
              </a:buClr>
              <a:buSzPts val="1400"/>
              <a:buFont typeface="Roboto"/>
              <a:buChar char="○"/>
              <a:defRPr>
                <a:solidFill>
                  <a:schemeClr val="dk2"/>
                </a:solidFill>
                <a:latin typeface="Roboto"/>
                <a:ea typeface="Roboto"/>
                <a:cs typeface="Roboto"/>
                <a:sym typeface="Roboto"/>
              </a:defRPr>
            </a:lvl8pPr>
            <a:lvl9pPr indent="-317500" lvl="8" marL="4114800">
              <a:lnSpc>
                <a:spcPct val="115000"/>
              </a:lnSpc>
              <a:spcBef>
                <a:spcPts val="1600"/>
              </a:spcBef>
              <a:spcAft>
                <a:spcPts val="1600"/>
              </a:spcAft>
              <a:buClr>
                <a:schemeClr val="dk2"/>
              </a:buClr>
              <a:buSzPts val="1400"/>
              <a:buFont typeface="Roboto"/>
              <a:buChar char="■"/>
              <a:defRPr>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60431" y="4651190"/>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1"/>
                </a:solidFill>
                <a:latin typeface="Roboto"/>
                <a:ea typeface="Roboto"/>
                <a:cs typeface="Roboto"/>
                <a:sym typeface="Roboto"/>
              </a:defRPr>
            </a:lvl1pPr>
            <a:lvl2pPr lvl="1" algn="r">
              <a:buNone/>
              <a:defRPr sz="1000">
                <a:solidFill>
                  <a:schemeClr val="lt1"/>
                </a:solidFill>
                <a:latin typeface="Roboto"/>
                <a:ea typeface="Roboto"/>
                <a:cs typeface="Roboto"/>
                <a:sym typeface="Roboto"/>
              </a:defRPr>
            </a:lvl2pPr>
            <a:lvl3pPr lvl="2" algn="r">
              <a:buNone/>
              <a:defRPr sz="1000">
                <a:solidFill>
                  <a:schemeClr val="lt1"/>
                </a:solidFill>
                <a:latin typeface="Roboto"/>
                <a:ea typeface="Roboto"/>
                <a:cs typeface="Roboto"/>
                <a:sym typeface="Roboto"/>
              </a:defRPr>
            </a:lvl3pPr>
            <a:lvl4pPr lvl="3" algn="r">
              <a:buNone/>
              <a:defRPr sz="1000">
                <a:solidFill>
                  <a:schemeClr val="lt1"/>
                </a:solidFill>
                <a:latin typeface="Roboto"/>
                <a:ea typeface="Roboto"/>
                <a:cs typeface="Roboto"/>
                <a:sym typeface="Roboto"/>
              </a:defRPr>
            </a:lvl4pPr>
            <a:lvl5pPr lvl="4" algn="r">
              <a:buNone/>
              <a:defRPr sz="1000">
                <a:solidFill>
                  <a:schemeClr val="lt1"/>
                </a:solidFill>
                <a:latin typeface="Roboto"/>
                <a:ea typeface="Roboto"/>
                <a:cs typeface="Roboto"/>
                <a:sym typeface="Roboto"/>
              </a:defRPr>
            </a:lvl5pPr>
            <a:lvl6pPr lvl="5" algn="r">
              <a:buNone/>
              <a:defRPr sz="1000">
                <a:solidFill>
                  <a:schemeClr val="lt1"/>
                </a:solidFill>
                <a:latin typeface="Roboto"/>
                <a:ea typeface="Roboto"/>
                <a:cs typeface="Roboto"/>
                <a:sym typeface="Roboto"/>
              </a:defRPr>
            </a:lvl6pPr>
            <a:lvl7pPr lvl="6" algn="r">
              <a:buNone/>
              <a:defRPr sz="1000">
                <a:solidFill>
                  <a:schemeClr val="lt1"/>
                </a:solidFill>
                <a:latin typeface="Roboto"/>
                <a:ea typeface="Roboto"/>
                <a:cs typeface="Roboto"/>
                <a:sym typeface="Roboto"/>
              </a:defRPr>
            </a:lvl7pPr>
            <a:lvl8pPr lvl="7" algn="r">
              <a:buNone/>
              <a:defRPr sz="1000">
                <a:solidFill>
                  <a:schemeClr val="lt1"/>
                </a:solidFill>
                <a:latin typeface="Roboto"/>
                <a:ea typeface="Roboto"/>
                <a:cs typeface="Roboto"/>
                <a:sym typeface="Roboto"/>
              </a:defRPr>
            </a:lvl8pPr>
            <a:lvl9pPr lvl="8" algn="r">
              <a:buNone/>
              <a:defRPr sz="1000">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87" name="Shape 87"/>
        <p:cNvGrpSpPr/>
        <p:nvPr/>
      </p:nvGrpSpPr>
      <p:grpSpPr>
        <a:xfrm>
          <a:off x="0" y="0"/>
          <a:ext cx="0" cy="0"/>
          <a:chOff x="0" y="0"/>
          <a:chExt cx="0" cy="0"/>
        </a:xfrm>
      </p:grpSpPr>
      <p:sp>
        <p:nvSpPr>
          <p:cNvPr id="88" name="Google Shape;88;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89" name="Google Shape;89;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90" name="Google Shape;9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spd="med">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mailto:Vienna.Hoang@iowa.gov"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hyperlink" Target="https://ivrs.iowa.gov/"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6"/>
          <p:cNvSpPr txBox="1"/>
          <p:nvPr>
            <p:ph type="title"/>
          </p:nvPr>
        </p:nvSpPr>
        <p:spPr>
          <a:xfrm>
            <a:off x="86800" y="481375"/>
            <a:ext cx="8520600" cy="2917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Arial"/>
                <a:ea typeface="Arial"/>
                <a:cs typeface="Arial"/>
                <a:sym typeface="Arial"/>
              </a:rPr>
              <a:t>Menu of Services (MOS) Manual and Service Report Forms Training (2024)</a:t>
            </a:r>
            <a:endParaRPr b="1">
              <a:latin typeface="Arial"/>
              <a:ea typeface="Arial"/>
              <a:cs typeface="Arial"/>
              <a:sym typeface="Arial"/>
            </a:endParaRPr>
          </a:p>
        </p:txBody>
      </p:sp>
      <p:sp>
        <p:nvSpPr>
          <p:cNvPr id="147" name="Google Shape;147;p26"/>
          <p:cNvSpPr txBox="1"/>
          <p:nvPr>
            <p:ph idx="4294967295" type="body"/>
          </p:nvPr>
        </p:nvSpPr>
        <p:spPr>
          <a:xfrm>
            <a:off x="311700" y="3260900"/>
            <a:ext cx="8520600" cy="168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solidFill>
                  <a:srgbClr val="000000"/>
                </a:solidFill>
                <a:latin typeface="Arial"/>
                <a:ea typeface="Arial"/>
                <a:cs typeface="Arial"/>
                <a:sym typeface="Arial"/>
              </a:rPr>
              <a:t>Vienna Hoang, Resource Manager SES</a:t>
            </a:r>
            <a:endParaRPr b="1" sz="2400">
              <a:solidFill>
                <a:srgbClr val="000000"/>
              </a:solidFill>
              <a:latin typeface="Arial"/>
              <a:ea typeface="Arial"/>
              <a:cs typeface="Arial"/>
              <a:sym typeface="Arial"/>
            </a:endParaRPr>
          </a:p>
          <a:p>
            <a:pPr indent="0" lvl="0" marL="0" rtl="0" algn="l">
              <a:spcBef>
                <a:spcPts val="0"/>
              </a:spcBef>
              <a:spcAft>
                <a:spcPts val="0"/>
              </a:spcAft>
              <a:buNone/>
            </a:pPr>
            <a:r>
              <a:rPr b="1" lang="en" sz="2400" u="sng">
                <a:solidFill>
                  <a:schemeClr val="accent2"/>
                </a:solidFill>
                <a:latin typeface="Arial"/>
                <a:ea typeface="Arial"/>
                <a:cs typeface="Arial"/>
                <a:sym typeface="Arial"/>
                <a:hlinkClick r:id="rId3">
                  <a:extLst>
                    <a:ext uri="{A12FA001-AC4F-418D-AE19-62706E023703}">
                      <ahyp:hlinkClr val="tx"/>
                    </a:ext>
                  </a:extLst>
                </a:hlinkClick>
              </a:rPr>
              <a:t>Vienna.Hoang@iowa.gov</a:t>
            </a:r>
            <a:endParaRPr b="1" sz="2400">
              <a:solidFill>
                <a:schemeClr val="accent2"/>
              </a:solidFill>
              <a:latin typeface="Arial"/>
              <a:ea typeface="Arial"/>
              <a:cs typeface="Arial"/>
              <a:sym typeface="Arial"/>
            </a:endParaRPr>
          </a:p>
          <a:p>
            <a:pPr indent="0" lvl="0" marL="0" rtl="0" algn="l">
              <a:spcBef>
                <a:spcPts val="0"/>
              </a:spcBef>
              <a:spcAft>
                <a:spcPts val="0"/>
              </a:spcAft>
              <a:buNone/>
            </a:pPr>
            <a:r>
              <a:rPr b="1" lang="en" sz="2400">
                <a:solidFill>
                  <a:srgbClr val="000000"/>
                </a:solidFill>
                <a:latin typeface="Arial"/>
                <a:ea typeface="Arial"/>
                <a:cs typeface="Arial"/>
                <a:sym typeface="Arial"/>
              </a:rPr>
              <a:t>515-802-1460</a:t>
            </a:r>
            <a:endParaRPr b="1" sz="2400">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pic>
        <p:nvPicPr>
          <p:cNvPr id="255" name="Google Shape;255;p35"/>
          <p:cNvPicPr preferRelativeResize="0"/>
          <p:nvPr/>
        </p:nvPicPr>
        <p:blipFill>
          <a:blip r:embed="rId3">
            <a:alphaModFix/>
          </a:blip>
          <a:stretch>
            <a:fillRect/>
          </a:stretch>
        </p:blipFill>
        <p:spPr>
          <a:xfrm>
            <a:off x="57000" y="0"/>
            <a:ext cx="9011000" cy="5058675"/>
          </a:xfrm>
          <a:prstGeom prst="rect">
            <a:avLst/>
          </a:prstGeom>
          <a:noFill/>
          <a:ln>
            <a:noFill/>
          </a:ln>
        </p:spPr>
      </p:pic>
      <p:sp>
        <p:nvSpPr>
          <p:cNvPr id="256" name="Google Shape;256;p35"/>
          <p:cNvSpPr/>
          <p:nvPr/>
        </p:nvSpPr>
        <p:spPr>
          <a:xfrm rot="2930861">
            <a:off x="1629571" y="3495035"/>
            <a:ext cx="433089" cy="113338"/>
          </a:xfrm>
          <a:prstGeom prst="leftArrow">
            <a:avLst>
              <a:gd fmla="val 50000" name="adj1"/>
              <a:gd fmla="val 50000" name="adj2"/>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5"/>
          <p:cNvSpPr/>
          <p:nvPr/>
        </p:nvSpPr>
        <p:spPr>
          <a:xfrm rot="-2002904">
            <a:off x="1828455" y="1520574"/>
            <a:ext cx="432922" cy="113243"/>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5"/>
          <p:cNvSpPr/>
          <p:nvPr/>
        </p:nvSpPr>
        <p:spPr>
          <a:xfrm flipH="1" rot="10790471">
            <a:off x="4897192" y="1744148"/>
            <a:ext cx="432902" cy="130500"/>
          </a:xfrm>
          <a:prstGeom prst="leftArrow">
            <a:avLst>
              <a:gd fmla="val 50000" name="adj1"/>
              <a:gd fmla="val 50000" name="adj2"/>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5"/>
          <p:cNvSpPr/>
          <p:nvPr/>
        </p:nvSpPr>
        <p:spPr>
          <a:xfrm flipH="1" rot="10790471">
            <a:off x="3936742" y="2207348"/>
            <a:ext cx="432902" cy="130500"/>
          </a:xfrm>
          <a:prstGeom prst="leftArrow">
            <a:avLst>
              <a:gd fmla="val 50000" name="adj1"/>
              <a:gd fmla="val 50000" name="adj2"/>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1000"/>
                                        <p:tgtEl>
                                          <p:spTgt spid="25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1000"/>
                                        <p:tgtEl>
                                          <p:spTgt spid="25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pic>
        <p:nvPicPr>
          <p:cNvPr id="264" name="Google Shape;264;p36"/>
          <p:cNvPicPr preferRelativeResize="0"/>
          <p:nvPr/>
        </p:nvPicPr>
        <p:blipFill>
          <a:blip r:embed="rId3">
            <a:alphaModFix/>
          </a:blip>
          <a:stretch>
            <a:fillRect/>
          </a:stretch>
        </p:blipFill>
        <p:spPr>
          <a:xfrm>
            <a:off x="57000" y="0"/>
            <a:ext cx="9011000" cy="50586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7"/>
          <p:cNvSpPr txBox="1"/>
          <p:nvPr>
            <p:ph type="title"/>
          </p:nvPr>
        </p:nvSpPr>
        <p:spPr>
          <a:xfrm>
            <a:off x="259950" y="265800"/>
            <a:ext cx="5874000" cy="2391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Menu of Services (MOS) Manual Key Changes</a:t>
            </a:r>
            <a:endParaRPr>
              <a:latin typeface="Arial"/>
              <a:ea typeface="Arial"/>
              <a:cs typeface="Arial"/>
              <a:sym typeface="Arial"/>
            </a:endParaRPr>
          </a:p>
        </p:txBody>
      </p:sp>
      <p:sp>
        <p:nvSpPr>
          <p:cNvPr id="270" name="Google Shape;270;p37"/>
          <p:cNvSpPr txBox="1"/>
          <p:nvPr/>
        </p:nvSpPr>
        <p:spPr>
          <a:xfrm>
            <a:off x="210600" y="2571750"/>
            <a:ext cx="8722800" cy="1847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lt1"/>
              </a:buClr>
              <a:buSzPts val="1800"/>
              <a:buAutoNum type="arabicPeriod"/>
            </a:pPr>
            <a:r>
              <a:rPr lang="en" sz="1800">
                <a:solidFill>
                  <a:schemeClr val="lt1"/>
                </a:solidFill>
              </a:rPr>
              <a:t>Order of sections rearranged</a:t>
            </a:r>
            <a:endParaRPr sz="1800">
              <a:solidFill>
                <a:schemeClr val="lt1"/>
              </a:solidFill>
            </a:endParaRPr>
          </a:p>
          <a:p>
            <a:pPr indent="-342900" lvl="0" marL="457200" rtl="0" algn="l">
              <a:spcBef>
                <a:spcPts val="0"/>
              </a:spcBef>
              <a:spcAft>
                <a:spcPts val="0"/>
              </a:spcAft>
              <a:buClr>
                <a:schemeClr val="lt1"/>
              </a:buClr>
              <a:buSzPts val="1800"/>
              <a:buAutoNum type="arabicPeriod"/>
            </a:pPr>
            <a:r>
              <a:rPr lang="en" sz="1800">
                <a:solidFill>
                  <a:schemeClr val="lt1"/>
                </a:solidFill>
              </a:rPr>
              <a:t>New sections added</a:t>
            </a:r>
            <a:endParaRPr sz="1800">
              <a:solidFill>
                <a:schemeClr val="lt1"/>
              </a:solidFill>
            </a:endParaRPr>
          </a:p>
          <a:p>
            <a:pPr indent="-342900" lvl="0" marL="457200" rtl="0" algn="l">
              <a:spcBef>
                <a:spcPts val="0"/>
              </a:spcBef>
              <a:spcAft>
                <a:spcPts val="0"/>
              </a:spcAft>
              <a:buClr>
                <a:schemeClr val="lt1"/>
              </a:buClr>
              <a:buSzPts val="1800"/>
              <a:buAutoNum type="arabicPeriod"/>
            </a:pPr>
            <a:r>
              <a:rPr lang="en" sz="1800">
                <a:solidFill>
                  <a:schemeClr val="lt1"/>
                </a:solidFill>
              </a:rPr>
              <a:t>Updated forms and processes</a:t>
            </a:r>
            <a:endParaRPr sz="1800">
              <a:solidFill>
                <a:schemeClr val="lt1"/>
              </a:solidFill>
            </a:endParaRPr>
          </a:p>
          <a:p>
            <a:pPr indent="-342900" lvl="1" marL="914400" rtl="0" algn="l">
              <a:spcBef>
                <a:spcPts val="0"/>
              </a:spcBef>
              <a:spcAft>
                <a:spcPts val="0"/>
              </a:spcAft>
              <a:buClr>
                <a:schemeClr val="lt1"/>
              </a:buClr>
              <a:buSzPts val="1800"/>
              <a:buAutoNum type="alphaLcPeriod"/>
            </a:pPr>
            <a:r>
              <a:rPr lang="en" sz="1800">
                <a:solidFill>
                  <a:schemeClr val="lt1"/>
                </a:solidFill>
              </a:rPr>
              <a:t>Removed Sections</a:t>
            </a:r>
            <a:endParaRPr sz="1800">
              <a:solidFill>
                <a:schemeClr val="lt1"/>
              </a:solidFill>
            </a:endParaRPr>
          </a:p>
          <a:p>
            <a:pPr indent="-342900" lvl="1" marL="914400" rtl="0" algn="l">
              <a:spcBef>
                <a:spcPts val="0"/>
              </a:spcBef>
              <a:spcAft>
                <a:spcPts val="0"/>
              </a:spcAft>
              <a:buClr>
                <a:schemeClr val="lt1"/>
              </a:buClr>
              <a:buSzPts val="1800"/>
              <a:buAutoNum type="alphaLcPeriod"/>
            </a:pPr>
            <a:r>
              <a:rPr lang="en" sz="1800">
                <a:solidFill>
                  <a:schemeClr val="lt1"/>
                </a:solidFill>
              </a:rPr>
              <a:t>Replaced with 2 Step process</a:t>
            </a:r>
            <a:endParaRPr sz="1800">
              <a:solidFill>
                <a:schemeClr val="lt1"/>
              </a:solidFill>
            </a:endParaRPr>
          </a:p>
          <a:p>
            <a:pPr indent="-342900" lvl="0" marL="457200" rtl="0" algn="l">
              <a:spcBef>
                <a:spcPts val="0"/>
              </a:spcBef>
              <a:spcAft>
                <a:spcPts val="0"/>
              </a:spcAft>
              <a:buClr>
                <a:schemeClr val="lt1"/>
              </a:buClr>
              <a:buSzPts val="1800"/>
              <a:buAutoNum type="arabicPeriod"/>
            </a:pPr>
            <a:r>
              <a:rPr lang="en" sz="1800">
                <a:solidFill>
                  <a:schemeClr val="lt1"/>
                </a:solidFill>
              </a:rPr>
              <a:t>Clarification using examples</a:t>
            </a:r>
            <a:endParaRPr sz="1800">
              <a:solidFill>
                <a:schemeClr val="lt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grpSp>
        <p:nvGrpSpPr>
          <p:cNvPr id="275" name="Google Shape;275;p38"/>
          <p:cNvGrpSpPr/>
          <p:nvPr/>
        </p:nvGrpSpPr>
        <p:grpSpPr>
          <a:xfrm>
            <a:off x="4939500" y="1219611"/>
            <a:ext cx="3837000" cy="2704200"/>
            <a:chOff x="4939500" y="1219611"/>
            <a:chExt cx="3837000" cy="2704200"/>
          </a:xfrm>
        </p:grpSpPr>
        <p:cxnSp>
          <p:nvCxnSpPr>
            <p:cNvPr id="276" name="Google Shape;276;p38"/>
            <p:cNvCxnSpPr/>
            <p:nvPr/>
          </p:nvCxnSpPr>
          <p:spPr>
            <a:xfrm>
              <a:off x="4939500" y="1219611"/>
              <a:ext cx="0" cy="2704200"/>
            </a:xfrm>
            <a:prstGeom prst="straightConnector1">
              <a:avLst/>
            </a:prstGeom>
            <a:noFill/>
            <a:ln cap="flat" cmpd="sng" w="9525">
              <a:solidFill>
                <a:schemeClr val="lt1"/>
              </a:solidFill>
              <a:prstDash val="dash"/>
              <a:round/>
              <a:headEnd len="sm" w="sm" type="none"/>
              <a:tailEnd len="sm" w="sm" type="none"/>
            </a:ln>
          </p:spPr>
        </p:cxnSp>
        <p:cxnSp>
          <p:nvCxnSpPr>
            <p:cNvPr id="277" name="Google Shape;277;p38"/>
            <p:cNvCxnSpPr/>
            <p:nvPr/>
          </p:nvCxnSpPr>
          <p:spPr>
            <a:xfrm>
              <a:off x="5365833" y="1219611"/>
              <a:ext cx="0" cy="2704200"/>
            </a:xfrm>
            <a:prstGeom prst="straightConnector1">
              <a:avLst/>
            </a:prstGeom>
            <a:noFill/>
            <a:ln cap="flat" cmpd="sng" w="9525">
              <a:solidFill>
                <a:schemeClr val="lt1"/>
              </a:solidFill>
              <a:prstDash val="dash"/>
              <a:round/>
              <a:headEnd len="sm" w="sm" type="none"/>
              <a:tailEnd len="sm" w="sm" type="none"/>
            </a:ln>
          </p:spPr>
        </p:cxnSp>
        <p:cxnSp>
          <p:nvCxnSpPr>
            <p:cNvPr id="278" name="Google Shape;278;p38"/>
            <p:cNvCxnSpPr/>
            <p:nvPr/>
          </p:nvCxnSpPr>
          <p:spPr>
            <a:xfrm>
              <a:off x="5792167" y="1219611"/>
              <a:ext cx="0" cy="2704200"/>
            </a:xfrm>
            <a:prstGeom prst="straightConnector1">
              <a:avLst/>
            </a:prstGeom>
            <a:noFill/>
            <a:ln cap="flat" cmpd="sng" w="9525">
              <a:solidFill>
                <a:schemeClr val="lt1"/>
              </a:solidFill>
              <a:prstDash val="dash"/>
              <a:round/>
              <a:headEnd len="sm" w="sm" type="none"/>
              <a:tailEnd len="sm" w="sm" type="none"/>
            </a:ln>
          </p:spPr>
        </p:cxnSp>
        <p:cxnSp>
          <p:nvCxnSpPr>
            <p:cNvPr id="279" name="Google Shape;279;p38"/>
            <p:cNvCxnSpPr/>
            <p:nvPr/>
          </p:nvCxnSpPr>
          <p:spPr>
            <a:xfrm>
              <a:off x="6218500" y="1219611"/>
              <a:ext cx="0" cy="2704200"/>
            </a:xfrm>
            <a:prstGeom prst="straightConnector1">
              <a:avLst/>
            </a:prstGeom>
            <a:noFill/>
            <a:ln cap="flat" cmpd="sng" w="9525">
              <a:solidFill>
                <a:schemeClr val="lt1"/>
              </a:solidFill>
              <a:prstDash val="dash"/>
              <a:round/>
              <a:headEnd len="sm" w="sm" type="none"/>
              <a:tailEnd len="sm" w="sm" type="none"/>
            </a:ln>
          </p:spPr>
        </p:cxnSp>
        <p:cxnSp>
          <p:nvCxnSpPr>
            <p:cNvPr id="280" name="Google Shape;280;p38"/>
            <p:cNvCxnSpPr/>
            <p:nvPr/>
          </p:nvCxnSpPr>
          <p:spPr>
            <a:xfrm>
              <a:off x="6644834" y="1219611"/>
              <a:ext cx="0" cy="2704200"/>
            </a:xfrm>
            <a:prstGeom prst="straightConnector1">
              <a:avLst/>
            </a:prstGeom>
            <a:noFill/>
            <a:ln cap="flat" cmpd="sng" w="9525">
              <a:solidFill>
                <a:schemeClr val="lt1"/>
              </a:solidFill>
              <a:prstDash val="dash"/>
              <a:round/>
              <a:headEnd len="sm" w="sm" type="none"/>
              <a:tailEnd len="sm" w="sm" type="none"/>
            </a:ln>
          </p:spPr>
        </p:cxnSp>
        <p:cxnSp>
          <p:nvCxnSpPr>
            <p:cNvPr id="281" name="Google Shape;281;p38"/>
            <p:cNvCxnSpPr/>
            <p:nvPr/>
          </p:nvCxnSpPr>
          <p:spPr>
            <a:xfrm>
              <a:off x="7071166" y="1219611"/>
              <a:ext cx="0" cy="2704200"/>
            </a:xfrm>
            <a:prstGeom prst="straightConnector1">
              <a:avLst/>
            </a:prstGeom>
            <a:noFill/>
            <a:ln cap="flat" cmpd="sng" w="9525">
              <a:solidFill>
                <a:schemeClr val="lt1"/>
              </a:solidFill>
              <a:prstDash val="dash"/>
              <a:round/>
              <a:headEnd len="sm" w="sm" type="none"/>
              <a:tailEnd len="sm" w="sm" type="none"/>
            </a:ln>
          </p:spPr>
        </p:cxnSp>
        <p:cxnSp>
          <p:nvCxnSpPr>
            <p:cNvPr id="282" name="Google Shape;282;p38"/>
            <p:cNvCxnSpPr/>
            <p:nvPr/>
          </p:nvCxnSpPr>
          <p:spPr>
            <a:xfrm>
              <a:off x="7497500" y="1219611"/>
              <a:ext cx="0" cy="2704200"/>
            </a:xfrm>
            <a:prstGeom prst="straightConnector1">
              <a:avLst/>
            </a:prstGeom>
            <a:noFill/>
            <a:ln cap="flat" cmpd="sng" w="9525">
              <a:solidFill>
                <a:schemeClr val="lt1"/>
              </a:solidFill>
              <a:prstDash val="dash"/>
              <a:round/>
              <a:headEnd len="sm" w="sm" type="none"/>
              <a:tailEnd len="sm" w="sm" type="none"/>
            </a:ln>
          </p:spPr>
        </p:cxnSp>
        <p:cxnSp>
          <p:nvCxnSpPr>
            <p:cNvPr id="283" name="Google Shape;283;p38"/>
            <p:cNvCxnSpPr/>
            <p:nvPr/>
          </p:nvCxnSpPr>
          <p:spPr>
            <a:xfrm>
              <a:off x="7923834" y="1219611"/>
              <a:ext cx="0" cy="2704200"/>
            </a:xfrm>
            <a:prstGeom prst="straightConnector1">
              <a:avLst/>
            </a:prstGeom>
            <a:noFill/>
            <a:ln cap="flat" cmpd="sng" w="9525">
              <a:solidFill>
                <a:schemeClr val="lt1"/>
              </a:solidFill>
              <a:prstDash val="dash"/>
              <a:round/>
              <a:headEnd len="sm" w="sm" type="none"/>
              <a:tailEnd len="sm" w="sm" type="none"/>
            </a:ln>
          </p:spPr>
        </p:cxnSp>
        <p:cxnSp>
          <p:nvCxnSpPr>
            <p:cNvPr id="284" name="Google Shape;284;p38"/>
            <p:cNvCxnSpPr/>
            <p:nvPr/>
          </p:nvCxnSpPr>
          <p:spPr>
            <a:xfrm>
              <a:off x="8350166" y="1219611"/>
              <a:ext cx="0" cy="2704200"/>
            </a:xfrm>
            <a:prstGeom prst="straightConnector1">
              <a:avLst/>
            </a:prstGeom>
            <a:noFill/>
            <a:ln cap="flat" cmpd="sng" w="9525">
              <a:solidFill>
                <a:schemeClr val="lt1"/>
              </a:solidFill>
              <a:prstDash val="dash"/>
              <a:round/>
              <a:headEnd len="sm" w="sm" type="none"/>
              <a:tailEnd len="sm" w="sm" type="none"/>
            </a:ln>
          </p:spPr>
        </p:cxnSp>
        <p:cxnSp>
          <p:nvCxnSpPr>
            <p:cNvPr id="285" name="Google Shape;285;p38"/>
            <p:cNvCxnSpPr/>
            <p:nvPr/>
          </p:nvCxnSpPr>
          <p:spPr>
            <a:xfrm>
              <a:off x="8776500" y="1219611"/>
              <a:ext cx="0" cy="2704200"/>
            </a:xfrm>
            <a:prstGeom prst="straightConnector1">
              <a:avLst/>
            </a:prstGeom>
            <a:noFill/>
            <a:ln cap="flat" cmpd="sng" w="9525">
              <a:solidFill>
                <a:schemeClr val="lt1"/>
              </a:solidFill>
              <a:prstDash val="dash"/>
              <a:round/>
              <a:headEnd len="sm" w="sm" type="none"/>
              <a:tailEnd len="sm" w="sm" type="none"/>
            </a:ln>
          </p:spPr>
        </p:cxnSp>
      </p:grpSp>
      <p:sp>
        <p:nvSpPr>
          <p:cNvPr id="286" name="Google Shape;286;p38"/>
          <p:cNvSpPr/>
          <p:nvPr/>
        </p:nvSpPr>
        <p:spPr>
          <a:xfrm>
            <a:off x="8367395" y="1415894"/>
            <a:ext cx="286500" cy="286500"/>
          </a:xfrm>
          <a:prstGeom prst="ellipse">
            <a:avLst/>
          </a:prstGeom>
          <a:noFill/>
          <a:ln cap="flat" cmpd="sng" w="19050">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8"/>
          <p:cNvSpPr txBox="1"/>
          <p:nvPr>
            <p:ph type="title"/>
          </p:nvPr>
        </p:nvSpPr>
        <p:spPr>
          <a:xfrm>
            <a:off x="265500" y="1151100"/>
            <a:ext cx="4045200" cy="15645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Thank You!!!</a:t>
            </a:r>
            <a:endParaRPr/>
          </a:p>
        </p:txBody>
      </p:sp>
      <p:sp>
        <p:nvSpPr>
          <p:cNvPr id="288" name="Google Shape;288;p38"/>
          <p:cNvSpPr txBox="1"/>
          <p:nvPr>
            <p:ph idx="1" type="subTitle"/>
          </p:nvPr>
        </p:nvSpPr>
        <p:spPr>
          <a:xfrm>
            <a:off x="265500" y="2769000"/>
            <a:ext cx="4045200" cy="1691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Feedback, suggestions for improvement and if you want to join the CRP Advisory team contact Vienna Hoang</a:t>
            </a:r>
            <a:endParaRPr/>
          </a:p>
        </p:txBody>
      </p:sp>
      <p:grpSp>
        <p:nvGrpSpPr>
          <p:cNvPr id="289" name="Google Shape;289;p38"/>
          <p:cNvGrpSpPr/>
          <p:nvPr/>
        </p:nvGrpSpPr>
        <p:grpSpPr>
          <a:xfrm rot="-827995">
            <a:off x="4945352" y="2453126"/>
            <a:ext cx="3825738" cy="1573700"/>
            <a:chOff x="1000000" y="2393988"/>
            <a:chExt cx="4144235" cy="1704713"/>
          </a:xfrm>
        </p:grpSpPr>
        <p:sp>
          <p:nvSpPr>
            <p:cNvPr id="290" name="Google Shape;290;p38"/>
            <p:cNvSpPr/>
            <p:nvPr/>
          </p:nvSpPr>
          <p:spPr>
            <a:xfrm>
              <a:off x="1000000" y="2440003"/>
              <a:ext cx="4144235" cy="1631268"/>
            </a:xfrm>
            <a:custGeom>
              <a:rect b="b" l="l" r="r" t="t"/>
              <a:pathLst>
                <a:path extrusionOk="0" h="90088" w="165422">
                  <a:moveTo>
                    <a:pt x="0" y="65550"/>
                  </a:moveTo>
                  <a:cubicBezTo>
                    <a:pt x="3559" y="56002"/>
                    <a:pt x="14632" y="11595"/>
                    <a:pt x="21355" y="8262"/>
                  </a:cubicBezTo>
                  <a:cubicBezTo>
                    <a:pt x="28078" y="4929"/>
                    <a:pt x="34067" y="46906"/>
                    <a:pt x="40338" y="45550"/>
                  </a:cubicBezTo>
                  <a:cubicBezTo>
                    <a:pt x="46609" y="44194"/>
                    <a:pt x="52711" y="2161"/>
                    <a:pt x="58982" y="127"/>
                  </a:cubicBezTo>
                  <a:cubicBezTo>
                    <a:pt x="65253" y="-1907"/>
                    <a:pt x="71807" y="30974"/>
                    <a:pt x="77965" y="33347"/>
                  </a:cubicBezTo>
                  <a:cubicBezTo>
                    <a:pt x="84123" y="35720"/>
                    <a:pt x="90055" y="6285"/>
                    <a:pt x="95931" y="14364"/>
                  </a:cubicBezTo>
                  <a:cubicBezTo>
                    <a:pt x="101807" y="22443"/>
                    <a:pt x="107626" y="77414"/>
                    <a:pt x="113219" y="81821"/>
                  </a:cubicBezTo>
                  <a:cubicBezTo>
                    <a:pt x="118812" y="86228"/>
                    <a:pt x="123671" y="39448"/>
                    <a:pt x="129490" y="40804"/>
                  </a:cubicBezTo>
                  <a:cubicBezTo>
                    <a:pt x="135309" y="42160"/>
                    <a:pt x="142145" y="92047"/>
                    <a:pt x="148134" y="89957"/>
                  </a:cubicBezTo>
                  <a:cubicBezTo>
                    <a:pt x="154123" y="87867"/>
                    <a:pt x="162541" y="38545"/>
                    <a:pt x="165422" y="28262"/>
                  </a:cubicBezTo>
                </a:path>
              </a:pathLst>
            </a:custGeom>
            <a:noFill/>
            <a:ln cap="flat" cmpd="sng" w="19050">
              <a:solidFill>
                <a:schemeClr val="lt1"/>
              </a:solidFill>
              <a:prstDash val="solid"/>
              <a:round/>
              <a:headEnd len="med" w="med" type="oval"/>
              <a:tailEnd len="med" w="med" type="oval"/>
            </a:ln>
          </p:spPr>
        </p:sp>
        <p:sp>
          <p:nvSpPr>
            <p:cNvPr id="291" name="Google Shape;291;p38"/>
            <p:cNvSpPr/>
            <p:nvPr/>
          </p:nvSpPr>
          <p:spPr>
            <a:xfrm>
              <a:off x="4658400" y="4014100"/>
              <a:ext cx="84600" cy="846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8"/>
            <p:cNvSpPr/>
            <p:nvPr/>
          </p:nvSpPr>
          <p:spPr>
            <a:xfrm>
              <a:off x="4195525" y="3147350"/>
              <a:ext cx="84600" cy="846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8"/>
            <p:cNvSpPr/>
            <p:nvPr/>
          </p:nvSpPr>
          <p:spPr>
            <a:xfrm>
              <a:off x="3800700" y="3868900"/>
              <a:ext cx="84600" cy="846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8"/>
            <p:cNvSpPr/>
            <p:nvPr/>
          </p:nvSpPr>
          <p:spPr>
            <a:xfrm>
              <a:off x="3358650" y="2637813"/>
              <a:ext cx="84600" cy="846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8"/>
            <p:cNvSpPr/>
            <p:nvPr/>
          </p:nvSpPr>
          <p:spPr>
            <a:xfrm>
              <a:off x="2909400" y="2993013"/>
              <a:ext cx="84600" cy="846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8"/>
            <p:cNvSpPr/>
            <p:nvPr/>
          </p:nvSpPr>
          <p:spPr>
            <a:xfrm>
              <a:off x="2437450" y="2393988"/>
              <a:ext cx="84600" cy="846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8"/>
            <p:cNvSpPr/>
            <p:nvPr/>
          </p:nvSpPr>
          <p:spPr>
            <a:xfrm>
              <a:off x="1974575" y="3213325"/>
              <a:ext cx="84600" cy="846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8"/>
            <p:cNvSpPr/>
            <p:nvPr/>
          </p:nvSpPr>
          <p:spPr>
            <a:xfrm>
              <a:off x="1500000" y="2553225"/>
              <a:ext cx="84600" cy="84600"/>
            </a:xfrm>
            <a:prstGeom prst="ellipse">
              <a:avLst/>
            </a:prstGeom>
            <a:solidFill>
              <a:schemeClr val="lt1"/>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99" name="Google Shape;299;p38"/>
          <p:cNvSpPr/>
          <p:nvPr/>
        </p:nvSpPr>
        <p:spPr>
          <a:xfrm>
            <a:off x="7474300" y="754945"/>
            <a:ext cx="1179600" cy="343800"/>
          </a:xfrm>
          <a:prstGeom prst="wedgeRoundRectCallout">
            <a:avLst>
              <a:gd fmla="val 37888" name="adj1"/>
              <a:gd fmla="val 145653" name="adj2"/>
              <a:gd fmla="val 0" name="adj3"/>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0" name="Google Shape;300;p38"/>
          <p:cNvGrpSpPr/>
          <p:nvPr/>
        </p:nvGrpSpPr>
        <p:grpSpPr>
          <a:xfrm rot="-1129178">
            <a:off x="4939436" y="1819758"/>
            <a:ext cx="3837131" cy="1503885"/>
            <a:chOff x="1000025" y="2059300"/>
            <a:chExt cx="4156550" cy="1629075"/>
          </a:xfrm>
        </p:grpSpPr>
        <p:sp>
          <p:nvSpPr>
            <p:cNvPr id="301" name="Google Shape;301;p38"/>
            <p:cNvSpPr/>
            <p:nvPr/>
          </p:nvSpPr>
          <p:spPr>
            <a:xfrm>
              <a:off x="1000025" y="2083952"/>
              <a:ext cx="4156550" cy="1576975"/>
            </a:xfrm>
            <a:custGeom>
              <a:rect b="b" l="l" r="r" t="t"/>
              <a:pathLst>
                <a:path extrusionOk="0" h="63079" w="166262">
                  <a:moveTo>
                    <a:pt x="0" y="34952"/>
                  </a:moveTo>
                  <a:cubicBezTo>
                    <a:pt x="3623" y="29133"/>
                    <a:pt x="14946" y="1167"/>
                    <a:pt x="21740" y="37"/>
                  </a:cubicBezTo>
                  <a:cubicBezTo>
                    <a:pt x="28534" y="-1093"/>
                    <a:pt x="34478" y="24048"/>
                    <a:pt x="40762" y="28172"/>
                  </a:cubicBezTo>
                  <a:cubicBezTo>
                    <a:pt x="47046" y="32296"/>
                    <a:pt x="53256" y="18986"/>
                    <a:pt x="59446" y="24782"/>
                  </a:cubicBezTo>
                  <a:cubicBezTo>
                    <a:pt x="65636" y="30578"/>
                    <a:pt x="71730" y="60803"/>
                    <a:pt x="77901" y="62950"/>
                  </a:cubicBezTo>
                  <a:cubicBezTo>
                    <a:pt x="84072" y="65097"/>
                    <a:pt x="90490" y="39675"/>
                    <a:pt x="96472" y="37664"/>
                  </a:cubicBezTo>
                  <a:cubicBezTo>
                    <a:pt x="102455" y="35653"/>
                    <a:pt x="108078" y="54726"/>
                    <a:pt x="113796" y="50884"/>
                  </a:cubicBezTo>
                  <a:cubicBezTo>
                    <a:pt x="119514" y="47042"/>
                    <a:pt x="125063" y="18059"/>
                    <a:pt x="130781" y="14613"/>
                  </a:cubicBezTo>
                  <a:cubicBezTo>
                    <a:pt x="136499" y="11167"/>
                    <a:pt x="142192" y="30515"/>
                    <a:pt x="148105" y="30206"/>
                  </a:cubicBezTo>
                  <a:cubicBezTo>
                    <a:pt x="154019" y="29897"/>
                    <a:pt x="163236" y="15665"/>
                    <a:pt x="166262" y="12757"/>
                  </a:cubicBezTo>
                </a:path>
              </a:pathLst>
            </a:custGeom>
            <a:noFill/>
            <a:ln cap="flat" cmpd="sng" w="19050">
              <a:solidFill>
                <a:schemeClr val="accent4"/>
              </a:solidFill>
              <a:prstDash val="solid"/>
              <a:round/>
              <a:headEnd len="med" w="med" type="oval"/>
              <a:tailEnd len="med" w="med" type="oval"/>
            </a:ln>
          </p:spPr>
        </p:sp>
        <p:sp>
          <p:nvSpPr>
            <p:cNvPr id="302" name="Google Shape;302;p38"/>
            <p:cNvSpPr/>
            <p:nvPr/>
          </p:nvSpPr>
          <p:spPr>
            <a:xfrm>
              <a:off x="1500000" y="2059300"/>
              <a:ext cx="84600" cy="84600"/>
            </a:xfrm>
            <a:prstGeom prst="ellipse">
              <a:avLst/>
            </a:prstGeom>
            <a:solidFill>
              <a:schemeClr val="accent4"/>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8"/>
            <p:cNvSpPr/>
            <p:nvPr/>
          </p:nvSpPr>
          <p:spPr>
            <a:xfrm>
              <a:off x="1974575" y="2737275"/>
              <a:ext cx="84600" cy="84600"/>
            </a:xfrm>
            <a:prstGeom prst="ellipse">
              <a:avLst/>
            </a:prstGeom>
            <a:solidFill>
              <a:schemeClr val="accent4"/>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8"/>
            <p:cNvSpPr/>
            <p:nvPr/>
          </p:nvSpPr>
          <p:spPr>
            <a:xfrm>
              <a:off x="2437450" y="2652675"/>
              <a:ext cx="84600" cy="84600"/>
            </a:xfrm>
            <a:prstGeom prst="ellipse">
              <a:avLst/>
            </a:prstGeom>
            <a:solidFill>
              <a:schemeClr val="accent4"/>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8"/>
            <p:cNvSpPr/>
            <p:nvPr/>
          </p:nvSpPr>
          <p:spPr>
            <a:xfrm>
              <a:off x="2909400" y="3603775"/>
              <a:ext cx="84600" cy="84600"/>
            </a:xfrm>
            <a:prstGeom prst="ellipse">
              <a:avLst/>
            </a:prstGeom>
            <a:solidFill>
              <a:schemeClr val="accent4"/>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8"/>
            <p:cNvSpPr/>
            <p:nvPr/>
          </p:nvSpPr>
          <p:spPr>
            <a:xfrm>
              <a:off x="3358650" y="2993025"/>
              <a:ext cx="84600" cy="84600"/>
            </a:xfrm>
            <a:prstGeom prst="ellipse">
              <a:avLst/>
            </a:prstGeom>
            <a:solidFill>
              <a:schemeClr val="accent4"/>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8"/>
            <p:cNvSpPr/>
            <p:nvPr/>
          </p:nvSpPr>
          <p:spPr>
            <a:xfrm>
              <a:off x="3780700" y="3315225"/>
              <a:ext cx="84600" cy="84600"/>
            </a:xfrm>
            <a:prstGeom prst="ellipse">
              <a:avLst/>
            </a:prstGeom>
            <a:solidFill>
              <a:schemeClr val="accent4"/>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8"/>
            <p:cNvSpPr/>
            <p:nvPr/>
          </p:nvSpPr>
          <p:spPr>
            <a:xfrm>
              <a:off x="4216350" y="2412175"/>
              <a:ext cx="84600" cy="84600"/>
            </a:xfrm>
            <a:prstGeom prst="ellipse">
              <a:avLst/>
            </a:prstGeom>
            <a:solidFill>
              <a:schemeClr val="accent4"/>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8"/>
            <p:cNvSpPr/>
            <p:nvPr/>
          </p:nvSpPr>
          <p:spPr>
            <a:xfrm>
              <a:off x="4658400" y="2802450"/>
              <a:ext cx="84600" cy="84600"/>
            </a:xfrm>
            <a:prstGeom prst="ellipse">
              <a:avLst/>
            </a:prstGeom>
            <a:solidFill>
              <a:schemeClr val="accent4"/>
            </a:solidFill>
            <a:ln cap="flat" cmpd="sng" w="1905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 name="Google Shape;310;p38"/>
          <p:cNvSpPr txBox="1"/>
          <p:nvPr>
            <p:ph idx="2" type="body"/>
          </p:nvPr>
        </p:nvSpPr>
        <p:spPr>
          <a:xfrm>
            <a:off x="7281500" y="783600"/>
            <a:ext cx="1372200" cy="2865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300">
                <a:solidFill>
                  <a:schemeClr val="dk1"/>
                </a:solidFill>
              </a:rPr>
              <a:t>MAX </a:t>
            </a:r>
            <a:r>
              <a:rPr lang="en" sz="1300">
                <a:solidFill>
                  <a:schemeClr val="dk1"/>
                </a:solidFill>
              </a:rPr>
              <a:t> growth</a:t>
            </a:r>
            <a:endParaRPr sz="1300">
              <a:solidFill>
                <a:schemeClr val="dk1"/>
              </a:solidFill>
            </a:endParaRPr>
          </a:p>
        </p:txBody>
      </p:sp>
    </p:spTree>
  </p:cSld>
  <p:clrMapOvr>
    <a:masterClrMapping/>
  </p:clrMapOvr>
  <mc:AlternateContent>
    <mc:Choice Requires="p14">
      <p:transition spd="slow" p14:dur="25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descr="Background pointer shape in timeline graphic" id="152" name="Google Shape;152;p27"/>
          <p:cNvSpPr/>
          <p:nvPr/>
        </p:nvSpPr>
        <p:spPr>
          <a:xfrm>
            <a:off x="340934" y="2199000"/>
            <a:ext cx="1872300" cy="745500"/>
          </a:xfrm>
          <a:prstGeom prst="homePlate">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53" name="Google Shape;153;p27"/>
          <p:cNvSpPr txBox="1"/>
          <p:nvPr>
            <p:ph idx="4294967295" type="body"/>
          </p:nvPr>
        </p:nvSpPr>
        <p:spPr>
          <a:xfrm>
            <a:off x="340923" y="2336550"/>
            <a:ext cx="14556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lt1"/>
                </a:solidFill>
              </a:rPr>
              <a:t>20-21</a:t>
            </a:r>
            <a:endParaRPr sz="1600">
              <a:solidFill>
                <a:schemeClr val="lt1"/>
              </a:solidFill>
            </a:endParaRPr>
          </a:p>
        </p:txBody>
      </p:sp>
      <p:grpSp>
        <p:nvGrpSpPr>
          <p:cNvPr id="154" name="Google Shape;154;p27"/>
          <p:cNvGrpSpPr/>
          <p:nvPr/>
        </p:nvGrpSpPr>
        <p:grpSpPr>
          <a:xfrm>
            <a:off x="969270" y="1610215"/>
            <a:ext cx="198900" cy="593656"/>
            <a:chOff x="777447" y="1610215"/>
            <a:chExt cx="198900" cy="593656"/>
          </a:xfrm>
        </p:grpSpPr>
        <p:cxnSp>
          <p:nvCxnSpPr>
            <p:cNvPr id="155" name="Google Shape;155;p27"/>
            <p:cNvCxnSpPr/>
            <p:nvPr/>
          </p:nvCxnSpPr>
          <p:spPr>
            <a:xfrm>
              <a:off x="876909" y="1649171"/>
              <a:ext cx="0" cy="554700"/>
            </a:xfrm>
            <a:prstGeom prst="straightConnector1">
              <a:avLst/>
            </a:prstGeom>
            <a:noFill/>
            <a:ln cap="flat" cmpd="sng" w="9525">
              <a:solidFill>
                <a:schemeClr val="dk2"/>
              </a:solidFill>
              <a:prstDash val="solid"/>
              <a:round/>
              <a:headEnd len="sm" w="sm" type="none"/>
              <a:tailEnd len="sm" w="sm" type="none"/>
            </a:ln>
          </p:spPr>
        </p:cxnSp>
        <p:sp>
          <p:nvSpPr>
            <p:cNvPr id="156" name="Google Shape;156;p27"/>
            <p:cNvSpPr/>
            <p:nvPr/>
          </p:nvSpPr>
          <p:spPr>
            <a:xfrm>
              <a:off x="777447" y="1610215"/>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7" name="Google Shape;157;p27"/>
          <p:cNvSpPr txBox="1"/>
          <p:nvPr>
            <p:ph idx="4294967295" type="body"/>
          </p:nvPr>
        </p:nvSpPr>
        <p:spPr>
          <a:xfrm>
            <a:off x="318375" y="385667"/>
            <a:ext cx="2242800" cy="90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CRP Advisory Team formed (purpose of the team &amp; goals)</a:t>
            </a:r>
            <a:endParaRPr sz="1600"/>
          </a:p>
        </p:txBody>
      </p:sp>
      <p:sp>
        <p:nvSpPr>
          <p:cNvPr descr="Background pointer shape in timeline graphic" id="158" name="Google Shape;158;p27"/>
          <p:cNvSpPr/>
          <p:nvPr/>
        </p:nvSpPr>
        <p:spPr>
          <a:xfrm>
            <a:off x="1817054"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59" name="Google Shape;159;p27"/>
          <p:cNvSpPr txBox="1"/>
          <p:nvPr>
            <p:ph idx="4294967295" type="body"/>
          </p:nvPr>
        </p:nvSpPr>
        <p:spPr>
          <a:xfrm>
            <a:off x="2126317"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lt1"/>
                </a:solidFill>
              </a:rPr>
              <a:t>21-22</a:t>
            </a:r>
            <a:endParaRPr sz="1600">
              <a:solidFill>
                <a:schemeClr val="lt1"/>
              </a:solidFill>
            </a:endParaRPr>
          </a:p>
        </p:txBody>
      </p:sp>
      <p:grpSp>
        <p:nvGrpSpPr>
          <p:cNvPr id="160" name="Google Shape;160;p27"/>
          <p:cNvGrpSpPr/>
          <p:nvPr/>
        </p:nvGrpSpPr>
        <p:grpSpPr>
          <a:xfrm>
            <a:off x="2684632" y="2938958"/>
            <a:ext cx="198900" cy="593656"/>
            <a:chOff x="2223534" y="2938958"/>
            <a:chExt cx="198900" cy="593656"/>
          </a:xfrm>
        </p:grpSpPr>
        <p:cxnSp>
          <p:nvCxnSpPr>
            <p:cNvPr id="161" name="Google Shape;161;p27"/>
            <p:cNvCxnSpPr/>
            <p:nvPr/>
          </p:nvCxnSpPr>
          <p:spPr>
            <a:xfrm rot="10800000">
              <a:off x="2322997" y="2938958"/>
              <a:ext cx="0" cy="554700"/>
            </a:xfrm>
            <a:prstGeom prst="straightConnector1">
              <a:avLst/>
            </a:prstGeom>
            <a:noFill/>
            <a:ln cap="flat" cmpd="sng" w="9525">
              <a:solidFill>
                <a:schemeClr val="dk2"/>
              </a:solidFill>
              <a:prstDash val="solid"/>
              <a:round/>
              <a:headEnd len="sm" w="sm" type="none"/>
              <a:tailEnd len="sm" w="sm" type="none"/>
            </a:ln>
          </p:spPr>
        </p:cxnSp>
        <p:sp>
          <p:nvSpPr>
            <p:cNvPr id="162" name="Google Shape;162;p27"/>
            <p:cNvSpPr/>
            <p:nvPr/>
          </p:nvSpPr>
          <p:spPr>
            <a:xfrm flipH="1" rot="10800000">
              <a:off x="2223534" y="3333714"/>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3" name="Google Shape;163;p27"/>
          <p:cNvSpPr txBox="1"/>
          <p:nvPr>
            <p:ph idx="4294967295" type="body"/>
          </p:nvPr>
        </p:nvSpPr>
        <p:spPr>
          <a:xfrm>
            <a:off x="1244337" y="3757725"/>
            <a:ext cx="2242800" cy="90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Issues and Solutions</a:t>
            </a:r>
            <a:endParaRPr sz="1600"/>
          </a:p>
        </p:txBody>
      </p:sp>
      <p:sp>
        <p:nvSpPr>
          <p:cNvPr descr="Background pointer shape in timeline graphic" id="164" name="Google Shape;164;p27"/>
          <p:cNvSpPr/>
          <p:nvPr/>
        </p:nvSpPr>
        <p:spPr>
          <a:xfrm>
            <a:off x="347197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65" name="Google Shape;165;p27"/>
          <p:cNvSpPr txBox="1"/>
          <p:nvPr>
            <p:ph idx="4294967295" type="body"/>
          </p:nvPr>
        </p:nvSpPr>
        <p:spPr>
          <a:xfrm>
            <a:off x="3767755"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lt1"/>
                </a:solidFill>
              </a:rPr>
              <a:t>22-23</a:t>
            </a:r>
            <a:endParaRPr sz="1600">
              <a:solidFill>
                <a:schemeClr val="lt1"/>
              </a:solidFill>
            </a:endParaRPr>
          </a:p>
        </p:txBody>
      </p:sp>
      <p:grpSp>
        <p:nvGrpSpPr>
          <p:cNvPr id="166" name="Google Shape;166;p27"/>
          <p:cNvGrpSpPr/>
          <p:nvPr/>
        </p:nvGrpSpPr>
        <p:grpSpPr>
          <a:xfrm>
            <a:off x="4319545" y="1610215"/>
            <a:ext cx="198900" cy="593656"/>
            <a:chOff x="3918084" y="1610215"/>
            <a:chExt cx="198900" cy="593656"/>
          </a:xfrm>
        </p:grpSpPr>
        <p:cxnSp>
          <p:nvCxnSpPr>
            <p:cNvPr id="167" name="Google Shape;167;p27"/>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168" name="Google Shape;168;p27"/>
            <p:cNvSpPr/>
            <p:nvPr/>
          </p:nvSpPr>
          <p:spPr>
            <a:xfrm>
              <a:off x="3918084" y="1610215"/>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27"/>
          <p:cNvSpPr txBox="1"/>
          <p:nvPr>
            <p:ph idx="4294967295" type="body"/>
          </p:nvPr>
        </p:nvSpPr>
        <p:spPr>
          <a:xfrm>
            <a:off x="3304100" y="385675"/>
            <a:ext cx="2242800" cy="1092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Revamp MOS Manual &amp; the forms for all of the services</a:t>
            </a:r>
            <a:endParaRPr sz="1600"/>
          </a:p>
        </p:txBody>
      </p:sp>
      <p:sp>
        <p:nvSpPr>
          <p:cNvPr descr="Background pointer shape in timeline graphic" id="170" name="Google Shape;170;p27"/>
          <p:cNvSpPr/>
          <p:nvPr/>
        </p:nvSpPr>
        <p:spPr>
          <a:xfrm>
            <a:off x="512689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71" name="Google Shape;171;p27"/>
          <p:cNvSpPr txBox="1"/>
          <p:nvPr>
            <p:ph idx="4294967295" type="body"/>
          </p:nvPr>
        </p:nvSpPr>
        <p:spPr>
          <a:xfrm>
            <a:off x="5416699"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lt1"/>
                </a:solidFill>
              </a:rPr>
              <a:t>23-24</a:t>
            </a:r>
            <a:endParaRPr sz="1600">
              <a:solidFill>
                <a:schemeClr val="lt1"/>
              </a:solidFill>
            </a:endParaRPr>
          </a:p>
        </p:txBody>
      </p:sp>
      <p:grpSp>
        <p:nvGrpSpPr>
          <p:cNvPr id="172" name="Google Shape;172;p27"/>
          <p:cNvGrpSpPr/>
          <p:nvPr/>
        </p:nvGrpSpPr>
        <p:grpSpPr>
          <a:xfrm>
            <a:off x="5973070" y="2938958"/>
            <a:ext cx="198900" cy="593656"/>
            <a:chOff x="5958946" y="2938958"/>
            <a:chExt cx="198900" cy="593656"/>
          </a:xfrm>
        </p:grpSpPr>
        <p:cxnSp>
          <p:nvCxnSpPr>
            <p:cNvPr id="173" name="Google Shape;173;p27"/>
            <p:cNvCxnSpPr/>
            <p:nvPr/>
          </p:nvCxnSpPr>
          <p:spPr>
            <a:xfrm rot="10800000">
              <a:off x="6058409" y="2938958"/>
              <a:ext cx="0" cy="554700"/>
            </a:xfrm>
            <a:prstGeom prst="straightConnector1">
              <a:avLst/>
            </a:prstGeom>
            <a:noFill/>
            <a:ln cap="flat" cmpd="sng" w="9525">
              <a:solidFill>
                <a:schemeClr val="dk2"/>
              </a:solidFill>
              <a:prstDash val="solid"/>
              <a:round/>
              <a:headEnd len="sm" w="sm" type="none"/>
              <a:tailEnd len="sm" w="sm" type="none"/>
            </a:ln>
          </p:spPr>
        </p:cxnSp>
        <p:sp>
          <p:nvSpPr>
            <p:cNvPr id="174" name="Google Shape;174;p27"/>
            <p:cNvSpPr/>
            <p:nvPr/>
          </p:nvSpPr>
          <p:spPr>
            <a:xfrm flipH="1" rot="10800000">
              <a:off x="5958946" y="3333714"/>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 name="Google Shape;175;p27"/>
          <p:cNvSpPr txBox="1"/>
          <p:nvPr>
            <p:ph idx="4294967295" type="body"/>
          </p:nvPr>
        </p:nvSpPr>
        <p:spPr>
          <a:xfrm>
            <a:off x="5126902" y="3757725"/>
            <a:ext cx="2242800" cy="90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Training &amp; Implementation</a:t>
            </a:r>
            <a:endParaRPr sz="1600"/>
          </a:p>
        </p:txBody>
      </p:sp>
      <p:sp>
        <p:nvSpPr>
          <p:cNvPr descr="Background pointer shape in timeline graphic" id="176" name="Google Shape;176;p27"/>
          <p:cNvSpPr/>
          <p:nvPr/>
        </p:nvSpPr>
        <p:spPr>
          <a:xfrm>
            <a:off x="6781813" y="2199000"/>
            <a:ext cx="2051100" cy="745500"/>
          </a:xfrm>
          <a:prstGeom prst="chevron">
            <a:avLst>
              <a:gd fmla="val 50000" name="adj"/>
            </a:avLst>
          </a:prstGeom>
          <a:solidFill>
            <a:schemeClr val="dk1"/>
          </a:solidFill>
          <a:ln cap="flat" cmpd="sng" w="9525">
            <a:solidFill>
              <a:schemeClr val="lt1"/>
            </a:solidFill>
            <a:prstDash val="solid"/>
            <a:round/>
            <a:headEnd len="sm" w="sm" type="none"/>
            <a:tailEnd len="sm" w="sm" type="none"/>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177" name="Google Shape;177;p27"/>
          <p:cNvSpPr txBox="1"/>
          <p:nvPr>
            <p:ph idx="4294967295" type="body"/>
          </p:nvPr>
        </p:nvSpPr>
        <p:spPr>
          <a:xfrm>
            <a:off x="7111512" y="2336550"/>
            <a:ext cx="1315500" cy="4704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1600">
                <a:solidFill>
                  <a:schemeClr val="lt1"/>
                </a:solidFill>
              </a:rPr>
              <a:t>24+</a:t>
            </a:r>
            <a:endParaRPr sz="1600">
              <a:solidFill>
                <a:schemeClr val="lt1"/>
              </a:solidFill>
            </a:endParaRPr>
          </a:p>
        </p:txBody>
      </p:sp>
      <p:grpSp>
        <p:nvGrpSpPr>
          <p:cNvPr id="178" name="Google Shape;178;p27"/>
          <p:cNvGrpSpPr/>
          <p:nvPr/>
        </p:nvGrpSpPr>
        <p:grpSpPr>
          <a:xfrm>
            <a:off x="7669807" y="1610215"/>
            <a:ext cx="198900" cy="593656"/>
            <a:chOff x="3918084" y="1610215"/>
            <a:chExt cx="198900" cy="593656"/>
          </a:xfrm>
        </p:grpSpPr>
        <p:cxnSp>
          <p:nvCxnSpPr>
            <p:cNvPr id="179" name="Google Shape;179;p27"/>
            <p:cNvCxnSpPr/>
            <p:nvPr/>
          </p:nvCxnSpPr>
          <p:spPr>
            <a:xfrm>
              <a:off x="4017546" y="1649171"/>
              <a:ext cx="0" cy="554700"/>
            </a:xfrm>
            <a:prstGeom prst="straightConnector1">
              <a:avLst/>
            </a:prstGeom>
            <a:noFill/>
            <a:ln cap="flat" cmpd="sng" w="9525">
              <a:solidFill>
                <a:schemeClr val="dk2"/>
              </a:solidFill>
              <a:prstDash val="solid"/>
              <a:round/>
              <a:headEnd len="sm" w="sm" type="none"/>
              <a:tailEnd len="sm" w="sm" type="none"/>
            </a:ln>
          </p:spPr>
        </p:cxnSp>
        <p:sp>
          <p:nvSpPr>
            <p:cNvPr id="180" name="Google Shape;180;p27"/>
            <p:cNvSpPr/>
            <p:nvPr/>
          </p:nvSpPr>
          <p:spPr>
            <a:xfrm>
              <a:off x="3918084" y="1610215"/>
              <a:ext cx="198900" cy="1989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27"/>
          <p:cNvSpPr txBox="1"/>
          <p:nvPr>
            <p:ph idx="4294967295" type="body"/>
          </p:nvPr>
        </p:nvSpPr>
        <p:spPr>
          <a:xfrm>
            <a:off x="6685979" y="385667"/>
            <a:ext cx="2242800" cy="906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600"/>
              <a:t>Ongoing training &amp; improvements</a:t>
            </a:r>
            <a:endParaRPr sz="16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type="title"/>
          </p:nvPr>
        </p:nvSpPr>
        <p:spPr>
          <a:xfrm>
            <a:off x="311700" y="4100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Arial"/>
                <a:ea typeface="Arial"/>
                <a:cs typeface="Arial"/>
                <a:sym typeface="Arial"/>
              </a:rPr>
              <a:t>Challenges…</a:t>
            </a:r>
            <a:endParaRPr b="1">
              <a:solidFill>
                <a:schemeClr val="accent4"/>
              </a:solidFill>
              <a:latin typeface="Arial"/>
              <a:ea typeface="Arial"/>
              <a:cs typeface="Arial"/>
              <a:sym typeface="Arial"/>
            </a:endParaRPr>
          </a:p>
        </p:txBody>
      </p:sp>
      <p:grpSp>
        <p:nvGrpSpPr>
          <p:cNvPr id="187" name="Google Shape;187;p28"/>
          <p:cNvGrpSpPr/>
          <p:nvPr/>
        </p:nvGrpSpPr>
        <p:grpSpPr>
          <a:xfrm>
            <a:off x="431925" y="1304875"/>
            <a:ext cx="2628925" cy="3416400"/>
            <a:chOff x="431925" y="1304875"/>
            <a:chExt cx="2628925" cy="3416400"/>
          </a:xfrm>
        </p:grpSpPr>
        <p:sp>
          <p:nvSpPr>
            <p:cNvPr id="188" name="Google Shape;188;p28"/>
            <p:cNvSpPr txBox="1"/>
            <p:nvPr/>
          </p:nvSpPr>
          <p:spPr>
            <a:xfrm>
              <a:off x="431925" y="1304875"/>
              <a:ext cx="2628900" cy="464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8"/>
            <p:cNvSpPr/>
            <p:nvPr/>
          </p:nvSpPr>
          <p:spPr>
            <a:xfrm>
              <a:off x="431950" y="1304875"/>
              <a:ext cx="2628900" cy="3416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 name="Google Shape;190;p28"/>
          <p:cNvSpPr txBox="1"/>
          <p:nvPr>
            <p:ph idx="4294967295" type="body"/>
          </p:nvPr>
        </p:nvSpPr>
        <p:spPr>
          <a:xfrm>
            <a:off x="506425" y="1304875"/>
            <a:ext cx="2494500" cy="461400"/>
          </a:xfrm>
          <a:prstGeom prst="rect">
            <a:avLst/>
          </a:prstGeom>
          <a:solidFill>
            <a:schemeClr val="accent5"/>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Multiple policies</a:t>
            </a:r>
            <a:endParaRPr>
              <a:solidFill>
                <a:schemeClr val="lt1"/>
              </a:solidFill>
            </a:endParaRPr>
          </a:p>
        </p:txBody>
      </p:sp>
      <p:sp>
        <p:nvSpPr>
          <p:cNvPr id="191" name="Google Shape;191;p28"/>
          <p:cNvSpPr txBox="1"/>
          <p:nvPr>
            <p:ph idx="4294967295" type="body"/>
          </p:nvPr>
        </p:nvSpPr>
        <p:spPr>
          <a:xfrm>
            <a:off x="508325" y="1850300"/>
            <a:ext cx="2478600" cy="27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1"/>
                </a:solidFill>
              </a:rPr>
              <a:t>HHS/ME/MCOs/Region</a:t>
            </a:r>
            <a:endParaRPr sz="1600">
              <a:solidFill>
                <a:schemeClr val="accent1"/>
              </a:solidFill>
            </a:endParaRPr>
          </a:p>
          <a:p>
            <a:pPr indent="-330200" lvl="0" marL="457200" rtl="0" algn="l">
              <a:spcBef>
                <a:spcPts val="1600"/>
              </a:spcBef>
              <a:spcAft>
                <a:spcPts val="0"/>
              </a:spcAft>
              <a:buClr>
                <a:schemeClr val="accent3"/>
              </a:buClr>
              <a:buSzPts val="1600"/>
              <a:buChar char="➔"/>
            </a:pPr>
            <a:r>
              <a:rPr lang="en" sz="1600">
                <a:solidFill>
                  <a:schemeClr val="accent1"/>
                </a:solidFill>
              </a:rPr>
              <a:t>October, 2022 - Administrative Rule Change (ARC) 6419C</a:t>
            </a:r>
            <a:endParaRPr sz="1600">
              <a:solidFill>
                <a:schemeClr val="accent1"/>
              </a:solidFill>
            </a:endParaRPr>
          </a:p>
          <a:p>
            <a:pPr indent="-330200" lvl="0" marL="457200" rtl="0" algn="l">
              <a:spcBef>
                <a:spcPts val="0"/>
              </a:spcBef>
              <a:spcAft>
                <a:spcPts val="0"/>
              </a:spcAft>
              <a:buClr>
                <a:schemeClr val="accent3"/>
              </a:buClr>
              <a:buSzPts val="1600"/>
              <a:buChar char="➔"/>
            </a:pPr>
            <a:r>
              <a:rPr lang="en" sz="1600">
                <a:solidFill>
                  <a:schemeClr val="accent1"/>
                </a:solidFill>
              </a:rPr>
              <a:t>Inconsistent application</a:t>
            </a:r>
            <a:endParaRPr sz="1600">
              <a:solidFill>
                <a:schemeClr val="accent1"/>
              </a:solidFill>
            </a:endParaRPr>
          </a:p>
          <a:p>
            <a:pPr indent="-330200" lvl="0" marL="457200" rtl="0" algn="l">
              <a:spcBef>
                <a:spcPts val="0"/>
              </a:spcBef>
              <a:spcAft>
                <a:spcPts val="0"/>
              </a:spcAft>
              <a:buClr>
                <a:schemeClr val="accent3"/>
              </a:buClr>
              <a:buSzPts val="1600"/>
              <a:buChar char="➔"/>
            </a:pPr>
            <a:r>
              <a:rPr lang="en" sz="1600">
                <a:solidFill>
                  <a:schemeClr val="accent1"/>
                </a:solidFill>
              </a:rPr>
              <a:t>Inconsistent messaging</a:t>
            </a:r>
            <a:endParaRPr sz="1600">
              <a:solidFill>
                <a:schemeClr val="accent1"/>
              </a:solidFill>
            </a:endParaRPr>
          </a:p>
        </p:txBody>
      </p:sp>
      <p:grpSp>
        <p:nvGrpSpPr>
          <p:cNvPr id="192" name="Google Shape;192;p28"/>
          <p:cNvGrpSpPr/>
          <p:nvPr/>
        </p:nvGrpSpPr>
        <p:grpSpPr>
          <a:xfrm>
            <a:off x="3320450" y="1304875"/>
            <a:ext cx="2632500" cy="3416400"/>
            <a:chOff x="3320450" y="1304875"/>
            <a:chExt cx="2632500" cy="3416400"/>
          </a:xfrm>
        </p:grpSpPr>
        <p:sp>
          <p:nvSpPr>
            <p:cNvPr id="193" name="Google Shape;193;p28"/>
            <p:cNvSpPr txBox="1"/>
            <p:nvPr/>
          </p:nvSpPr>
          <p:spPr>
            <a:xfrm>
              <a:off x="3324050" y="1304875"/>
              <a:ext cx="2628900" cy="464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8"/>
            <p:cNvSpPr/>
            <p:nvPr/>
          </p:nvSpPr>
          <p:spPr>
            <a:xfrm>
              <a:off x="3320450" y="1304875"/>
              <a:ext cx="2628900" cy="3416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 name="Google Shape;195;p28"/>
          <p:cNvSpPr txBox="1"/>
          <p:nvPr>
            <p:ph idx="4294967295" type="body"/>
          </p:nvPr>
        </p:nvSpPr>
        <p:spPr>
          <a:xfrm>
            <a:off x="3389450" y="1304875"/>
            <a:ext cx="2494500" cy="461400"/>
          </a:xfrm>
          <a:prstGeom prst="rect">
            <a:avLst/>
          </a:prstGeom>
          <a:solidFill>
            <a:schemeClr val="accent5"/>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CRPs</a:t>
            </a:r>
            <a:endParaRPr>
              <a:solidFill>
                <a:schemeClr val="lt1"/>
              </a:solidFill>
            </a:endParaRPr>
          </a:p>
        </p:txBody>
      </p:sp>
      <p:sp>
        <p:nvSpPr>
          <p:cNvPr id="196" name="Google Shape;196;p28"/>
          <p:cNvSpPr txBox="1"/>
          <p:nvPr>
            <p:ph idx="4294967295" type="body"/>
          </p:nvPr>
        </p:nvSpPr>
        <p:spPr>
          <a:xfrm>
            <a:off x="3396775" y="1850300"/>
            <a:ext cx="2478600" cy="27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1"/>
                </a:solidFill>
              </a:rPr>
              <a:t>Inconsistent messaging</a:t>
            </a:r>
            <a:endParaRPr sz="1600">
              <a:solidFill>
                <a:schemeClr val="accent1"/>
              </a:solidFill>
            </a:endParaRPr>
          </a:p>
          <a:p>
            <a:pPr indent="0" lvl="0" marL="0" rtl="0" algn="l">
              <a:spcBef>
                <a:spcPts val="1600"/>
              </a:spcBef>
              <a:spcAft>
                <a:spcPts val="0"/>
              </a:spcAft>
              <a:buNone/>
            </a:pPr>
            <a:r>
              <a:rPr lang="en" sz="1600">
                <a:solidFill>
                  <a:schemeClr val="accent1"/>
                </a:solidFill>
              </a:rPr>
              <a:t>Lack of training</a:t>
            </a:r>
            <a:endParaRPr sz="1600">
              <a:solidFill>
                <a:schemeClr val="accent1"/>
              </a:solidFill>
            </a:endParaRPr>
          </a:p>
          <a:p>
            <a:pPr indent="0" lvl="0" marL="0" rtl="0" algn="l">
              <a:spcBef>
                <a:spcPts val="1600"/>
              </a:spcBef>
              <a:spcAft>
                <a:spcPts val="0"/>
              </a:spcAft>
              <a:buNone/>
            </a:pPr>
            <a:r>
              <a:rPr lang="en" sz="1600">
                <a:solidFill>
                  <a:schemeClr val="accent1"/>
                </a:solidFill>
              </a:rPr>
              <a:t>Direct employment service workforce shortage</a:t>
            </a:r>
            <a:endParaRPr sz="1600">
              <a:solidFill>
                <a:schemeClr val="accent1"/>
              </a:solidFill>
            </a:endParaRPr>
          </a:p>
          <a:p>
            <a:pPr indent="0" lvl="0" marL="0" rtl="0" algn="l">
              <a:spcBef>
                <a:spcPts val="1600"/>
              </a:spcBef>
              <a:spcAft>
                <a:spcPts val="1600"/>
              </a:spcAft>
              <a:buNone/>
            </a:pPr>
            <a:r>
              <a:rPr lang="en" sz="1600">
                <a:solidFill>
                  <a:schemeClr val="accent1"/>
                </a:solidFill>
              </a:rPr>
              <a:t>Professional recognition (credential &amp; salary)</a:t>
            </a:r>
            <a:endParaRPr sz="1600">
              <a:solidFill>
                <a:schemeClr val="accent1"/>
              </a:solidFill>
            </a:endParaRPr>
          </a:p>
        </p:txBody>
      </p:sp>
      <p:grpSp>
        <p:nvGrpSpPr>
          <p:cNvPr id="197" name="Google Shape;197;p28"/>
          <p:cNvGrpSpPr/>
          <p:nvPr/>
        </p:nvGrpSpPr>
        <p:grpSpPr>
          <a:xfrm>
            <a:off x="6212550" y="1304875"/>
            <a:ext cx="2632500" cy="3416400"/>
            <a:chOff x="6212550" y="1304875"/>
            <a:chExt cx="2632500" cy="3416400"/>
          </a:xfrm>
        </p:grpSpPr>
        <p:sp>
          <p:nvSpPr>
            <p:cNvPr id="198" name="Google Shape;198;p28"/>
            <p:cNvSpPr/>
            <p:nvPr/>
          </p:nvSpPr>
          <p:spPr>
            <a:xfrm>
              <a:off x="6215400" y="1304875"/>
              <a:ext cx="2628900" cy="34164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8"/>
            <p:cNvSpPr txBox="1"/>
            <p:nvPr/>
          </p:nvSpPr>
          <p:spPr>
            <a:xfrm>
              <a:off x="6212550" y="1304875"/>
              <a:ext cx="2632500" cy="464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0" name="Google Shape;200;p28"/>
          <p:cNvSpPr txBox="1"/>
          <p:nvPr>
            <p:ph idx="4294967295" type="body"/>
          </p:nvPr>
        </p:nvSpPr>
        <p:spPr>
          <a:xfrm>
            <a:off x="6272475" y="1304875"/>
            <a:ext cx="2494500" cy="461400"/>
          </a:xfrm>
          <a:prstGeom prst="rect">
            <a:avLst/>
          </a:prstGeom>
          <a:solidFill>
            <a:schemeClr val="accent5"/>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rPr>
              <a:t>IVRS</a:t>
            </a:r>
            <a:endParaRPr>
              <a:solidFill>
                <a:schemeClr val="lt1"/>
              </a:solidFill>
            </a:endParaRPr>
          </a:p>
        </p:txBody>
      </p:sp>
      <p:sp>
        <p:nvSpPr>
          <p:cNvPr id="201" name="Google Shape;201;p28"/>
          <p:cNvSpPr txBox="1"/>
          <p:nvPr>
            <p:ph idx="4294967295" type="body"/>
          </p:nvPr>
        </p:nvSpPr>
        <p:spPr>
          <a:xfrm>
            <a:off x="6286400" y="1850300"/>
            <a:ext cx="2478600" cy="27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accent1"/>
                </a:solidFill>
              </a:rPr>
              <a:t>Inconsistent messaging - many cooks in the kitchen</a:t>
            </a:r>
            <a:endParaRPr sz="1600">
              <a:solidFill>
                <a:schemeClr val="accent1"/>
              </a:solidFill>
            </a:endParaRPr>
          </a:p>
          <a:p>
            <a:pPr indent="0" lvl="0" marL="0" rtl="0" algn="l">
              <a:spcBef>
                <a:spcPts val="1600"/>
              </a:spcBef>
              <a:spcAft>
                <a:spcPts val="0"/>
              </a:spcAft>
              <a:buNone/>
            </a:pPr>
            <a:r>
              <a:rPr lang="en" sz="1600">
                <a:solidFill>
                  <a:schemeClr val="accent1"/>
                </a:solidFill>
              </a:rPr>
              <a:t>Communication:</a:t>
            </a:r>
            <a:endParaRPr sz="1600">
              <a:solidFill>
                <a:schemeClr val="accent1"/>
              </a:solidFill>
            </a:endParaRPr>
          </a:p>
          <a:p>
            <a:pPr indent="-330200" lvl="0" marL="457200" rtl="0" algn="l">
              <a:spcBef>
                <a:spcPts val="0"/>
              </a:spcBef>
              <a:spcAft>
                <a:spcPts val="0"/>
              </a:spcAft>
              <a:buClr>
                <a:schemeClr val="accent3"/>
              </a:buClr>
              <a:buSzPts val="1600"/>
              <a:buChar char="●"/>
            </a:pPr>
            <a:r>
              <a:rPr lang="en" sz="1600">
                <a:solidFill>
                  <a:schemeClr val="accent1"/>
                </a:solidFill>
              </a:rPr>
              <a:t>Lack of quality documentation,</a:t>
            </a:r>
            <a:endParaRPr sz="1600">
              <a:solidFill>
                <a:schemeClr val="accent1"/>
              </a:solidFill>
            </a:endParaRPr>
          </a:p>
          <a:p>
            <a:pPr indent="-330200" lvl="0" marL="457200" rtl="0" algn="l">
              <a:spcBef>
                <a:spcPts val="0"/>
              </a:spcBef>
              <a:spcAft>
                <a:spcPts val="0"/>
              </a:spcAft>
              <a:buClr>
                <a:schemeClr val="accent3"/>
              </a:buClr>
              <a:buSzPts val="1600"/>
              <a:buChar char="●"/>
            </a:pPr>
            <a:r>
              <a:rPr lang="en" sz="1600">
                <a:solidFill>
                  <a:schemeClr val="accent1"/>
                </a:solidFill>
              </a:rPr>
              <a:t>no communication,</a:t>
            </a:r>
            <a:endParaRPr sz="1600">
              <a:solidFill>
                <a:schemeClr val="accent1"/>
              </a:solidFill>
            </a:endParaRPr>
          </a:p>
          <a:p>
            <a:pPr indent="-330200" lvl="0" marL="457200" rtl="0" algn="l">
              <a:spcBef>
                <a:spcPts val="0"/>
              </a:spcBef>
              <a:spcAft>
                <a:spcPts val="0"/>
              </a:spcAft>
              <a:buClr>
                <a:schemeClr val="accent3"/>
              </a:buClr>
              <a:buSzPts val="1600"/>
              <a:buChar char="●"/>
            </a:pPr>
            <a:r>
              <a:rPr lang="en" sz="1600">
                <a:solidFill>
                  <a:schemeClr val="accent1"/>
                </a:solidFill>
              </a:rPr>
              <a:t>misunderstanding emails/texts</a:t>
            </a:r>
            <a:endParaRPr sz="160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29"/>
          <p:cNvSpPr txBox="1"/>
          <p:nvPr>
            <p:ph type="title"/>
          </p:nvPr>
        </p:nvSpPr>
        <p:spPr>
          <a:xfrm>
            <a:off x="311700" y="80100"/>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Arial"/>
                <a:ea typeface="Arial"/>
                <a:cs typeface="Arial"/>
                <a:sym typeface="Arial"/>
              </a:rPr>
              <a:t>Solution</a:t>
            </a:r>
            <a:endParaRPr b="1">
              <a:latin typeface="Arial"/>
              <a:ea typeface="Arial"/>
              <a:cs typeface="Arial"/>
              <a:sym typeface="Arial"/>
            </a:endParaRPr>
          </a:p>
        </p:txBody>
      </p:sp>
      <p:sp>
        <p:nvSpPr>
          <p:cNvPr id="207" name="Google Shape;207;p29"/>
          <p:cNvSpPr/>
          <p:nvPr/>
        </p:nvSpPr>
        <p:spPr>
          <a:xfrm>
            <a:off x="432350" y="687900"/>
            <a:ext cx="2469300" cy="792600"/>
          </a:xfrm>
          <a:prstGeom prst="homePlate">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208" name="Google Shape;208;p29"/>
          <p:cNvSpPr txBox="1"/>
          <p:nvPr>
            <p:ph idx="4294967295" type="body"/>
          </p:nvPr>
        </p:nvSpPr>
        <p:spPr>
          <a:xfrm>
            <a:off x="432350" y="879218"/>
            <a:ext cx="2257200" cy="4101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lt1"/>
                </a:solidFill>
                <a:latin typeface="Arial"/>
                <a:ea typeface="Arial"/>
                <a:cs typeface="Arial"/>
                <a:sym typeface="Arial"/>
              </a:rPr>
              <a:t>Challenge 1</a:t>
            </a:r>
            <a:endParaRPr b="1">
              <a:solidFill>
                <a:schemeClr val="lt1"/>
              </a:solidFill>
              <a:latin typeface="Arial"/>
              <a:ea typeface="Arial"/>
              <a:cs typeface="Arial"/>
              <a:sym typeface="Arial"/>
            </a:endParaRPr>
          </a:p>
        </p:txBody>
      </p:sp>
      <p:sp>
        <p:nvSpPr>
          <p:cNvPr id="209" name="Google Shape;209;p29"/>
          <p:cNvSpPr txBox="1"/>
          <p:nvPr>
            <p:ph idx="4294967295" type="body"/>
          </p:nvPr>
        </p:nvSpPr>
        <p:spPr>
          <a:xfrm>
            <a:off x="432350" y="1480650"/>
            <a:ext cx="2471700" cy="381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Arial"/>
                <a:ea typeface="Arial"/>
                <a:cs typeface="Arial"/>
                <a:sym typeface="Arial"/>
              </a:rPr>
              <a:t>Align doc policies</a:t>
            </a:r>
            <a:endParaRPr b="1" sz="1600">
              <a:latin typeface="Arial"/>
              <a:ea typeface="Arial"/>
              <a:cs typeface="Arial"/>
              <a:sym typeface="Arial"/>
            </a:endParaRPr>
          </a:p>
          <a:p>
            <a:pPr indent="0" lvl="0" marL="0" rtl="0" algn="l">
              <a:spcBef>
                <a:spcPts val="800"/>
              </a:spcBef>
              <a:spcAft>
                <a:spcPts val="0"/>
              </a:spcAft>
              <a:buNone/>
            </a:pPr>
            <a:r>
              <a:rPr lang="en" sz="1600"/>
              <a:t>Same identifying info as HHS (e.g. member name, member ID, date/time start-end, service provided, provider name &amp; credential)</a:t>
            </a:r>
            <a:endParaRPr sz="1600"/>
          </a:p>
          <a:p>
            <a:pPr indent="0" lvl="0" marL="0" rtl="0" algn="l">
              <a:spcBef>
                <a:spcPts val="800"/>
              </a:spcBef>
              <a:spcAft>
                <a:spcPts val="0"/>
              </a:spcAft>
              <a:buNone/>
            </a:pPr>
            <a:r>
              <a:rPr lang="en" sz="1600"/>
              <a:t>“Narrative only when… atypical event occurs during service encounter” </a:t>
            </a:r>
            <a:endParaRPr sz="1600"/>
          </a:p>
          <a:p>
            <a:pPr indent="0" lvl="0" marL="0" rtl="0" algn="l">
              <a:spcBef>
                <a:spcPts val="800"/>
              </a:spcBef>
              <a:spcAft>
                <a:spcPts val="0"/>
              </a:spcAft>
              <a:buNone/>
            </a:pPr>
            <a:r>
              <a:rPr lang="en" sz="1600"/>
              <a:t>Checklist</a:t>
            </a:r>
            <a:endParaRPr sz="1600"/>
          </a:p>
          <a:p>
            <a:pPr indent="0" lvl="0" marL="0" rtl="0" algn="l">
              <a:spcBef>
                <a:spcPts val="800"/>
              </a:spcBef>
              <a:spcAft>
                <a:spcPts val="800"/>
              </a:spcAft>
              <a:buNone/>
            </a:pPr>
            <a:r>
              <a:rPr lang="en" sz="1600"/>
              <a:t> </a:t>
            </a:r>
            <a:r>
              <a:rPr lang="en" sz="1600"/>
              <a:t> </a:t>
            </a:r>
            <a:endParaRPr sz="1600"/>
          </a:p>
        </p:txBody>
      </p:sp>
      <p:sp>
        <p:nvSpPr>
          <p:cNvPr id="210" name="Google Shape;210;p29"/>
          <p:cNvSpPr/>
          <p:nvPr/>
        </p:nvSpPr>
        <p:spPr>
          <a:xfrm>
            <a:off x="3044777" y="687900"/>
            <a:ext cx="2760600" cy="792600"/>
          </a:xfrm>
          <a:prstGeom prst="chevron">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211" name="Google Shape;211;p29"/>
          <p:cNvSpPr txBox="1"/>
          <p:nvPr>
            <p:ph idx="4294967295" type="body"/>
          </p:nvPr>
        </p:nvSpPr>
        <p:spPr>
          <a:xfrm>
            <a:off x="3508262" y="879225"/>
            <a:ext cx="2085000" cy="4101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lt1"/>
                </a:solidFill>
                <a:latin typeface="Arial"/>
                <a:ea typeface="Arial"/>
                <a:cs typeface="Arial"/>
                <a:sym typeface="Arial"/>
              </a:rPr>
              <a:t>Challenge 2</a:t>
            </a:r>
            <a:endParaRPr b="1">
              <a:solidFill>
                <a:schemeClr val="lt1"/>
              </a:solidFill>
              <a:latin typeface="Arial"/>
              <a:ea typeface="Arial"/>
              <a:cs typeface="Arial"/>
              <a:sym typeface="Arial"/>
            </a:endParaRPr>
          </a:p>
        </p:txBody>
      </p:sp>
      <p:sp>
        <p:nvSpPr>
          <p:cNvPr id="212" name="Google Shape;212;p29"/>
          <p:cNvSpPr txBox="1"/>
          <p:nvPr>
            <p:ph idx="4294967295" type="body"/>
          </p:nvPr>
        </p:nvSpPr>
        <p:spPr>
          <a:xfrm>
            <a:off x="3336146" y="1480650"/>
            <a:ext cx="2471700" cy="366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Arial"/>
                <a:ea typeface="Arial"/>
                <a:cs typeface="Arial"/>
                <a:sym typeface="Arial"/>
              </a:rPr>
              <a:t>Training</a:t>
            </a:r>
            <a:endParaRPr b="1" sz="1600">
              <a:latin typeface="Arial"/>
              <a:ea typeface="Arial"/>
              <a:cs typeface="Arial"/>
              <a:sym typeface="Arial"/>
            </a:endParaRPr>
          </a:p>
          <a:p>
            <a:pPr indent="0" lvl="0" marL="0" rtl="0" algn="l">
              <a:spcBef>
                <a:spcPts val="800"/>
              </a:spcBef>
              <a:spcAft>
                <a:spcPts val="0"/>
              </a:spcAft>
              <a:buNone/>
            </a:pPr>
            <a:r>
              <a:rPr lang="en" sz="1600"/>
              <a:t>Statewide</a:t>
            </a:r>
            <a:endParaRPr sz="1600"/>
          </a:p>
          <a:p>
            <a:pPr indent="0" lvl="0" marL="0" rtl="0" algn="l">
              <a:spcBef>
                <a:spcPts val="800"/>
              </a:spcBef>
              <a:spcAft>
                <a:spcPts val="0"/>
              </a:spcAft>
              <a:buNone/>
            </a:pPr>
            <a:r>
              <a:rPr lang="en" sz="1600"/>
              <a:t>Local</a:t>
            </a:r>
            <a:endParaRPr sz="1600"/>
          </a:p>
          <a:p>
            <a:pPr indent="-330200" lvl="0" marL="457200" rtl="0" algn="l">
              <a:spcBef>
                <a:spcPts val="0"/>
              </a:spcBef>
              <a:spcAft>
                <a:spcPts val="0"/>
              </a:spcAft>
              <a:buClr>
                <a:schemeClr val="accent3"/>
              </a:buClr>
              <a:buSzPts val="1600"/>
              <a:buChar char="●"/>
            </a:pPr>
            <a:r>
              <a:rPr lang="en" sz="1600"/>
              <a:t>Formal-review reports for useful/not useful information</a:t>
            </a:r>
            <a:endParaRPr sz="1600"/>
          </a:p>
          <a:p>
            <a:pPr indent="-330200" lvl="0" marL="457200" rtl="0" algn="l">
              <a:spcBef>
                <a:spcPts val="0"/>
              </a:spcBef>
              <a:spcAft>
                <a:spcPts val="0"/>
              </a:spcAft>
              <a:buClr>
                <a:schemeClr val="accent3"/>
              </a:buClr>
              <a:buSzPts val="1600"/>
              <a:buChar char="●"/>
            </a:pPr>
            <a:r>
              <a:rPr lang="en" sz="1600"/>
              <a:t>Informal-get to know one another</a:t>
            </a:r>
            <a:endParaRPr sz="1600"/>
          </a:p>
          <a:p>
            <a:pPr indent="0" lvl="0" marL="0" rtl="0" algn="l">
              <a:spcBef>
                <a:spcPts val="1000"/>
              </a:spcBef>
              <a:spcAft>
                <a:spcPts val="800"/>
              </a:spcAft>
              <a:buNone/>
            </a:pPr>
            <a:r>
              <a:rPr lang="en" sz="1600"/>
              <a:t>Ongoing</a:t>
            </a:r>
            <a:endParaRPr sz="1600"/>
          </a:p>
        </p:txBody>
      </p:sp>
      <p:sp>
        <p:nvSpPr>
          <p:cNvPr id="213" name="Google Shape;213;p29"/>
          <p:cNvSpPr/>
          <p:nvPr/>
        </p:nvSpPr>
        <p:spPr>
          <a:xfrm>
            <a:off x="5948501" y="687900"/>
            <a:ext cx="2760600" cy="792600"/>
          </a:xfrm>
          <a:prstGeom prst="chevron">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214" name="Google Shape;214;p29"/>
          <p:cNvSpPr txBox="1"/>
          <p:nvPr>
            <p:ph idx="4294967295" type="body"/>
          </p:nvPr>
        </p:nvSpPr>
        <p:spPr>
          <a:xfrm>
            <a:off x="6426425" y="879225"/>
            <a:ext cx="2085000" cy="4101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b="1" lang="en">
                <a:solidFill>
                  <a:schemeClr val="lt1"/>
                </a:solidFill>
                <a:latin typeface="Arial"/>
                <a:ea typeface="Arial"/>
                <a:cs typeface="Arial"/>
                <a:sym typeface="Arial"/>
              </a:rPr>
              <a:t>Challenge 3</a:t>
            </a:r>
            <a:endParaRPr b="1">
              <a:solidFill>
                <a:schemeClr val="lt1"/>
              </a:solidFill>
              <a:latin typeface="Arial"/>
              <a:ea typeface="Arial"/>
              <a:cs typeface="Arial"/>
              <a:sym typeface="Arial"/>
            </a:endParaRPr>
          </a:p>
        </p:txBody>
      </p:sp>
      <p:sp>
        <p:nvSpPr>
          <p:cNvPr id="215" name="Google Shape;215;p29"/>
          <p:cNvSpPr txBox="1"/>
          <p:nvPr>
            <p:ph idx="4294967295" type="body"/>
          </p:nvPr>
        </p:nvSpPr>
        <p:spPr>
          <a:xfrm>
            <a:off x="6254225" y="1480650"/>
            <a:ext cx="2471700" cy="366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Arial"/>
                <a:ea typeface="Arial"/>
                <a:cs typeface="Arial"/>
                <a:sym typeface="Arial"/>
              </a:rPr>
              <a:t>Pipeline</a:t>
            </a:r>
            <a:endParaRPr b="1" sz="1600">
              <a:latin typeface="Arial"/>
              <a:ea typeface="Arial"/>
              <a:cs typeface="Arial"/>
              <a:sym typeface="Arial"/>
            </a:endParaRPr>
          </a:p>
          <a:p>
            <a:pPr indent="0" lvl="0" marL="0" rtl="0" algn="l">
              <a:spcBef>
                <a:spcPts val="800"/>
              </a:spcBef>
              <a:spcAft>
                <a:spcPts val="0"/>
              </a:spcAft>
              <a:buNone/>
            </a:pPr>
            <a:r>
              <a:rPr lang="en" sz="1600"/>
              <a:t>Direct employment service apprenticeships</a:t>
            </a:r>
            <a:endParaRPr sz="1600"/>
          </a:p>
          <a:p>
            <a:pPr indent="0" lvl="0" marL="0" rtl="0" algn="l">
              <a:spcBef>
                <a:spcPts val="800"/>
              </a:spcBef>
              <a:spcAft>
                <a:spcPts val="0"/>
              </a:spcAft>
              <a:buNone/>
            </a:pPr>
            <a:r>
              <a:rPr lang="en" sz="1600"/>
              <a:t>Recognized profession:</a:t>
            </a:r>
            <a:endParaRPr sz="1600"/>
          </a:p>
          <a:p>
            <a:pPr indent="-330200" lvl="0" marL="457200" rtl="0" algn="l">
              <a:spcBef>
                <a:spcPts val="0"/>
              </a:spcBef>
              <a:spcAft>
                <a:spcPts val="0"/>
              </a:spcAft>
              <a:buClr>
                <a:schemeClr val="accent3"/>
              </a:buClr>
              <a:buSzPts val="1600"/>
              <a:buChar char="➢"/>
            </a:pPr>
            <a:r>
              <a:rPr lang="en" sz="1600"/>
              <a:t>CESP/ACRE training</a:t>
            </a:r>
            <a:endParaRPr sz="1600"/>
          </a:p>
          <a:p>
            <a:pPr indent="-330200" lvl="1" marL="914400" rtl="0" algn="l">
              <a:spcBef>
                <a:spcPts val="0"/>
              </a:spcBef>
              <a:spcAft>
                <a:spcPts val="0"/>
              </a:spcAft>
              <a:buClr>
                <a:schemeClr val="accent3"/>
              </a:buClr>
              <a:buSzPts val="1600"/>
              <a:buChar char="○"/>
            </a:pPr>
            <a:r>
              <a:rPr lang="en" sz="1600"/>
              <a:t>IA APSE</a:t>
            </a:r>
            <a:endParaRPr sz="1600"/>
          </a:p>
          <a:p>
            <a:pPr indent="-330200" lvl="1" marL="914400" rtl="0" algn="l">
              <a:spcBef>
                <a:spcPts val="0"/>
              </a:spcBef>
              <a:spcAft>
                <a:spcPts val="0"/>
              </a:spcAft>
              <a:buClr>
                <a:schemeClr val="accent3"/>
              </a:buClr>
              <a:buSzPts val="1600"/>
              <a:buChar char="○"/>
            </a:pPr>
            <a:r>
              <a:rPr lang="en" sz="1600"/>
              <a:t>College of DirectCourse</a:t>
            </a:r>
            <a:endParaRPr sz="1600"/>
          </a:p>
          <a:p>
            <a:pPr indent="-330200" lvl="0" marL="457200" rtl="0" algn="l">
              <a:spcBef>
                <a:spcPts val="0"/>
              </a:spcBef>
              <a:spcAft>
                <a:spcPts val="0"/>
              </a:spcAft>
              <a:buClr>
                <a:schemeClr val="accent3"/>
              </a:buClr>
              <a:buSzPts val="1600"/>
              <a:buChar char="➢"/>
            </a:pPr>
            <a:r>
              <a:rPr lang="en" sz="1600"/>
              <a:t>4 CEUs/year</a:t>
            </a:r>
            <a:endParaRPr sz="1600"/>
          </a:p>
          <a:p>
            <a:pPr indent="0" lvl="0" marL="0" rtl="0" algn="l">
              <a:spcBef>
                <a:spcPts val="800"/>
              </a:spcBef>
              <a:spcAft>
                <a:spcPts val="800"/>
              </a:spcAft>
              <a:buNone/>
            </a:pPr>
            <a:r>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19" name="Shape 219"/>
        <p:cNvGrpSpPr/>
        <p:nvPr/>
      </p:nvGrpSpPr>
      <p:grpSpPr>
        <a:xfrm>
          <a:off x="0" y="0"/>
          <a:ext cx="0" cy="0"/>
          <a:chOff x="0" y="0"/>
          <a:chExt cx="0" cy="0"/>
        </a:xfrm>
      </p:grpSpPr>
      <p:sp>
        <p:nvSpPr>
          <p:cNvPr id="220" name="Google Shape;220;p30"/>
          <p:cNvSpPr txBox="1"/>
          <p:nvPr>
            <p:ph type="title"/>
          </p:nvPr>
        </p:nvSpPr>
        <p:spPr>
          <a:xfrm>
            <a:off x="265500" y="624950"/>
            <a:ext cx="4193100" cy="10632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chemeClr val="lt1"/>
                </a:solidFill>
                <a:latin typeface="Arial"/>
                <a:ea typeface="Arial"/>
                <a:cs typeface="Arial"/>
                <a:sym typeface="Arial"/>
              </a:rPr>
              <a:t>Documentation</a:t>
            </a:r>
            <a:endParaRPr b="1">
              <a:solidFill>
                <a:schemeClr val="lt1"/>
              </a:solidFill>
              <a:latin typeface="Arial"/>
              <a:ea typeface="Arial"/>
              <a:cs typeface="Arial"/>
              <a:sym typeface="Arial"/>
            </a:endParaRPr>
          </a:p>
        </p:txBody>
      </p:sp>
      <p:sp>
        <p:nvSpPr>
          <p:cNvPr id="221" name="Google Shape;221;p30"/>
          <p:cNvSpPr txBox="1"/>
          <p:nvPr>
            <p:ph idx="1" type="subTitle"/>
          </p:nvPr>
        </p:nvSpPr>
        <p:spPr>
          <a:xfrm>
            <a:off x="265500" y="2769001"/>
            <a:ext cx="4045200" cy="1269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Arial"/>
                <a:ea typeface="Arial"/>
                <a:cs typeface="Arial"/>
                <a:sym typeface="Arial"/>
              </a:rPr>
              <a:t>Alignment with that of HHS/ME Iowa Administrative Code</a:t>
            </a:r>
            <a:endParaRPr>
              <a:latin typeface="Arial"/>
              <a:ea typeface="Arial"/>
              <a:cs typeface="Arial"/>
              <a:sym typeface="Arial"/>
            </a:endParaRPr>
          </a:p>
          <a:p>
            <a:pPr indent="0" lvl="0" marL="0" rtl="0" algn="ctr">
              <a:spcBef>
                <a:spcPts val="0"/>
              </a:spcBef>
              <a:spcAft>
                <a:spcPts val="0"/>
              </a:spcAft>
              <a:buNone/>
            </a:pPr>
            <a:r>
              <a:rPr lang="en">
                <a:latin typeface="Arial"/>
                <a:ea typeface="Arial"/>
                <a:cs typeface="Arial"/>
                <a:sym typeface="Arial"/>
              </a:rPr>
              <a:t>Chapter 79 Section 249</a:t>
            </a:r>
            <a:endParaRPr>
              <a:latin typeface="Arial"/>
              <a:ea typeface="Arial"/>
              <a:cs typeface="Arial"/>
              <a:sym typeface="Arial"/>
            </a:endParaRPr>
          </a:p>
        </p:txBody>
      </p:sp>
      <p:sp>
        <p:nvSpPr>
          <p:cNvPr id="222" name="Google Shape;222;p30"/>
          <p:cNvSpPr txBox="1"/>
          <p:nvPr/>
        </p:nvSpPr>
        <p:spPr>
          <a:xfrm>
            <a:off x="5418425" y="1014700"/>
            <a:ext cx="3329100" cy="3643800"/>
          </a:xfrm>
          <a:prstGeom prst="rect">
            <a:avLst/>
          </a:prstGeom>
          <a:noFill/>
          <a:ln>
            <a:noFill/>
          </a:ln>
        </p:spPr>
        <p:txBody>
          <a:bodyPr anchorCtr="0" anchor="t" bIns="91425" lIns="91425" spcFirstLastPara="1" rIns="91425" wrap="square" tIns="91425">
            <a:noAutofit/>
          </a:bodyPr>
          <a:lstStyle/>
          <a:p>
            <a:pPr indent="-342900" lvl="0" marL="457200" rtl="0" algn="l">
              <a:spcBef>
                <a:spcPts val="1000"/>
              </a:spcBef>
              <a:spcAft>
                <a:spcPts val="0"/>
              </a:spcAft>
              <a:buClr>
                <a:schemeClr val="lt1"/>
              </a:buClr>
              <a:buSzPts val="1800"/>
              <a:buChar char="➢"/>
            </a:pPr>
            <a:r>
              <a:rPr lang="en" sz="1800">
                <a:solidFill>
                  <a:schemeClr val="lt1"/>
                </a:solidFill>
              </a:rPr>
              <a:t>If it is not documented, it did not happen</a:t>
            </a:r>
            <a:endParaRPr sz="1800">
              <a:solidFill>
                <a:schemeClr val="lt1"/>
              </a:solidFill>
            </a:endParaRPr>
          </a:p>
          <a:p>
            <a:pPr indent="-342900" lvl="0" marL="457200" rtl="0" algn="l">
              <a:spcBef>
                <a:spcPts val="1000"/>
              </a:spcBef>
              <a:spcAft>
                <a:spcPts val="0"/>
              </a:spcAft>
              <a:buClr>
                <a:schemeClr val="lt1"/>
              </a:buClr>
              <a:buSzPts val="1800"/>
              <a:buChar char="➢"/>
            </a:pPr>
            <a:r>
              <a:rPr lang="en" sz="1800">
                <a:solidFill>
                  <a:schemeClr val="lt1"/>
                </a:solidFill>
              </a:rPr>
              <a:t>Federal &amp; State laws require providers to maintain the records to support claims billed</a:t>
            </a:r>
            <a:endParaRPr sz="1800">
              <a:solidFill>
                <a:schemeClr val="lt1"/>
              </a:solidFill>
            </a:endParaRPr>
          </a:p>
          <a:p>
            <a:pPr indent="-342900" lvl="0" marL="457200" rtl="0" algn="l">
              <a:spcBef>
                <a:spcPts val="1000"/>
              </a:spcBef>
              <a:spcAft>
                <a:spcPts val="0"/>
              </a:spcAft>
              <a:buClr>
                <a:schemeClr val="lt1"/>
              </a:buClr>
              <a:buSzPts val="1800"/>
              <a:buChar char="➢"/>
            </a:pPr>
            <a:r>
              <a:rPr lang="en" sz="1800">
                <a:solidFill>
                  <a:schemeClr val="lt1"/>
                </a:solidFill>
              </a:rPr>
              <a:t>Clear &amp; concise service documentation</a:t>
            </a:r>
            <a:endParaRPr sz="1800">
              <a:solidFill>
                <a:schemeClr val="lt1"/>
              </a:solidFill>
            </a:endParaRPr>
          </a:p>
          <a:p>
            <a:pPr indent="-342900" lvl="0" marL="457200" rtl="0" algn="l">
              <a:spcBef>
                <a:spcPts val="1000"/>
              </a:spcBef>
              <a:spcAft>
                <a:spcPts val="1000"/>
              </a:spcAft>
              <a:buClr>
                <a:schemeClr val="lt1"/>
              </a:buClr>
              <a:buSzPts val="1800"/>
              <a:buChar char="➢"/>
            </a:pPr>
            <a:r>
              <a:rPr lang="en" sz="1800">
                <a:solidFill>
                  <a:schemeClr val="lt1"/>
                </a:solidFill>
              </a:rPr>
              <a:t>Accurate &amp; timely</a:t>
            </a:r>
            <a:endParaRPr sz="1800">
              <a:solidFill>
                <a:schemeClr val="lt1"/>
              </a:solidFill>
            </a:endParaRPr>
          </a:p>
        </p:txBody>
      </p:sp>
      <p:sp>
        <p:nvSpPr>
          <p:cNvPr id="223" name="Google Shape;223;p30"/>
          <p:cNvSpPr txBox="1"/>
          <p:nvPr/>
        </p:nvSpPr>
        <p:spPr>
          <a:xfrm>
            <a:off x="4968550" y="204950"/>
            <a:ext cx="3928800" cy="420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400">
                <a:solidFill>
                  <a:schemeClr val="lt1"/>
                </a:solidFill>
              </a:rPr>
              <a:t>General Principles</a:t>
            </a:r>
            <a:endParaRPr b="1" sz="2400">
              <a:solidFill>
                <a:schemeClr val="lt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1"/>
          <p:cNvSpPr txBox="1"/>
          <p:nvPr>
            <p:ph type="title"/>
          </p:nvPr>
        </p:nvSpPr>
        <p:spPr>
          <a:xfrm>
            <a:off x="311725" y="208200"/>
            <a:ext cx="3706500" cy="12414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800"/>
              <a:t>See, touch, hear, taste, smell, and</a:t>
            </a:r>
            <a:r>
              <a:rPr lang="en"/>
              <a:t> </a:t>
            </a:r>
            <a:r>
              <a:rPr b="1" lang="en"/>
              <a:t>“ESP”</a:t>
            </a:r>
            <a:endParaRPr b="1"/>
          </a:p>
        </p:txBody>
      </p:sp>
      <p:pic>
        <p:nvPicPr>
          <p:cNvPr id="229" name="Google Shape;229;p31"/>
          <p:cNvPicPr preferRelativeResize="0"/>
          <p:nvPr/>
        </p:nvPicPr>
        <p:blipFill rotWithShape="1">
          <a:blip r:embed="rId3">
            <a:alphaModFix/>
          </a:blip>
          <a:srcRect b="0" l="14843" r="14843" t="0"/>
          <a:stretch/>
        </p:blipFill>
        <p:spPr>
          <a:xfrm>
            <a:off x="499350" y="1449609"/>
            <a:ext cx="3117700" cy="3117674"/>
          </a:xfrm>
          <a:prstGeom prst="rect">
            <a:avLst/>
          </a:prstGeom>
          <a:noFill/>
          <a:ln>
            <a:noFill/>
          </a:ln>
        </p:spPr>
      </p:pic>
      <p:sp>
        <p:nvSpPr>
          <p:cNvPr id="230" name="Google Shape;230;p31"/>
          <p:cNvSpPr txBox="1"/>
          <p:nvPr/>
        </p:nvSpPr>
        <p:spPr>
          <a:xfrm>
            <a:off x="4327975" y="433725"/>
            <a:ext cx="4861200" cy="443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600" u="sng">
                <a:solidFill>
                  <a:schemeClr val="accent1"/>
                </a:solidFill>
                <a:latin typeface="Roboto"/>
                <a:ea typeface="Roboto"/>
                <a:cs typeface="Roboto"/>
                <a:sym typeface="Roboto"/>
              </a:rPr>
              <a:t>5 Key Aspects for the Documentation of Services</a:t>
            </a:r>
            <a:endParaRPr b="1" sz="1600" u="sng">
              <a:solidFill>
                <a:schemeClr val="accent1"/>
              </a:solidFill>
              <a:latin typeface="Roboto"/>
              <a:ea typeface="Roboto"/>
              <a:cs typeface="Roboto"/>
              <a:sym typeface="Roboto"/>
            </a:endParaRPr>
          </a:p>
          <a:p>
            <a:pPr indent="-317500" lvl="0" marL="457200" rtl="0" algn="l">
              <a:lnSpc>
                <a:spcPct val="150000"/>
              </a:lnSpc>
              <a:spcBef>
                <a:spcPts val="1000"/>
              </a:spcBef>
              <a:spcAft>
                <a:spcPts val="0"/>
              </a:spcAft>
              <a:buSzPts val="1400"/>
              <a:buFont typeface="Roboto"/>
              <a:buAutoNum type="arabicPeriod"/>
            </a:pPr>
            <a:r>
              <a:rPr lang="en">
                <a:latin typeface="Roboto"/>
                <a:ea typeface="Roboto"/>
                <a:cs typeface="Roboto"/>
                <a:sym typeface="Roboto"/>
              </a:rPr>
              <a:t>What’s the purpose of the service?</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AutoNum type="arabicPeriod"/>
            </a:pPr>
            <a:r>
              <a:rPr lang="en">
                <a:latin typeface="Roboto"/>
                <a:ea typeface="Roboto"/>
                <a:cs typeface="Roboto"/>
                <a:sym typeface="Roboto"/>
              </a:rPr>
              <a:t>Detailed -  does the report provide enough details?</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AutoNum type="arabicPeriod"/>
            </a:pPr>
            <a:r>
              <a:rPr lang="en">
                <a:latin typeface="Roboto"/>
                <a:ea typeface="Roboto"/>
                <a:cs typeface="Roboto"/>
                <a:sym typeface="Roboto"/>
              </a:rPr>
              <a:t>Itemized - each </a:t>
            </a:r>
            <a:r>
              <a:rPr lang="en">
                <a:latin typeface="Roboto"/>
                <a:ea typeface="Roboto"/>
                <a:cs typeface="Roboto"/>
                <a:sym typeface="Roboto"/>
              </a:rPr>
              <a:t>occurrence</a:t>
            </a:r>
            <a:r>
              <a:rPr lang="en">
                <a:latin typeface="Roboto"/>
                <a:ea typeface="Roboto"/>
                <a:cs typeface="Roboto"/>
                <a:sym typeface="Roboto"/>
              </a:rPr>
              <a:t>; # of hours detailed in narrative match # of hours authorized &amp; claimed</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AutoNum type="arabicPeriod"/>
            </a:pPr>
            <a:r>
              <a:rPr lang="en">
                <a:latin typeface="Roboto"/>
                <a:ea typeface="Roboto"/>
                <a:cs typeface="Roboto"/>
                <a:sym typeface="Roboto"/>
              </a:rPr>
              <a:t>Unanswered - what wasn’t answered &amp; new questions?</a:t>
            </a:r>
            <a:endParaRPr>
              <a:latin typeface="Roboto"/>
              <a:ea typeface="Roboto"/>
              <a:cs typeface="Roboto"/>
              <a:sym typeface="Roboto"/>
            </a:endParaRPr>
          </a:p>
          <a:p>
            <a:pPr indent="-317500" lvl="0" marL="457200" rtl="0" algn="l">
              <a:lnSpc>
                <a:spcPct val="150000"/>
              </a:lnSpc>
              <a:spcBef>
                <a:spcPts val="0"/>
              </a:spcBef>
              <a:spcAft>
                <a:spcPts val="0"/>
              </a:spcAft>
              <a:buSzPts val="1400"/>
              <a:buFont typeface="Roboto"/>
              <a:buAutoNum type="arabicPeriod"/>
            </a:pPr>
            <a:r>
              <a:rPr lang="en">
                <a:latin typeface="Roboto"/>
                <a:ea typeface="Roboto"/>
                <a:cs typeface="Roboto"/>
                <a:sym typeface="Roboto"/>
              </a:rPr>
              <a:t>Recommendations - ES’s insight &amp; expert opinion</a:t>
            </a:r>
            <a:endParaRPr>
              <a:latin typeface="Roboto"/>
              <a:ea typeface="Roboto"/>
              <a:cs typeface="Roboto"/>
              <a:sym typeface="Roboto"/>
            </a:endParaRPr>
          </a:p>
          <a:p>
            <a:pPr indent="0" lvl="0" marL="0" rtl="0" algn="ctr">
              <a:lnSpc>
                <a:spcPct val="150000"/>
              </a:lnSpc>
              <a:spcBef>
                <a:spcPts val="0"/>
              </a:spcBef>
              <a:spcAft>
                <a:spcPts val="0"/>
              </a:spcAft>
              <a:buNone/>
            </a:pPr>
            <a:r>
              <a:rPr b="1" lang="en" sz="1600">
                <a:solidFill>
                  <a:srgbClr val="FF0000"/>
                </a:solidFill>
                <a:latin typeface="Roboto"/>
                <a:ea typeface="Roboto"/>
                <a:cs typeface="Roboto"/>
                <a:sym typeface="Roboto"/>
              </a:rPr>
              <a:t>Employment Specialist’s Perspectives</a:t>
            </a:r>
            <a:endParaRPr b="1" sz="1600">
              <a:solidFill>
                <a:srgbClr val="FF0000"/>
              </a:solidFill>
              <a:latin typeface="Roboto"/>
              <a:ea typeface="Roboto"/>
              <a:cs typeface="Roboto"/>
              <a:sym typeface="Roboto"/>
            </a:endParaRPr>
          </a:p>
          <a:p>
            <a:pPr indent="0" lvl="0" marL="0" rtl="0" algn="ctr">
              <a:lnSpc>
                <a:spcPct val="150000"/>
              </a:lnSpc>
              <a:spcBef>
                <a:spcPts val="0"/>
              </a:spcBef>
              <a:spcAft>
                <a:spcPts val="0"/>
              </a:spcAft>
              <a:buNone/>
            </a:pPr>
            <a:r>
              <a:rPr b="1" lang="en" sz="2200">
                <a:solidFill>
                  <a:srgbClr val="FF0000"/>
                </a:solidFill>
                <a:latin typeface="Roboto"/>
                <a:ea typeface="Roboto"/>
                <a:cs typeface="Roboto"/>
                <a:sym typeface="Roboto"/>
              </a:rPr>
              <a:t>“ESP”</a:t>
            </a:r>
            <a:endParaRPr b="1" sz="2200">
              <a:solidFill>
                <a:srgbClr val="FF0000"/>
              </a:solidFill>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2"/>
          <p:cNvPicPr preferRelativeResize="0"/>
          <p:nvPr/>
        </p:nvPicPr>
        <p:blipFill>
          <a:blip r:embed="rId3">
            <a:alphaModFix/>
          </a:blip>
          <a:stretch>
            <a:fillRect/>
          </a:stretch>
        </p:blipFill>
        <p:spPr>
          <a:xfrm>
            <a:off x="0" y="750115"/>
            <a:ext cx="9079552" cy="4240984"/>
          </a:xfrm>
          <a:prstGeom prst="rect">
            <a:avLst/>
          </a:prstGeom>
          <a:noFill/>
          <a:ln>
            <a:noFill/>
          </a:ln>
        </p:spPr>
      </p:pic>
      <p:sp>
        <p:nvSpPr>
          <p:cNvPr id="236" name="Google Shape;236;p32"/>
          <p:cNvSpPr txBox="1"/>
          <p:nvPr>
            <p:ph idx="4294967295" type="body"/>
          </p:nvPr>
        </p:nvSpPr>
        <p:spPr>
          <a:xfrm>
            <a:off x="2421625" y="0"/>
            <a:ext cx="4166400" cy="643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800" u="sng">
                <a:solidFill>
                  <a:schemeClr val="hlink"/>
                </a:solidFill>
                <a:latin typeface="Arial"/>
                <a:ea typeface="Arial"/>
                <a:cs typeface="Arial"/>
                <a:sym typeface="Arial"/>
                <a:hlinkClick r:id="rId4"/>
              </a:rPr>
              <a:t>https://ivrs.iowa.gov</a:t>
            </a:r>
            <a:endParaRPr sz="2800" u="sng">
              <a:solidFill>
                <a:schemeClr val="hlink"/>
              </a:solidFill>
              <a:latin typeface="Arial"/>
              <a:ea typeface="Arial"/>
              <a:cs typeface="Arial"/>
              <a:sym typeface="Arial"/>
            </a:endParaRPr>
          </a:p>
          <a:p>
            <a:pPr indent="0" lvl="0" marL="0" rtl="0" algn="l">
              <a:spcBef>
                <a:spcPts val="0"/>
              </a:spcBef>
              <a:spcAft>
                <a:spcPts val="1600"/>
              </a:spcAft>
              <a:buNone/>
            </a:pPr>
            <a:r>
              <a:t/>
            </a:r>
            <a:endParaRPr/>
          </a:p>
        </p:txBody>
      </p:sp>
      <p:sp>
        <p:nvSpPr>
          <p:cNvPr id="237" name="Google Shape;237;p32"/>
          <p:cNvSpPr/>
          <p:nvPr/>
        </p:nvSpPr>
        <p:spPr>
          <a:xfrm>
            <a:off x="4441075" y="1855950"/>
            <a:ext cx="1296300" cy="7158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3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id="242" name="Google Shape;242;p33"/>
          <p:cNvPicPr preferRelativeResize="0"/>
          <p:nvPr/>
        </p:nvPicPr>
        <p:blipFill>
          <a:blip r:embed="rId3">
            <a:alphaModFix/>
          </a:blip>
          <a:stretch>
            <a:fillRect/>
          </a:stretch>
        </p:blipFill>
        <p:spPr>
          <a:xfrm>
            <a:off x="0" y="0"/>
            <a:ext cx="9144000" cy="5143500"/>
          </a:xfrm>
          <a:prstGeom prst="rect">
            <a:avLst/>
          </a:prstGeom>
          <a:noFill/>
          <a:ln>
            <a:noFill/>
          </a:ln>
        </p:spPr>
      </p:pic>
      <p:sp>
        <p:nvSpPr>
          <p:cNvPr id="243" name="Google Shape;243;p33"/>
          <p:cNvSpPr/>
          <p:nvPr/>
        </p:nvSpPr>
        <p:spPr>
          <a:xfrm>
            <a:off x="4372300" y="2752950"/>
            <a:ext cx="2011800" cy="7944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4"/>
          <p:cNvPicPr preferRelativeResize="0"/>
          <p:nvPr/>
        </p:nvPicPr>
        <p:blipFill>
          <a:blip r:embed="rId3">
            <a:alphaModFix/>
          </a:blip>
          <a:stretch>
            <a:fillRect/>
          </a:stretch>
        </p:blipFill>
        <p:spPr>
          <a:xfrm>
            <a:off x="0" y="91870"/>
            <a:ext cx="9144002" cy="4959750"/>
          </a:xfrm>
          <a:prstGeom prst="rect">
            <a:avLst/>
          </a:prstGeom>
          <a:noFill/>
          <a:ln>
            <a:noFill/>
          </a:ln>
        </p:spPr>
      </p:pic>
      <p:sp>
        <p:nvSpPr>
          <p:cNvPr id="249" name="Google Shape;249;p34"/>
          <p:cNvSpPr/>
          <p:nvPr/>
        </p:nvSpPr>
        <p:spPr>
          <a:xfrm flipH="1" rot="8711211">
            <a:off x="1941050" y="2329200"/>
            <a:ext cx="432999" cy="130482"/>
          </a:xfrm>
          <a:prstGeom prst="leftArrow">
            <a:avLst>
              <a:gd fmla="val 50000" name="adj1"/>
              <a:gd fmla="val 50000" name="adj2"/>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4"/>
          <p:cNvSpPr/>
          <p:nvPr/>
        </p:nvSpPr>
        <p:spPr>
          <a:xfrm flipH="1" rot="-9383056">
            <a:off x="1941137" y="3336651"/>
            <a:ext cx="432850" cy="130432"/>
          </a:xfrm>
          <a:prstGeom prst="leftArrow">
            <a:avLst>
              <a:gd fmla="val 50000" name="adj1"/>
              <a:gd fmla="val 50000" name="adj2"/>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50"/>
                                        </p:tgtEl>
                                        <p:attrNameLst>
                                          <p:attrName>style.visibility</p:attrName>
                                        </p:attrNameLst>
                                      </p:cBhvr>
                                      <p:to>
                                        <p:strVal val="visible"/>
                                      </p:to>
                                    </p:set>
                                    <p:anim calcmode="lin" valueType="num">
                                      <p:cBhvr additive="base">
                                        <p:cTn dur="1500"/>
                                        <p:tgtEl>
                                          <p:spTgt spid="250"/>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49"/>
                                        </p:tgtEl>
                                        <p:attrNameLst>
                                          <p:attrName>style.visibility</p:attrName>
                                        </p:attrNameLst>
                                      </p:cBhvr>
                                      <p:to>
                                        <p:strVal val="visible"/>
                                      </p:to>
                                    </p:set>
                                    <p:anim calcmode="lin" valueType="num">
                                      <p:cBhvr additive="base">
                                        <p:cTn dur="1500"/>
                                        <p:tgtEl>
                                          <p:spTgt spid="24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