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Montserrat-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fa3c898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fa3c8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995821f15_0_1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995821f1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4b515e177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4b515e17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c6fa3c89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c6fa3c8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200">
                <a:solidFill>
                  <a:srgbClr val="0B5394"/>
                </a:solidFill>
                <a:highlight>
                  <a:srgbClr val="FFFFFF"/>
                </a:highlight>
              </a:rPr>
              <a:t>History (Ashlea)</a:t>
            </a:r>
            <a:endParaRPr sz="1200">
              <a:solidFill>
                <a:srgbClr val="0B5394"/>
              </a:solidFill>
              <a:highlight>
                <a:srgbClr val="FFFFFF"/>
              </a:highlight>
            </a:endParaRPr>
          </a:p>
          <a:p>
            <a:pPr indent="0" lvl="0" marL="0" rtl="0" algn="l">
              <a:lnSpc>
                <a:spcPct val="105000"/>
              </a:lnSpc>
              <a:spcBef>
                <a:spcPts val="1200"/>
              </a:spcBef>
              <a:spcAft>
                <a:spcPts val="0"/>
              </a:spcAft>
              <a:buNone/>
            </a:pPr>
            <a:r>
              <a:rPr lang="en" sz="1200">
                <a:solidFill>
                  <a:srgbClr val="0B5394"/>
                </a:solidFill>
                <a:highlight>
                  <a:srgbClr val="FFFFFF"/>
                </a:highlight>
              </a:rPr>
              <a:t>(Vienna) </a:t>
            </a:r>
            <a:r>
              <a:rPr lang="en" sz="1200">
                <a:solidFill>
                  <a:srgbClr val="0B5394"/>
                </a:solidFill>
                <a:highlight>
                  <a:srgbClr val="FFFFFF"/>
                </a:highlight>
              </a:rPr>
              <a:t>CD is a person-centered approach that leads to a competitive integrated employment outcome. CD is appropriate for job candidates who are most significantly disabled, haven't worked, worked primarily in segregated settings, or had little vocational success. Candidates who know their vocational goal are not appropriate for CD. The results from each process of CD are used to generate information by identifying a job candidate's skills, interests, abilities, conditions, contributions, and support needed for employment to design a pathway to a career that focuses on the individual's interest, talents, and contributions (not limitations); to customize a job in the community that does not exist if needed based on the information identified; and provide consultative support to ensure the candidate is successful.</a:t>
            </a:r>
            <a:endParaRPr sz="1200">
              <a:solidFill>
                <a:srgbClr val="0B5394"/>
              </a:solidFill>
              <a:highlight>
                <a:srgbClr val="FFFFFF"/>
              </a:highlight>
            </a:endParaRPr>
          </a:p>
          <a:p>
            <a:pPr indent="0" lvl="0" marL="0" rtl="0" algn="l">
              <a:lnSpc>
                <a:spcPct val="105000"/>
              </a:lnSpc>
              <a:spcBef>
                <a:spcPts val="1200"/>
              </a:spcBef>
              <a:spcAft>
                <a:spcPts val="0"/>
              </a:spcAft>
              <a:buNone/>
            </a:pPr>
            <a:r>
              <a:rPr lang="en" sz="1200">
                <a:solidFill>
                  <a:srgbClr val="0B5394"/>
                </a:solidFill>
                <a:highlight>
                  <a:srgbClr val="FFFFFF"/>
                </a:highlight>
              </a:rPr>
              <a:t>Person Centered - really challenges the VR person’s and the ES’s way of thinking. It is because of this that makes CD a service that puts the E1st philosophy into action.</a:t>
            </a:r>
            <a:endParaRPr sz="1200">
              <a:solidFill>
                <a:srgbClr val="0B5394"/>
              </a:solidFill>
              <a:highlight>
                <a:srgbClr val="FFFFFF"/>
              </a:highlight>
            </a:endParaRPr>
          </a:p>
          <a:p>
            <a:pPr indent="0" lvl="0" marL="0" rtl="0" algn="l">
              <a:lnSpc>
                <a:spcPct val="105000"/>
              </a:lnSpc>
              <a:spcBef>
                <a:spcPts val="1200"/>
              </a:spcBef>
              <a:spcAft>
                <a:spcPts val="1200"/>
              </a:spcAft>
              <a:buClr>
                <a:schemeClr val="dk1"/>
              </a:buClr>
              <a:buSzPts val="1100"/>
              <a:buFont typeface="Arial"/>
              <a:buNone/>
            </a:pPr>
            <a:r>
              <a:rPr lang="en" sz="1200">
                <a:solidFill>
                  <a:srgbClr val="0B5394"/>
                </a:solidFill>
                <a:highlight>
                  <a:srgbClr val="FFFFFF"/>
                </a:highlight>
              </a:rPr>
              <a:t>Traditionally, Discovery was supposed to lead to a comprehensive report that’s supposed to help you get to know the JC and understand who this person is with hopes that it would help you decide what the next steps should be. We weren’t getting that. The reports that we were getting yielded no more information than what was gathered through our intake process. With CD, we are getting high quality reports that details skills, knowledge, abilities and conditions with 3 confirmed vocational themes that direct customized job development. Example - we are not doing Discovery and hoping for an entry level TJ Maxx job but example (Jess) </a:t>
            </a:r>
            <a:endParaRPr sz="1200">
              <a:solidFill>
                <a:srgbClr val="0B5394"/>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7b0a4eae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b0a4eae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Jess &amp; Ashlea</a:t>
            </a:r>
            <a:endParaRPr/>
          </a:p>
          <a:p>
            <a:pPr indent="0" lvl="0" marL="0" rtl="0" algn="l">
              <a:spcBef>
                <a:spcPts val="0"/>
              </a:spcBef>
              <a:spcAft>
                <a:spcPts val="0"/>
              </a:spcAft>
              <a:buNone/>
            </a:pPr>
            <a:r>
              <a:rPr lang="en"/>
              <a:t>Emphasize that we’ve looked into 40 hours of job development at the professional level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7ba97afd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7ba97afd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6fa3c898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6fa3c89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(Jess &amp; Ashlea)</a:t>
            </a:r>
            <a:endParaRPr/>
          </a:p>
          <a:p>
            <a:pPr indent="0" lvl="0" marL="0" rtl="0" algn="l">
              <a:spcBef>
                <a:spcPts val="0"/>
              </a:spcBef>
              <a:spcAft>
                <a:spcPts val="0"/>
              </a:spcAft>
              <a:buNone/>
            </a:pPr>
            <a:r>
              <a:rPr lang="en"/>
              <a:t>ACRE certification ensures that provider is trained in customized employment services - why we require ACRE training </a:t>
            </a:r>
            <a:endParaRPr/>
          </a:p>
          <a:p>
            <a:pPr indent="0" lvl="0" marL="0" rtl="0" algn="l">
              <a:spcBef>
                <a:spcPts val="0"/>
              </a:spcBef>
              <a:spcAft>
                <a:spcPts val="0"/>
              </a:spcAft>
              <a:buNone/>
            </a:pPr>
            <a:r>
              <a:rPr lang="en"/>
              <a:t>Meet with local VR office to ensure there is a need for services and there is at least 1-2 VR staff who understands the CD philosophy, process &amp; fidelity. VR office should identify a minimum of 3 JCs.</a:t>
            </a:r>
            <a:endParaRPr/>
          </a:p>
          <a:p>
            <a:pPr indent="0" lvl="0" marL="0" rtl="0" algn="l">
              <a:spcBef>
                <a:spcPts val="0"/>
              </a:spcBef>
              <a:spcAft>
                <a:spcPts val="0"/>
              </a:spcAft>
              <a:buNone/>
            </a:pPr>
            <a:r>
              <a:rPr lang="en"/>
              <a:t>Training with GHA ensures provider understands and adheres to the fidelity model</a:t>
            </a:r>
            <a:endParaRPr/>
          </a:p>
          <a:p>
            <a:pPr indent="0" lvl="0" marL="0" rtl="0" algn="l">
              <a:spcBef>
                <a:spcPts val="0"/>
              </a:spcBef>
              <a:spcAft>
                <a:spcPts val="0"/>
              </a:spcAft>
              <a:buNone/>
            </a:pPr>
            <a:r>
              <a:rPr lang="en"/>
              <a:t>Ongoing training &amp; TA solidifies quality of outcomes &amp; IVRS expectations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995821f1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995821f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Vienna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995821f15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995821f1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995821f1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995821f1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JDx2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995821f15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995821f1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JDx2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278925" y="71150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Customized Discovery</a:t>
            </a:r>
            <a:endParaRPr/>
          </a:p>
        </p:txBody>
      </p:sp>
      <p:sp>
        <p:nvSpPr>
          <p:cNvPr id="59" name="Google Shape;59;p13"/>
          <p:cNvSpPr txBox="1"/>
          <p:nvPr>
            <p:ph idx="1" type="subTitle"/>
          </p:nvPr>
        </p:nvSpPr>
        <p:spPr>
          <a:xfrm>
            <a:off x="278925" y="2858300"/>
            <a:ext cx="7049400" cy="1962000"/>
          </a:xfrm>
          <a:prstGeom prst="rect">
            <a:avLst/>
          </a:prstGeom>
        </p:spPr>
        <p:txBody>
          <a:bodyPr anchorCtr="0" anchor="ctr" bIns="91425" lIns="91425" spcFirstLastPara="1" rIns="91425" wrap="square" tIns="91425">
            <a:normAutofit fontScale="70000" lnSpcReduction="10000"/>
          </a:bodyPr>
          <a:lstStyle/>
          <a:p>
            <a:pPr indent="0" lvl="0" marL="0" rtl="0" algn="l">
              <a:spcBef>
                <a:spcPts val="0"/>
              </a:spcBef>
              <a:spcAft>
                <a:spcPts val="0"/>
              </a:spcAft>
              <a:buNone/>
            </a:pPr>
            <a:r>
              <a:rPr lang="en"/>
              <a:t>Vienna Hoang, Iowa Vocational Rehabilitation Services (IVRS)</a:t>
            </a:r>
            <a:endParaRPr/>
          </a:p>
          <a:p>
            <a:pPr indent="0" lvl="0" marL="0" rtl="0" algn="l">
              <a:spcBef>
                <a:spcPts val="0"/>
              </a:spcBef>
              <a:spcAft>
                <a:spcPts val="0"/>
              </a:spcAft>
              <a:buNone/>
            </a:pPr>
            <a:r>
              <a:rPr lang="en"/>
              <a:t>Ashlea Lantz, Griffin-Hammis Associates</a:t>
            </a:r>
            <a:endParaRPr/>
          </a:p>
          <a:p>
            <a:pPr indent="0" lvl="0" marL="0" rtl="0" algn="l">
              <a:spcBef>
                <a:spcPts val="0"/>
              </a:spcBef>
              <a:spcAft>
                <a:spcPts val="0"/>
              </a:spcAft>
              <a:buNone/>
            </a:pPr>
            <a:r>
              <a:rPr lang="en"/>
              <a:t>Jess Kreho, Griffin-Hammis Associates</a:t>
            </a:r>
            <a:endParaRPr/>
          </a:p>
          <a:p>
            <a:pPr indent="0" lvl="0" marL="0" rtl="0" algn="l">
              <a:spcBef>
                <a:spcPts val="0"/>
              </a:spcBef>
              <a:spcAft>
                <a:spcPts val="0"/>
              </a:spcAft>
              <a:buNone/>
            </a:pPr>
            <a:r>
              <a:rPr lang="en"/>
              <a:t>Jill Daniel, IVRS Carroll</a:t>
            </a:r>
            <a:endParaRPr/>
          </a:p>
          <a:p>
            <a:pPr indent="0" lvl="0" marL="0" rtl="0" algn="l">
              <a:spcBef>
                <a:spcPts val="0"/>
              </a:spcBef>
              <a:spcAft>
                <a:spcPts val="0"/>
              </a:spcAft>
              <a:buNone/>
            </a:pPr>
            <a:r>
              <a:rPr lang="en"/>
              <a:t>Jen Daniel, New Hope Village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May 27,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Schedule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descr="Background pointer shape in timeline graphic" id="126" name="Google Shape;126;p23"/>
          <p:cNvSpPr/>
          <p:nvPr/>
        </p:nvSpPr>
        <p:spPr>
          <a:xfrm>
            <a:off x="340924" y="2199000"/>
            <a:ext cx="1523700" cy="745500"/>
          </a:xfrm>
          <a:prstGeom prst="homePlate">
            <a:avLst>
              <a:gd fmla="val 50000" name="adj"/>
            </a:avLst>
          </a:prstGeom>
          <a:solidFill>
            <a:schemeClr val="accent4"/>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7" name="Google Shape;127;p23"/>
          <p:cNvSpPr txBox="1"/>
          <p:nvPr>
            <p:ph idx="4294967295" type="body"/>
          </p:nvPr>
        </p:nvSpPr>
        <p:spPr>
          <a:xfrm>
            <a:off x="340924" y="2336550"/>
            <a:ext cx="1025700" cy="470400"/>
          </a:xfrm>
          <a:prstGeom prst="rect">
            <a:avLst/>
          </a:prstGeom>
        </p:spPr>
        <p:txBody>
          <a:bodyPr anchorCtr="0" anchor="ctr" bIns="91425" lIns="91425" spcFirstLastPara="1" rIns="91425" wrap="square" tIns="91425">
            <a:normAutofit fontScale="85000"/>
          </a:bodyPr>
          <a:lstStyle/>
          <a:p>
            <a:pPr indent="0" lvl="0" marL="0" rtl="0" algn="ctr">
              <a:lnSpc>
                <a:spcPct val="100000"/>
              </a:lnSpc>
              <a:spcBef>
                <a:spcPts val="0"/>
              </a:spcBef>
              <a:spcAft>
                <a:spcPts val="0"/>
              </a:spcAft>
              <a:buNone/>
            </a:pPr>
            <a:r>
              <a:rPr b="1" lang="en" sz="1600">
                <a:solidFill>
                  <a:schemeClr val="lt1"/>
                </a:solidFill>
              </a:rPr>
              <a:t>05/21/2021</a:t>
            </a:r>
            <a:endParaRPr b="1" sz="1600">
              <a:solidFill>
                <a:schemeClr val="lt1"/>
              </a:solidFill>
            </a:endParaRPr>
          </a:p>
        </p:txBody>
      </p:sp>
      <p:grpSp>
        <p:nvGrpSpPr>
          <p:cNvPr id="128" name="Google Shape;128;p23"/>
          <p:cNvGrpSpPr/>
          <p:nvPr/>
        </p:nvGrpSpPr>
        <p:grpSpPr>
          <a:xfrm>
            <a:off x="969270" y="1610215"/>
            <a:ext cx="198900" cy="593656"/>
            <a:chOff x="777447" y="1610215"/>
            <a:chExt cx="198900" cy="593656"/>
          </a:xfrm>
        </p:grpSpPr>
        <p:cxnSp>
          <p:nvCxnSpPr>
            <p:cNvPr id="129" name="Google Shape;129;p23"/>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30" name="Google Shape;130;p23"/>
            <p:cNvSpPr/>
            <p:nvPr/>
          </p:nvSpPr>
          <p:spPr>
            <a:xfrm>
              <a:off x="777447"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23"/>
          <p:cNvSpPr txBox="1"/>
          <p:nvPr>
            <p:ph idx="4294967295" type="body"/>
          </p:nvPr>
        </p:nvSpPr>
        <p:spPr>
          <a:xfrm>
            <a:off x="318375" y="385675"/>
            <a:ext cx="1745100" cy="90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Finalize plans with IME &amp; GHA</a:t>
            </a:r>
            <a:endParaRPr sz="1600"/>
          </a:p>
        </p:txBody>
      </p:sp>
      <p:sp>
        <p:nvSpPr>
          <p:cNvPr descr="Background pointer shape in timeline graphic" id="132" name="Google Shape;132;p23"/>
          <p:cNvSpPr/>
          <p:nvPr/>
        </p:nvSpPr>
        <p:spPr>
          <a:xfrm>
            <a:off x="1493163" y="2199000"/>
            <a:ext cx="1745100" cy="745500"/>
          </a:xfrm>
          <a:prstGeom prst="chevron">
            <a:avLst>
              <a:gd fmla="val 50000" name="adj"/>
            </a:avLst>
          </a:prstGeom>
          <a:solidFill>
            <a:schemeClr val="accent4"/>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33" name="Google Shape;133;p23"/>
          <p:cNvSpPr txBox="1"/>
          <p:nvPr>
            <p:ph idx="4294967295" type="body"/>
          </p:nvPr>
        </p:nvSpPr>
        <p:spPr>
          <a:xfrm>
            <a:off x="1946100" y="2336213"/>
            <a:ext cx="1025700" cy="470400"/>
          </a:xfrm>
          <a:prstGeom prst="rect">
            <a:avLst/>
          </a:prstGeom>
        </p:spPr>
        <p:txBody>
          <a:bodyPr anchorCtr="0" anchor="ctr" bIns="91425" lIns="91425" spcFirstLastPara="1" rIns="91425" wrap="square" tIns="91425">
            <a:normAutofit fontScale="85000"/>
          </a:bodyPr>
          <a:lstStyle/>
          <a:p>
            <a:pPr indent="0" lvl="0" marL="0" rtl="0" algn="ctr">
              <a:lnSpc>
                <a:spcPct val="100000"/>
              </a:lnSpc>
              <a:spcBef>
                <a:spcPts val="0"/>
              </a:spcBef>
              <a:spcAft>
                <a:spcPts val="0"/>
              </a:spcAft>
              <a:buNone/>
            </a:pPr>
            <a:r>
              <a:rPr b="1" lang="en" sz="1600">
                <a:solidFill>
                  <a:schemeClr val="lt1"/>
                </a:solidFill>
              </a:rPr>
              <a:t>05/27/2021</a:t>
            </a:r>
            <a:endParaRPr b="1" sz="1600">
              <a:solidFill>
                <a:schemeClr val="lt1"/>
              </a:solidFill>
            </a:endParaRPr>
          </a:p>
        </p:txBody>
      </p:sp>
      <p:grpSp>
        <p:nvGrpSpPr>
          <p:cNvPr id="134" name="Google Shape;134;p23"/>
          <p:cNvGrpSpPr/>
          <p:nvPr/>
        </p:nvGrpSpPr>
        <p:grpSpPr>
          <a:xfrm>
            <a:off x="2125557" y="2944508"/>
            <a:ext cx="198900" cy="593656"/>
            <a:chOff x="2223534" y="2938958"/>
            <a:chExt cx="198900" cy="593656"/>
          </a:xfrm>
        </p:grpSpPr>
        <p:cxnSp>
          <p:nvCxnSpPr>
            <p:cNvPr id="135" name="Google Shape;135;p23"/>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36" name="Google Shape;136;p23"/>
            <p:cNvSpPr/>
            <p:nvPr/>
          </p:nvSpPr>
          <p:spPr>
            <a:xfrm flipH="1" rot="10800000">
              <a:off x="2223534"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23"/>
          <p:cNvSpPr txBox="1"/>
          <p:nvPr>
            <p:ph idx="4294967295" type="body"/>
          </p:nvPr>
        </p:nvSpPr>
        <p:spPr>
          <a:xfrm>
            <a:off x="797212" y="3676050"/>
            <a:ext cx="2242800" cy="90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CD Information Session for CRPs &amp; IVRS</a:t>
            </a:r>
            <a:endParaRPr sz="1600"/>
          </a:p>
        </p:txBody>
      </p:sp>
      <p:sp>
        <p:nvSpPr>
          <p:cNvPr descr="Background pointer shape in timeline graphic" id="138" name="Google Shape;138;p23"/>
          <p:cNvSpPr/>
          <p:nvPr/>
        </p:nvSpPr>
        <p:spPr>
          <a:xfrm>
            <a:off x="4217375" y="2199000"/>
            <a:ext cx="1981500" cy="745500"/>
          </a:xfrm>
          <a:prstGeom prst="chevron">
            <a:avLst>
              <a:gd fmla="val 50000" name="adj"/>
            </a:avLst>
          </a:prstGeom>
          <a:solidFill>
            <a:schemeClr val="accent4"/>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39" name="Google Shape;139;p23"/>
          <p:cNvSpPr txBox="1"/>
          <p:nvPr>
            <p:ph idx="4294967295" type="body"/>
          </p:nvPr>
        </p:nvSpPr>
        <p:spPr>
          <a:xfrm>
            <a:off x="4633805" y="2336550"/>
            <a:ext cx="1315500" cy="4704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b="1" lang="en" sz="1600">
                <a:solidFill>
                  <a:schemeClr val="lt1"/>
                </a:solidFill>
              </a:rPr>
              <a:t>0</a:t>
            </a:r>
            <a:r>
              <a:rPr b="1" lang="en" sz="1391">
                <a:solidFill>
                  <a:schemeClr val="lt1"/>
                </a:solidFill>
              </a:rPr>
              <a:t>7/30-08/30</a:t>
            </a:r>
            <a:endParaRPr b="1" sz="1391">
              <a:solidFill>
                <a:schemeClr val="lt1"/>
              </a:solidFill>
            </a:endParaRPr>
          </a:p>
        </p:txBody>
      </p:sp>
      <p:grpSp>
        <p:nvGrpSpPr>
          <p:cNvPr id="140" name="Google Shape;140;p23"/>
          <p:cNvGrpSpPr/>
          <p:nvPr/>
        </p:nvGrpSpPr>
        <p:grpSpPr>
          <a:xfrm>
            <a:off x="5108682" y="1610215"/>
            <a:ext cx="198900" cy="593656"/>
            <a:chOff x="3918084" y="1610215"/>
            <a:chExt cx="198900" cy="593656"/>
          </a:xfrm>
        </p:grpSpPr>
        <p:cxnSp>
          <p:nvCxnSpPr>
            <p:cNvPr id="141" name="Google Shape;141;p23"/>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42" name="Google Shape;142;p23"/>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23"/>
          <p:cNvSpPr txBox="1"/>
          <p:nvPr>
            <p:ph idx="4294967295" type="body"/>
          </p:nvPr>
        </p:nvSpPr>
        <p:spPr>
          <a:xfrm>
            <a:off x="3450594" y="385667"/>
            <a:ext cx="2242800" cy="90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Tracking of current &amp; future CD outcomes to DD Council &amp; VR</a:t>
            </a:r>
            <a:endParaRPr sz="1600"/>
          </a:p>
        </p:txBody>
      </p:sp>
      <p:sp>
        <p:nvSpPr>
          <p:cNvPr descr="Background pointer shape in timeline graphic" id="144" name="Google Shape;144;p23"/>
          <p:cNvSpPr/>
          <p:nvPr/>
        </p:nvSpPr>
        <p:spPr>
          <a:xfrm>
            <a:off x="5826825" y="2199000"/>
            <a:ext cx="1796100" cy="745500"/>
          </a:xfrm>
          <a:prstGeom prst="chevron">
            <a:avLst>
              <a:gd fmla="val 50000" name="adj"/>
            </a:avLst>
          </a:prstGeom>
          <a:solidFill>
            <a:schemeClr val="accent4"/>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45" name="Google Shape;145;p23"/>
          <p:cNvSpPr txBox="1"/>
          <p:nvPr>
            <p:ph idx="4294967295" type="body"/>
          </p:nvPr>
        </p:nvSpPr>
        <p:spPr>
          <a:xfrm>
            <a:off x="6135362" y="2336550"/>
            <a:ext cx="1315500" cy="4704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b="1" lang="en" sz="1350">
                <a:solidFill>
                  <a:schemeClr val="lt1"/>
                </a:solidFill>
              </a:rPr>
              <a:t>9/30/2021</a:t>
            </a:r>
            <a:endParaRPr b="1" sz="1350">
              <a:solidFill>
                <a:schemeClr val="lt1"/>
              </a:solidFill>
            </a:endParaRPr>
          </a:p>
        </p:txBody>
      </p:sp>
      <p:grpSp>
        <p:nvGrpSpPr>
          <p:cNvPr id="146" name="Google Shape;146;p23"/>
          <p:cNvGrpSpPr/>
          <p:nvPr/>
        </p:nvGrpSpPr>
        <p:grpSpPr>
          <a:xfrm>
            <a:off x="6487070" y="2962058"/>
            <a:ext cx="198900" cy="593656"/>
            <a:chOff x="5958946" y="2938958"/>
            <a:chExt cx="198900" cy="593656"/>
          </a:xfrm>
        </p:grpSpPr>
        <p:cxnSp>
          <p:nvCxnSpPr>
            <p:cNvPr id="147" name="Google Shape;147;p23"/>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48" name="Google Shape;148;p23"/>
            <p:cNvSpPr/>
            <p:nvPr/>
          </p:nvSpPr>
          <p:spPr>
            <a:xfrm flipH="1" rot="10800000">
              <a:off x="5958946"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23"/>
          <p:cNvSpPr txBox="1"/>
          <p:nvPr>
            <p:ph idx="4294967295" type="body"/>
          </p:nvPr>
        </p:nvSpPr>
        <p:spPr>
          <a:xfrm>
            <a:off x="5949302" y="3710825"/>
            <a:ext cx="2242800" cy="90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Follow up with CD providers &amp; end of discovery on VR Menu</a:t>
            </a:r>
            <a:endParaRPr sz="1600"/>
          </a:p>
        </p:txBody>
      </p:sp>
      <p:sp>
        <p:nvSpPr>
          <p:cNvPr descr="Background pointer shape in timeline graphic" id="150" name="Google Shape;150;p23"/>
          <p:cNvSpPr/>
          <p:nvPr/>
        </p:nvSpPr>
        <p:spPr>
          <a:xfrm>
            <a:off x="7177998" y="2199000"/>
            <a:ext cx="1654800" cy="745500"/>
          </a:xfrm>
          <a:prstGeom prst="chevron">
            <a:avLst>
              <a:gd fmla="val 50000" name="adj"/>
            </a:avLst>
          </a:prstGeom>
          <a:solidFill>
            <a:schemeClr val="accent4"/>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1" name="Google Shape;151;p23"/>
          <p:cNvSpPr txBox="1"/>
          <p:nvPr>
            <p:ph idx="4294967295" type="body"/>
          </p:nvPr>
        </p:nvSpPr>
        <p:spPr>
          <a:xfrm>
            <a:off x="7636900" y="2336550"/>
            <a:ext cx="10257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50">
                <a:solidFill>
                  <a:schemeClr val="lt1"/>
                </a:solidFill>
              </a:rPr>
              <a:t>10/01/2021</a:t>
            </a:r>
            <a:endParaRPr b="1" sz="1350">
              <a:solidFill>
                <a:schemeClr val="lt1"/>
              </a:solidFill>
            </a:endParaRPr>
          </a:p>
        </p:txBody>
      </p:sp>
      <p:grpSp>
        <p:nvGrpSpPr>
          <p:cNvPr id="152" name="Google Shape;152;p23"/>
          <p:cNvGrpSpPr/>
          <p:nvPr/>
        </p:nvGrpSpPr>
        <p:grpSpPr>
          <a:xfrm>
            <a:off x="7669807" y="1610215"/>
            <a:ext cx="198900" cy="593656"/>
            <a:chOff x="3918084" y="1610215"/>
            <a:chExt cx="198900" cy="593656"/>
          </a:xfrm>
        </p:grpSpPr>
        <p:cxnSp>
          <p:nvCxnSpPr>
            <p:cNvPr id="153" name="Google Shape;153;p23"/>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54" name="Google Shape;154;p23"/>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3"/>
          <p:cNvSpPr txBox="1"/>
          <p:nvPr>
            <p:ph idx="4294967295" type="body"/>
          </p:nvPr>
        </p:nvSpPr>
        <p:spPr>
          <a:xfrm>
            <a:off x="6685979" y="385667"/>
            <a:ext cx="2242800" cy="90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Start of Customized Discovery statewide</a:t>
            </a:r>
            <a:endParaRPr sz="1600"/>
          </a:p>
        </p:txBody>
      </p:sp>
      <p:sp>
        <p:nvSpPr>
          <p:cNvPr descr="Background pointer shape in timeline graphic" id="156" name="Google Shape;156;p23"/>
          <p:cNvSpPr/>
          <p:nvPr/>
        </p:nvSpPr>
        <p:spPr>
          <a:xfrm>
            <a:off x="2869876" y="2199000"/>
            <a:ext cx="1745100" cy="745500"/>
          </a:xfrm>
          <a:prstGeom prst="chevron">
            <a:avLst>
              <a:gd fmla="val 50000" name="adj"/>
            </a:avLst>
          </a:prstGeom>
          <a:solidFill>
            <a:schemeClr val="accent4"/>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7" name="Google Shape;157;p23"/>
          <p:cNvSpPr txBox="1"/>
          <p:nvPr>
            <p:ph idx="4294967295" type="body"/>
          </p:nvPr>
        </p:nvSpPr>
        <p:spPr>
          <a:xfrm>
            <a:off x="3300900" y="2336550"/>
            <a:ext cx="1025700" cy="4704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b="1" lang="en" sz="1350">
                <a:solidFill>
                  <a:schemeClr val="lt1"/>
                </a:solidFill>
              </a:rPr>
              <a:t>06/2021</a:t>
            </a:r>
            <a:endParaRPr b="1" sz="1350">
              <a:solidFill>
                <a:schemeClr val="lt1"/>
              </a:solidFill>
            </a:endParaRPr>
          </a:p>
        </p:txBody>
      </p:sp>
      <p:grpSp>
        <p:nvGrpSpPr>
          <p:cNvPr id="158" name="Google Shape;158;p23"/>
          <p:cNvGrpSpPr/>
          <p:nvPr/>
        </p:nvGrpSpPr>
        <p:grpSpPr>
          <a:xfrm rot="10800000">
            <a:off x="3540745" y="2944503"/>
            <a:ext cx="198900" cy="593656"/>
            <a:chOff x="777447" y="1610215"/>
            <a:chExt cx="198900" cy="593656"/>
          </a:xfrm>
        </p:grpSpPr>
        <p:cxnSp>
          <p:nvCxnSpPr>
            <p:cNvPr id="159" name="Google Shape;159;p23"/>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60" name="Google Shape;160;p23"/>
            <p:cNvSpPr/>
            <p:nvPr/>
          </p:nvSpPr>
          <p:spPr>
            <a:xfrm>
              <a:off x="777447"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23"/>
          <p:cNvSpPr txBox="1"/>
          <p:nvPr>
            <p:ph idx="4294967295" type="body"/>
          </p:nvPr>
        </p:nvSpPr>
        <p:spPr>
          <a:xfrm>
            <a:off x="3238275" y="3675700"/>
            <a:ext cx="2032500" cy="1017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688"/>
              <a:buNone/>
            </a:pPr>
            <a:r>
              <a:rPr lang="en" sz="1600"/>
              <a:t>ACRE trainings begins focused on CE</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9600">
                <a:solidFill>
                  <a:srgbClr val="FFFF00"/>
                </a:solidFill>
              </a:rPr>
              <a:t>???</a:t>
            </a:r>
            <a:r>
              <a:rPr lang="en"/>
              <a:t>Questions</a:t>
            </a:r>
            <a:r>
              <a:rPr lang="en" sz="9600">
                <a:solidFill>
                  <a:srgbClr val="FFFF00"/>
                </a:solidFill>
              </a:rPr>
              <a:t>???</a:t>
            </a:r>
            <a:endParaRPr sz="960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278350" y="1835575"/>
            <a:ext cx="4045200" cy="1318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t>What is Customized Discovery (CD)?</a:t>
            </a:r>
            <a:endParaRPr b="1"/>
          </a:p>
        </p:txBody>
      </p:sp>
      <p:sp>
        <p:nvSpPr>
          <p:cNvPr id="65" name="Google Shape;65;p14"/>
          <p:cNvSpPr txBox="1"/>
          <p:nvPr>
            <p:ph idx="2" type="body"/>
          </p:nvPr>
        </p:nvSpPr>
        <p:spPr>
          <a:xfrm>
            <a:off x="5239800" y="385275"/>
            <a:ext cx="3724500" cy="3962100"/>
          </a:xfrm>
          <a:prstGeom prst="rect">
            <a:avLst/>
          </a:prstGeom>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Person Centered</a:t>
            </a:r>
            <a:endParaRPr sz="2000"/>
          </a:p>
          <a:p>
            <a:pPr indent="-355600" lvl="0" marL="457200" rtl="0" algn="l">
              <a:lnSpc>
                <a:spcPct val="150000"/>
              </a:lnSpc>
              <a:spcBef>
                <a:spcPts val="0"/>
              </a:spcBef>
              <a:spcAft>
                <a:spcPts val="0"/>
              </a:spcAft>
              <a:buSzPts val="2000"/>
              <a:buChar char="●"/>
            </a:pPr>
            <a:r>
              <a:rPr lang="en" sz="2000"/>
              <a:t>Competitive integrated employment (CIE)</a:t>
            </a:r>
            <a:endParaRPr sz="2000"/>
          </a:p>
          <a:p>
            <a:pPr indent="-355600" lvl="0" marL="457200" rtl="0" algn="l">
              <a:lnSpc>
                <a:spcPct val="150000"/>
              </a:lnSpc>
              <a:spcBef>
                <a:spcPts val="0"/>
              </a:spcBef>
              <a:spcAft>
                <a:spcPts val="0"/>
              </a:spcAft>
              <a:buSzPts val="2000"/>
              <a:buChar char="●"/>
            </a:pPr>
            <a:r>
              <a:rPr lang="en" sz="2000"/>
              <a:t>Most Significantly Disabled (MSD)</a:t>
            </a:r>
            <a:endParaRPr sz="2000"/>
          </a:p>
          <a:p>
            <a:pPr indent="-355600" lvl="0" marL="457200" rtl="0" algn="l">
              <a:lnSpc>
                <a:spcPct val="150000"/>
              </a:lnSpc>
              <a:spcBef>
                <a:spcPts val="0"/>
              </a:spcBef>
              <a:spcAft>
                <a:spcPts val="0"/>
              </a:spcAft>
              <a:buSzPts val="2000"/>
              <a:buChar char="●"/>
            </a:pPr>
            <a:r>
              <a:rPr lang="en" sz="2000"/>
              <a:t>Little to no work history</a:t>
            </a:r>
            <a:endParaRPr sz="2000"/>
          </a:p>
          <a:p>
            <a:pPr indent="-355600" lvl="0" marL="457200" rtl="0" algn="l">
              <a:lnSpc>
                <a:spcPct val="150000"/>
              </a:lnSpc>
              <a:spcBef>
                <a:spcPts val="0"/>
              </a:spcBef>
              <a:spcAft>
                <a:spcPts val="0"/>
              </a:spcAft>
              <a:buSzPts val="2000"/>
              <a:buChar char="●"/>
            </a:pPr>
            <a:r>
              <a:rPr lang="en" sz="2000"/>
              <a:t>Leads to a customized job</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Fees for CD</a:t>
            </a:r>
            <a:endParaRPr b="1"/>
          </a:p>
        </p:txBody>
      </p:sp>
      <p:sp>
        <p:nvSpPr>
          <p:cNvPr id="71" name="Google Shape;71;p15"/>
          <p:cNvSpPr txBox="1"/>
          <p:nvPr>
            <p:ph idx="1" type="body"/>
          </p:nvPr>
        </p:nvSpPr>
        <p:spPr>
          <a:xfrm>
            <a:off x="311700" y="1234050"/>
            <a:ext cx="3999900" cy="1485600"/>
          </a:xfrm>
          <a:prstGeom prst="rect">
            <a:avLst/>
          </a:prstGeom>
        </p:spPr>
        <p:txBody>
          <a:bodyPr anchorCtr="0" anchor="t" bIns="91425" lIns="91425" spcFirstLastPara="1" rIns="91425" wrap="square" tIns="91425">
            <a:normAutofit lnSpcReduction="20000"/>
          </a:bodyPr>
          <a:lstStyle/>
          <a:p>
            <a:pPr indent="-342900" lvl="0" marL="457200" rtl="0" algn="l">
              <a:spcBef>
                <a:spcPts val="1000"/>
              </a:spcBef>
              <a:spcAft>
                <a:spcPts val="0"/>
              </a:spcAft>
              <a:buClr>
                <a:schemeClr val="accent4"/>
              </a:buClr>
              <a:buSzPts val="1800"/>
              <a:buChar char="●"/>
            </a:pPr>
            <a:r>
              <a:rPr b="1" lang="en" sz="1800"/>
              <a:t>Payment I -Discovery </a:t>
            </a:r>
            <a:endParaRPr b="1" sz="1800"/>
          </a:p>
          <a:p>
            <a:pPr indent="-330200" lvl="1" marL="914400" rtl="0" algn="l">
              <a:spcBef>
                <a:spcPts val="1200"/>
              </a:spcBef>
              <a:spcAft>
                <a:spcPts val="0"/>
              </a:spcAft>
              <a:buSzPts val="1600"/>
              <a:buChar char="○"/>
            </a:pPr>
            <a:r>
              <a:rPr lang="en" sz="1600"/>
              <a:t>$68.48/hr up to 40 hours for CD</a:t>
            </a:r>
            <a:endParaRPr sz="1600"/>
          </a:p>
          <a:p>
            <a:pPr indent="-330200" lvl="1" marL="914400" rtl="0" algn="l">
              <a:spcBef>
                <a:spcPts val="1000"/>
              </a:spcBef>
              <a:spcAft>
                <a:spcPts val="1200"/>
              </a:spcAft>
              <a:buSzPts val="1600"/>
              <a:buChar char="○"/>
            </a:pPr>
            <a:r>
              <a:rPr lang="en" sz="1600"/>
              <a:t>$683 for the completion of the Vocational Profile Report/DSR</a:t>
            </a:r>
            <a:endParaRPr/>
          </a:p>
        </p:txBody>
      </p:sp>
      <p:sp>
        <p:nvSpPr>
          <p:cNvPr id="72" name="Google Shape;72;p15"/>
          <p:cNvSpPr txBox="1"/>
          <p:nvPr/>
        </p:nvSpPr>
        <p:spPr>
          <a:xfrm>
            <a:off x="311700" y="2719650"/>
            <a:ext cx="5072700" cy="2329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4"/>
              </a:buClr>
              <a:buSzPts val="1800"/>
              <a:buFont typeface="Playfair Display"/>
              <a:buChar char="●"/>
            </a:pPr>
            <a:r>
              <a:rPr b="1" lang="en" sz="1800">
                <a:solidFill>
                  <a:schemeClr val="dk2"/>
                </a:solidFill>
                <a:latin typeface="Playfair Display"/>
                <a:ea typeface="Playfair Display"/>
                <a:cs typeface="Playfair Display"/>
                <a:sym typeface="Playfair Display"/>
              </a:rPr>
              <a:t>Payment III - Consultative Supports/Job Coaching  </a:t>
            </a:r>
            <a:endParaRPr b="1" sz="1800">
              <a:solidFill>
                <a:schemeClr val="dk2"/>
              </a:solidFill>
              <a:latin typeface="Playfair Display"/>
              <a:ea typeface="Playfair Display"/>
              <a:cs typeface="Playfair Display"/>
              <a:sym typeface="Playfair Display"/>
            </a:endParaRPr>
          </a:p>
          <a:p>
            <a:pPr indent="-330200" lvl="1" marL="914400" rtl="0" algn="l">
              <a:lnSpc>
                <a:spcPct val="115000"/>
              </a:lnSpc>
              <a:spcBef>
                <a:spcPts val="1000"/>
              </a:spcBef>
              <a:spcAft>
                <a:spcPts val="0"/>
              </a:spcAft>
              <a:buClr>
                <a:schemeClr val="dk2"/>
              </a:buClr>
              <a:buSzPts val="1600"/>
              <a:buFont typeface="Playfair Display"/>
              <a:buChar char="○"/>
            </a:pPr>
            <a:r>
              <a:rPr lang="en" sz="1600">
                <a:solidFill>
                  <a:schemeClr val="dk2"/>
                </a:solidFill>
                <a:latin typeface="Playfair Display"/>
                <a:ea typeface="Playfair Display"/>
                <a:cs typeface="Playfair Display"/>
                <a:sym typeface="Playfair Display"/>
              </a:rPr>
              <a:t>$46.76/hr up to 80 hours for consultative support/supported employment job coaching</a:t>
            </a:r>
            <a:endParaRPr sz="1600">
              <a:solidFill>
                <a:schemeClr val="dk2"/>
              </a:solidFill>
              <a:latin typeface="Playfair Display"/>
              <a:ea typeface="Playfair Display"/>
              <a:cs typeface="Playfair Display"/>
              <a:sym typeface="Playfair Display"/>
            </a:endParaRPr>
          </a:p>
          <a:p>
            <a:pPr indent="-330200" lvl="1" marL="914400" rtl="0" algn="l">
              <a:lnSpc>
                <a:spcPct val="115000"/>
              </a:lnSpc>
              <a:spcBef>
                <a:spcPts val="0"/>
              </a:spcBef>
              <a:spcAft>
                <a:spcPts val="0"/>
              </a:spcAft>
              <a:buClr>
                <a:schemeClr val="dk2"/>
              </a:buClr>
              <a:buSzPts val="1600"/>
              <a:buFont typeface="Playfair Display"/>
              <a:buChar char="○"/>
            </a:pPr>
            <a:r>
              <a:rPr lang="en" sz="1600">
                <a:solidFill>
                  <a:schemeClr val="dk2"/>
                </a:solidFill>
                <a:latin typeface="Playfair Display"/>
                <a:ea typeface="Playfair Display"/>
                <a:cs typeface="Playfair Display"/>
                <a:sym typeface="Playfair Display"/>
              </a:rPr>
              <a:t>$68.48/hr up to 2 hours for a natural support plan and report</a:t>
            </a:r>
            <a:endParaRPr>
              <a:latin typeface="Playfair Display"/>
              <a:ea typeface="Playfair Display"/>
              <a:cs typeface="Playfair Display"/>
              <a:sym typeface="Playfair Display"/>
            </a:endParaRPr>
          </a:p>
        </p:txBody>
      </p:sp>
      <p:sp>
        <p:nvSpPr>
          <p:cNvPr id="73" name="Google Shape;73;p15"/>
          <p:cNvSpPr txBox="1"/>
          <p:nvPr/>
        </p:nvSpPr>
        <p:spPr>
          <a:xfrm>
            <a:off x="4834050" y="1234050"/>
            <a:ext cx="3841800" cy="2200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0"/>
              </a:spcAft>
              <a:buClr>
                <a:schemeClr val="accent4"/>
              </a:buClr>
              <a:buSzPts val="1800"/>
              <a:buFont typeface="Playfair Display"/>
              <a:buChar char="●"/>
            </a:pPr>
            <a:r>
              <a:rPr b="1" lang="en" sz="1800">
                <a:solidFill>
                  <a:schemeClr val="dk2"/>
                </a:solidFill>
                <a:latin typeface="Playfair Display"/>
                <a:ea typeface="Playfair Display"/>
                <a:cs typeface="Playfair Display"/>
                <a:sym typeface="Playfair Display"/>
              </a:rPr>
              <a:t>Payment II - Customized Job Development </a:t>
            </a:r>
            <a:endParaRPr b="1" sz="1600">
              <a:solidFill>
                <a:schemeClr val="dk2"/>
              </a:solidFill>
              <a:latin typeface="Playfair Display"/>
              <a:ea typeface="Playfair Display"/>
              <a:cs typeface="Playfair Display"/>
              <a:sym typeface="Playfair Display"/>
            </a:endParaRPr>
          </a:p>
          <a:p>
            <a:pPr indent="-330200" lvl="1" marL="914400" rtl="0" algn="l">
              <a:lnSpc>
                <a:spcPct val="115000"/>
              </a:lnSpc>
              <a:spcBef>
                <a:spcPts val="1200"/>
              </a:spcBef>
              <a:spcAft>
                <a:spcPts val="0"/>
              </a:spcAft>
              <a:buClr>
                <a:schemeClr val="dk2"/>
              </a:buClr>
              <a:buSzPts val="1600"/>
              <a:buFont typeface="Playfair Display"/>
              <a:buChar char="○"/>
            </a:pPr>
            <a:r>
              <a:rPr lang="en" sz="1600">
                <a:solidFill>
                  <a:schemeClr val="dk2"/>
                </a:solidFill>
                <a:latin typeface="Playfair Display"/>
                <a:ea typeface="Playfair Display"/>
                <a:cs typeface="Playfair Display"/>
                <a:sym typeface="Playfair Display"/>
              </a:rPr>
              <a:t>$68.48/hr up to 40 hours customized job development</a:t>
            </a:r>
            <a:endParaRPr sz="1600">
              <a:solidFill>
                <a:schemeClr val="dk2"/>
              </a:solidFill>
              <a:latin typeface="Playfair Display"/>
              <a:ea typeface="Playfair Display"/>
              <a:cs typeface="Playfair Display"/>
              <a:sym typeface="Playfair Display"/>
            </a:endParaRPr>
          </a:p>
          <a:p>
            <a:pPr indent="-330200" lvl="1" marL="914400" rtl="0" algn="l">
              <a:lnSpc>
                <a:spcPct val="115000"/>
              </a:lnSpc>
              <a:spcBef>
                <a:spcPts val="1000"/>
              </a:spcBef>
              <a:spcAft>
                <a:spcPts val="1200"/>
              </a:spcAft>
              <a:buClr>
                <a:schemeClr val="dk2"/>
              </a:buClr>
              <a:buSzPts val="1600"/>
              <a:buFont typeface="Playfair Display"/>
              <a:buChar char="○"/>
            </a:pPr>
            <a:r>
              <a:rPr lang="en" sz="1600">
                <a:solidFill>
                  <a:schemeClr val="dk2"/>
                </a:solidFill>
                <a:latin typeface="Playfair Display"/>
                <a:ea typeface="Playfair Display"/>
                <a:cs typeface="Playfair Display"/>
                <a:sym typeface="Playfair Display"/>
              </a:rPr>
              <a:t>$68.48/hr up to 10 hours for customized employment</a:t>
            </a:r>
            <a:endParaRPr>
              <a:latin typeface="Playfair Display"/>
              <a:ea typeface="Playfair Display"/>
              <a:cs typeface="Playfair Display"/>
              <a:sym typeface="Playfair Display"/>
            </a:endParaRPr>
          </a:p>
        </p:txBody>
      </p:sp>
      <p:sp>
        <p:nvSpPr>
          <p:cNvPr id="74" name="Google Shape;74;p15"/>
          <p:cNvSpPr txBox="1"/>
          <p:nvPr>
            <p:ph type="title"/>
          </p:nvPr>
        </p:nvSpPr>
        <p:spPr>
          <a:xfrm>
            <a:off x="5216550" y="3537450"/>
            <a:ext cx="3841800" cy="124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a:t>Grand Total: </a:t>
            </a:r>
            <a:r>
              <a:rPr b="1" lang="en" sz="2000"/>
              <a:t>(up to)</a:t>
            </a:r>
            <a:endParaRPr b="1" sz="2000"/>
          </a:p>
          <a:p>
            <a:pPr indent="0" lvl="0" marL="0" rtl="0" algn="ctr">
              <a:spcBef>
                <a:spcPts val="0"/>
              </a:spcBef>
              <a:spcAft>
                <a:spcPts val="0"/>
              </a:spcAft>
              <a:buSzPts val="990"/>
              <a:buNone/>
            </a:pPr>
            <a:r>
              <a:rPr b="1" lang="en">
                <a:solidFill>
                  <a:srgbClr val="FF0000"/>
                </a:solidFill>
              </a:rPr>
              <a:t>$10,861.76 per JC</a:t>
            </a:r>
            <a:r>
              <a:rPr b="1" lang="en"/>
              <a:t>!!</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Process &amp; Outcomes of CD &amp; Customized JD</a:t>
            </a:r>
            <a:endParaRPr b="1"/>
          </a:p>
        </p:txBody>
      </p:sp>
      <p:sp>
        <p:nvSpPr>
          <p:cNvPr id="80" name="Google Shape;80;p16"/>
          <p:cNvSpPr txBox="1"/>
          <p:nvPr>
            <p:ph idx="2" type="body"/>
          </p:nvPr>
        </p:nvSpPr>
        <p:spPr>
          <a:xfrm>
            <a:off x="6261650" y="1017725"/>
            <a:ext cx="2669700" cy="3874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b="1" lang="en" sz="1800">
                <a:highlight>
                  <a:schemeClr val="dk1"/>
                </a:highlight>
              </a:rPr>
              <a:t>Outcomes:</a:t>
            </a:r>
            <a:endParaRPr b="1" sz="1800">
              <a:highlight>
                <a:schemeClr val="dk1"/>
              </a:highlight>
            </a:endParaRPr>
          </a:p>
          <a:p>
            <a:pPr indent="-322580" lvl="0" marL="457200" rtl="0" algn="l">
              <a:lnSpc>
                <a:spcPct val="150000"/>
              </a:lnSpc>
              <a:spcBef>
                <a:spcPts val="1200"/>
              </a:spcBef>
              <a:spcAft>
                <a:spcPts val="0"/>
              </a:spcAft>
              <a:buClr>
                <a:schemeClr val="accent4"/>
              </a:buClr>
              <a:buSzPct val="100000"/>
              <a:buChar char="●"/>
            </a:pPr>
            <a:r>
              <a:rPr b="1" lang="en" sz="1600"/>
              <a:t>Vocational Profile (completed DSR) </a:t>
            </a:r>
            <a:endParaRPr b="1" sz="1600"/>
          </a:p>
          <a:p>
            <a:pPr indent="-322580" lvl="0" marL="457200" rtl="0" algn="l">
              <a:lnSpc>
                <a:spcPct val="150000"/>
              </a:lnSpc>
              <a:spcBef>
                <a:spcPts val="0"/>
              </a:spcBef>
              <a:spcAft>
                <a:spcPts val="0"/>
              </a:spcAft>
              <a:buClr>
                <a:schemeClr val="accent4"/>
              </a:buClr>
              <a:buSzPct val="100000"/>
              <a:buChar char="●"/>
            </a:pPr>
            <a:r>
              <a:rPr b="1" lang="en" sz="1600"/>
              <a:t>Visual Profile/Portfolio</a:t>
            </a:r>
            <a:endParaRPr b="1" sz="1600"/>
          </a:p>
          <a:p>
            <a:pPr indent="-322580" lvl="0" marL="457200" rtl="0" algn="l">
              <a:lnSpc>
                <a:spcPct val="150000"/>
              </a:lnSpc>
              <a:spcBef>
                <a:spcPts val="0"/>
              </a:spcBef>
              <a:spcAft>
                <a:spcPts val="0"/>
              </a:spcAft>
              <a:buClr>
                <a:schemeClr val="accent4"/>
              </a:buClr>
              <a:buSzPct val="100000"/>
              <a:buChar char="●"/>
            </a:pPr>
            <a:r>
              <a:rPr b="1" lang="en" sz="1600"/>
              <a:t>Plan for Customized Job Development via Lists of 20 </a:t>
            </a:r>
            <a:endParaRPr b="1" sz="1600"/>
          </a:p>
          <a:p>
            <a:pPr indent="-322580" lvl="0" marL="457200" rtl="0" algn="l">
              <a:lnSpc>
                <a:spcPct val="150000"/>
              </a:lnSpc>
              <a:spcBef>
                <a:spcPts val="0"/>
              </a:spcBef>
              <a:spcAft>
                <a:spcPts val="0"/>
              </a:spcAft>
              <a:buClr>
                <a:schemeClr val="accent4"/>
              </a:buClr>
              <a:buSzPct val="100000"/>
              <a:buChar char="●"/>
            </a:pPr>
            <a:r>
              <a:rPr b="1" lang="en" sz="1600" u="sng"/>
              <a:t>Always</a:t>
            </a:r>
            <a:r>
              <a:rPr b="1" lang="en" sz="1600"/>
              <a:t> Competitive Integrated Employment</a:t>
            </a:r>
            <a:endParaRPr b="1" sz="1600"/>
          </a:p>
          <a:p>
            <a:pPr indent="-322580" lvl="0" marL="457200" rtl="0" algn="l">
              <a:lnSpc>
                <a:spcPct val="150000"/>
              </a:lnSpc>
              <a:spcBef>
                <a:spcPts val="0"/>
              </a:spcBef>
              <a:spcAft>
                <a:spcPts val="0"/>
              </a:spcAft>
              <a:buClr>
                <a:schemeClr val="accent4"/>
              </a:buClr>
              <a:buSzPct val="100000"/>
              <a:buChar char="●"/>
            </a:pPr>
            <a:r>
              <a:rPr b="1" lang="en" sz="1600"/>
              <a:t>Consultative Supports</a:t>
            </a:r>
            <a:endParaRPr b="1" sz="1600"/>
          </a:p>
          <a:p>
            <a:pPr indent="-322580" lvl="0" marL="457200" rtl="0" algn="l">
              <a:lnSpc>
                <a:spcPct val="150000"/>
              </a:lnSpc>
              <a:spcBef>
                <a:spcPts val="0"/>
              </a:spcBef>
              <a:spcAft>
                <a:spcPts val="0"/>
              </a:spcAft>
              <a:buClr>
                <a:schemeClr val="accent4"/>
              </a:buClr>
              <a:buSzPct val="100000"/>
              <a:buChar char="●"/>
            </a:pPr>
            <a:r>
              <a:rPr b="1" lang="en" sz="1600"/>
              <a:t>Natural Support Plan</a:t>
            </a:r>
            <a:endParaRPr b="1"/>
          </a:p>
        </p:txBody>
      </p:sp>
      <p:pic>
        <p:nvPicPr>
          <p:cNvPr id="81" name="Google Shape;81;p16"/>
          <p:cNvPicPr preferRelativeResize="0"/>
          <p:nvPr/>
        </p:nvPicPr>
        <p:blipFill>
          <a:blip r:embed="rId3">
            <a:alphaModFix/>
          </a:blip>
          <a:stretch>
            <a:fillRect/>
          </a:stretch>
        </p:blipFill>
        <p:spPr>
          <a:xfrm>
            <a:off x="782725" y="1234050"/>
            <a:ext cx="5478926" cy="3538501"/>
          </a:xfrm>
          <a:prstGeom prst="rect">
            <a:avLst/>
          </a:prstGeom>
          <a:noFill/>
          <a:ln>
            <a:noFill/>
          </a:ln>
        </p:spPr>
      </p:pic>
      <p:sp>
        <p:nvSpPr>
          <p:cNvPr id="82" name="Google Shape;82;p16"/>
          <p:cNvSpPr txBox="1"/>
          <p:nvPr/>
        </p:nvSpPr>
        <p:spPr>
          <a:xfrm>
            <a:off x="153725" y="4096800"/>
            <a:ext cx="35922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layfair Display"/>
              <a:buChar char="●"/>
            </a:pPr>
            <a:r>
              <a:rPr b="1" lang="en">
                <a:highlight>
                  <a:schemeClr val="dk1"/>
                </a:highlight>
                <a:latin typeface="Playfair Display"/>
                <a:ea typeface="Playfair Display"/>
                <a:cs typeface="Playfair Display"/>
                <a:sym typeface="Playfair Display"/>
              </a:rPr>
              <a:t>Informational Interviews &amp; Approach </a:t>
            </a:r>
            <a:endParaRPr b="1">
              <a:highlight>
                <a:schemeClr val="dk1"/>
              </a:highlight>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b="1" lang="en">
                <a:highlight>
                  <a:schemeClr val="dk1"/>
                </a:highlight>
                <a:latin typeface="Playfair Display"/>
                <a:ea typeface="Playfair Display"/>
                <a:cs typeface="Playfair Display"/>
                <a:sym typeface="Playfair Display"/>
              </a:rPr>
              <a:t>Social Capital/Warm Contacts</a:t>
            </a:r>
            <a:endParaRPr b="1">
              <a:highlight>
                <a:schemeClr val="dk1"/>
              </a:highlight>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b="1" lang="en">
                <a:highlight>
                  <a:schemeClr val="dk1"/>
                </a:highlight>
                <a:latin typeface="Playfair Display"/>
                <a:ea typeface="Playfair Display"/>
                <a:cs typeface="Playfair Display"/>
                <a:sym typeface="Playfair Display"/>
              </a:rPr>
              <a:t>Focus on small, artisan businesses</a:t>
            </a:r>
            <a:r>
              <a:rPr lang="en">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Required credentialed CD provider &amp; training supports</a:t>
            </a:r>
            <a:endParaRPr b="1"/>
          </a:p>
        </p:txBody>
      </p:sp>
      <p:sp>
        <p:nvSpPr>
          <p:cNvPr id="88" name="Google Shape;88;p17"/>
          <p:cNvSpPr txBox="1"/>
          <p:nvPr>
            <p:ph idx="1" type="body"/>
          </p:nvPr>
        </p:nvSpPr>
        <p:spPr>
          <a:xfrm>
            <a:off x="311700" y="1073213"/>
            <a:ext cx="3999900" cy="3334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100">
                <a:solidFill>
                  <a:srgbClr val="000000"/>
                </a:solidFill>
              </a:rPr>
              <a:t>FY2022 - Initial training</a:t>
            </a:r>
            <a:endParaRPr b="1" sz="2100">
              <a:solidFill>
                <a:srgbClr val="000000"/>
              </a:solidFill>
            </a:endParaRPr>
          </a:p>
          <a:p>
            <a:pPr indent="-330200" lvl="0" marL="457200" rtl="0" algn="l">
              <a:spcBef>
                <a:spcPts val="1200"/>
              </a:spcBef>
              <a:spcAft>
                <a:spcPts val="0"/>
              </a:spcAft>
              <a:buClr>
                <a:schemeClr val="accent4"/>
              </a:buClr>
              <a:buSzPts val="1600"/>
              <a:buChar char="●"/>
            </a:pPr>
            <a:r>
              <a:rPr lang="en" sz="1600"/>
              <a:t>Successfully complete an ACRE-CE approved training (certificate of completion should state: ACRE with an Emphasis on Customized Employment)</a:t>
            </a:r>
            <a:endParaRPr sz="1600"/>
          </a:p>
          <a:p>
            <a:pPr indent="-330200" lvl="0" marL="457200" rtl="0" algn="l">
              <a:spcBef>
                <a:spcPts val="0"/>
              </a:spcBef>
              <a:spcAft>
                <a:spcPts val="0"/>
              </a:spcAft>
              <a:buClr>
                <a:schemeClr val="accent4"/>
              </a:buClr>
              <a:buSzPts val="1600"/>
              <a:buChar char="●"/>
            </a:pPr>
            <a:r>
              <a:rPr lang="en" sz="1600"/>
              <a:t>Meet with the local VR office to discuss Customized Discovery service needs</a:t>
            </a:r>
            <a:endParaRPr sz="1600"/>
          </a:p>
          <a:p>
            <a:pPr indent="-330200" lvl="0" marL="457200" rtl="0" algn="l">
              <a:spcBef>
                <a:spcPts val="0"/>
              </a:spcBef>
              <a:spcAft>
                <a:spcPts val="0"/>
              </a:spcAft>
              <a:buClr>
                <a:schemeClr val="accent4"/>
              </a:buClr>
              <a:buSzPts val="1600"/>
              <a:buChar char="●"/>
            </a:pPr>
            <a:r>
              <a:rPr lang="en" sz="1600"/>
              <a:t>Participate in supplemental training/COP as arranged by GHA over the course of FFY2022</a:t>
            </a:r>
            <a:endParaRPr sz="1600"/>
          </a:p>
        </p:txBody>
      </p:sp>
      <p:sp>
        <p:nvSpPr>
          <p:cNvPr id="89" name="Google Shape;89;p17"/>
          <p:cNvSpPr txBox="1"/>
          <p:nvPr>
            <p:ph idx="2" type="body"/>
          </p:nvPr>
        </p:nvSpPr>
        <p:spPr>
          <a:xfrm>
            <a:off x="4832400" y="1017725"/>
            <a:ext cx="3999900" cy="3334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100">
                <a:solidFill>
                  <a:srgbClr val="000000"/>
                </a:solidFill>
              </a:rPr>
              <a:t>Ongoing training</a:t>
            </a:r>
            <a:endParaRPr b="1" sz="2100">
              <a:solidFill>
                <a:srgbClr val="000000"/>
              </a:solidFill>
            </a:endParaRPr>
          </a:p>
          <a:p>
            <a:pPr indent="-330200" lvl="0" marL="457200" rtl="0" algn="l">
              <a:spcBef>
                <a:spcPts val="1200"/>
              </a:spcBef>
              <a:spcAft>
                <a:spcPts val="0"/>
              </a:spcAft>
              <a:buClr>
                <a:schemeClr val="accent4"/>
              </a:buClr>
              <a:buSzPts val="1600"/>
              <a:buChar char="●"/>
            </a:pPr>
            <a:r>
              <a:rPr lang="en" sz="1600"/>
              <a:t>Participate in annual IVRS training on CD</a:t>
            </a:r>
            <a:endParaRPr sz="1600"/>
          </a:p>
          <a:p>
            <a:pPr indent="-330200" lvl="0" marL="457200" rtl="0" algn="l">
              <a:spcBef>
                <a:spcPts val="0"/>
              </a:spcBef>
              <a:spcAft>
                <a:spcPts val="0"/>
              </a:spcAft>
              <a:buClr>
                <a:schemeClr val="accent4"/>
              </a:buClr>
              <a:buSzPts val="1600"/>
              <a:buChar char="●"/>
            </a:pPr>
            <a:r>
              <a:rPr lang="en" sz="1600"/>
              <a:t>Ongoing TA support through GHA for FY2022</a:t>
            </a:r>
            <a:endParaRPr sz="1600"/>
          </a:p>
          <a:p>
            <a:pPr indent="0" lvl="0" marL="0" rtl="0" algn="l">
              <a:spcBef>
                <a:spcPts val="1200"/>
              </a:spcBef>
              <a:spcAft>
                <a:spcPts val="0"/>
              </a:spcAft>
              <a:buNone/>
            </a:pPr>
            <a:r>
              <a:rPr b="1" lang="en" sz="2100"/>
              <a:t>Oversight</a:t>
            </a:r>
            <a:endParaRPr b="1" sz="2100"/>
          </a:p>
          <a:p>
            <a:pPr indent="-330200" lvl="0" marL="457200" rtl="0" algn="l">
              <a:spcBef>
                <a:spcPts val="1200"/>
              </a:spcBef>
              <a:spcAft>
                <a:spcPts val="0"/>
              </a:spcAft>
              <a:buClr>
                <a:schemeClr val="accent4"/>
              </a:buClr>
              <a:buSzPts val="1600"/>
              <a:buChar char="●"/>
            </a:pPr>
            <a:r>
              <a:rPr lang="en" sz="1600"/>
              <a:t>CRP RM &amp; local VR staff reviews DSR for quality</a:t>
            </a:r>
            <a:endParaRPr sz="1600"/>
          </a:p>
          <a:p>
            <a:pPr indent="-330200" lvl="0" marL="457200" rtl="0" algn="l">
              <a:spcBef>
                <a:spcPts val="0"/>
              </a:spcBef>
              <a:spcAft>
                <a:spcPts val="0"/>
              </a:spcAft>
              <a:buClr>
                <a:schemeClr val="accent4"/>
              </a:buClr>
              <a:buSzPts val="1600"/>
              <a:buChar char="●"/>
            </a:pPr>
            <a:r>
              <a:rPr lang="en" sz="1600"/>
              <a:t>Ongoing TA support through GHA for FY2022</a:t>
            </a:r>
            <a:endParaRPr sz="1600"/>
          </a:p>
          <a:p>
            <a:pPr indent="-330200" lvl="0" marL="457200" rtl="0" algn="l">
              <a:spcBef>
                <a:spcPts val="0"/>
              </a:spcBef>
              <a:spcAft>
                <a:spcPts val="0"/>
              </a:spcAft>
              <a:buClr>
                <a:schemeClr val="accent4"/>
              </a:buClr>
              <a:buSzPts val="1600"/>
              <a:buChar char="●"/>
            </a:pPr>
            <a:r>
              <a:rPr lang="en" sz="1600"/>
              <a:t>Fidelity reviews</a:t>
            </a:r>
            <a:endParaRPr sz="1600"/>
          </a:p>
        </p:txBody>
      </p:sp>
      <p:sp>
        <p:nvSpPr>
          <p:cNvPr id="90" name="Google Shape;90;p17"/>
          <p:cNvSpPr txBox="1"/>
          <p:nvPr/>
        </p:nvSpPr>
        <p:spPr>
          <a:xfrm>
            <a:off x="1011950" y="4463500"/>
            <a:ext cx="6502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2000">
                <a:solidFill>
                  <a:srgbClr val="FF0000"/>
                </a:solidFill>
                <a:latin typeface="Playfair Display"/>
                <a:ea typeface="Playfair Display"/>
                <a:cs typeface="Playfair Display"/>
                <a:sym typeface="Playfair Display"/>
              </a:rPr>
              <a:t>http://www.acreducators.org/certificate-registry</a:t>
            </a:r>
            <a:endParaRPr b="1" sz="2000">
              <a:solidFill>
                <a:srgbClr val="FF0000"/>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t/>
            </a:r>
            <a:endParaRPr sz="2000">
              <a:solidFill>
                <a:srgbClr val="FF0000"/>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Going forward with CD Services</a:t>
            </a:r>
            <a:endParaRPr b="1"/>
          </a:p>
        </p:txBody>
      </p:sp>
      <p:sp>
        <p:nvSpPr>
          <p:cNvPr id="96" name="Google Shape;96;p18"/>
          <p:cNvSpPr txBox="1"/>
          <p:nvPr>
            <p:ph idx="1" type="body"/>
          </p:nvPr>
        </p:nvSpPr>
        <p:spPr>
          <a:xfrm>
            <a:off x="311700" y="1188875"/>
            <a:ext cx="4549500" cy="38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Changes from current discovery service</a:t>
            </a:r>
            <a:endParaRPr b="1" sz="1600">
              <a:solidFill>
                <a:srgbClr val="000000"/>
              </a:solidFill>
            </a:endParaRPr>
          </a:p>
          <a:p>
            <a:pPr indent="-317500" lvl="0" marL="457200" rtl="0" algn="l">
              <a:lnSpc>
                <a:spcPct val="115000"/>
              </a:lnSpc>
              <a:spcBef>
                <a:spcPts val="1200"/>
              </a:spcBef>
              <a:spcAft>
                <a:spcPts val="0"/>
              </a:spcAft>
              <a:buClr>
                <a:schemeClr val="accent4"/>
              </a:buClr>
              <a:buSzPts val="1400"/>
              <a:buChar char="●"/>
            </a:pPr>
            <a:r>
              <a:rPr lang="en"/>
              <a:t>CD only available to MSD</a:t>
            </a:r>
            <a:endParaRPr/>
          </a:p>
          <a:p>
            <a:pPr indent="-317500" lvl="0" marL="457200" rtl="0" algn="l">
              <a:lnSpc>
                <a:spcPct val="115000"/>
              </a:lnSpc>
              <a:spcBef>
                <a:spcPts val="1200"/>
              </a:spcBef>
              <a:spcAft>
                <a:spcPts val="0"/>
              </a:spcAft>
              <a:buClr>
                <a:schemeClr val="accent4"/>
              </a:buClr>
              <a:buSzPts val="1400"/>
              <a:buChar char="●"/>
            </a:pPr>
            <a:r>
              <a:rPr lang="en"/>
              <a:t>Direct CIE outcome, not just an assessment report </a:t>
            </a:r>
            <a:endParaRPr/>
          </a:p>
          <a:p>
            <a:pPr indent="-311150" lvl="1" marL="914400" rtl="0" algn="l">
              <a:lnSpc>
                <a:spcPct val="115000"/>
              </a:lnSpc>
              <a:spcBef>
                <a:spcPts val="1000"/>
              </a:spcBef>
              <a:spcAft>
                <a:spcPts val="0"/>
              </a:spcAft>
              <a:buSzPts val="1300"/>
              <a:buChar char="○"/>
            </a:pPr>
            <a:r>
              <a:rPr lang="en" sz="1300">
                <a:highlight>
                  <a:schemeClr val="lt1"/>
                </a:highlight>
              </a:rPr>
              <a:t>Immediate authorization for Customized Job Development following CD (there is action beyond the report).  </a:t>
            </a:r>
            <a:endParaRPr sz="1300">
              <a:highlight>
                <a:schemeClr val="lt1"/>
              </a:highlight>
            </a:endParaRPr>
          </a:p>
          <a:p>
            <a:pPr indent="-311150" lvl="1" marL="914400" rtl="0" algn="l">
              <a:lnSpc>
                <a:spcPct val="115000"/>
              </a:lnSpc>
              <a:spcBef>
                <a:spcPts val="1000"/>
              </a:spcBef>
              <a:spcAft>
                <a:spcPts val="1200"/>
              </a:spcAft>
              <a:buSzPts val="1300"/>
              <a:buChar char="○"/>
            </a:pPr>
            <a:r>
              <a:rPr lang="en" sz="1300">
                <a:highlight>
                  <a:schemeClr val="lt1"/>
                </a:highlight>
              </a:rPr>
              <a:t>The completed Discovery Staging Record lists 60 businesses with three vocational themes to transition into Customized Job Development</a:t>
            </a:r>
            <a:endParaRPr sz="1300">
              <a:highlight>
                <a:schemeClr val="lt1"/>
              </a:highlight>
            </a:endParaRPr>
          </a:p>
        </p:txBody>
      </p:sp>
      <p:sp>
        <p:nvSpPr>
          <p:cNvPr id="97" name="Google Shape;97;p18"/>
          <p:cNvSpPr txBox="1"/>
          <p:nvPr>
            <p:ph idx="2" type="body"/>
          </p:nvPr>
        </p:nvSpPr>
        <p:spPr>
          <a:xfrm>
            <a:off x="4643750" y="1188875"/>
            <a:ext cx="4315200" cy="3663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accent4"/>
              </a:buClr>
              <a:buSzPts val="1400"/>
              <a:buChar char="●"/>
            </a:pPr>
            <a:r>
              <a:rPr lang="en"/>
              <a:t>High School Students</a:t>
            </a:r>
            <a:endParaRPr/>
          </a:p>
          <a:p>
            <a:pPr indent="-311150" lvl="1" marL="914400" rtl="0" algn="l">
              <a:spcBef>
                <a:spcPts val="1000"/>
              </a:spcBef>
              <a:spcAft>
                <a:spcPts val="0"/>
              </a:spcAft>
              <a:buClr>
                <a:schemeClr val="dk2"/>
              </a:buClr>
              <a:buSzPts val="1300"/>
              <a:buChar char="○"/>
            </a:pPr>
            <a:r>
              <a:rPr lang="en" sz="1300"/>
              <a:t>Other services on IVRS Menu still available for freshmans &amp; sophomores</a:t>
            </a:r>
            <a:endParaRPr sz="1300"/>
          </a:p>
          <a:p>
            <a:pPr indent="-311150" lvl="2" marL="1371600" rtl="0" algn="l">
              <a:spcBef>
                <a:spcPts val="1000"/>
              </a:spcBef>
              <a:spcAft>
                <a:spcPts val="0"/>
              </a:spcAft>
              <a:buClr>
                <a:srgbClr val="FFFF00"/>
              </a:buClr>
              <a:buSzPts val="1300"/>
              <a:buChar char="■"/>
            </a:pPr>
            <a:r>
              <a:rPr lang="en" sz="1300"/>
              <a:t>Career Exploration</a:t>
            </a:r>
            <a:endParaRPr sz="1300"/>
          </a:p>
          <a:p>
            <a:pPr indent="-311150" lvl="2" marL="1371600" rtl="0" algn="l">
              <a:spcBef>
                <a:spcPts val="1000"/>
              </a:spcBef>
              <a:spcAft>
                <a:spcPts val="0"/>
              </a:spcAft>
              <a:buClr>
                <a:srgbClr val="FFFF00"/>
              </a:buClr>
              <a:buSzPts val="1300"/>
              <a:buChar char="■"/>
            </a:pPr>
            <a:r>
              <a:rPr lang="en" sz="1300"/>
              <a:t>Job Shadow</a:t>
            </a:r>
            <a:endParaRPr sz="1300"/>
          </a:p>
          <a:p>
            <a:pPr indent="-311150" lvl="2" marL="1371600" rtl="0" algn="l">
              <a:spcBef>
                <a:spcPts val="1000"/>
              </a:spcBef>
              <a:spcAft>
                <a:spcPts val="0"/>
              </a:spcAft>
              <a:buClr>
                <a:srgbClr val="FFFF00"/>
              </a:buClr>
              <a:buSzPts val="1300"/>
              <a:buChar char="■"/>
            </a:pPr>
            <a:r>
              <a:rPr lang="en" sz="1300"/>
              <a:t>Job Seeking Skills Training</a:t>
            </a:r>
            <a:endParaRPr sz="1300"/>
          </a:p>
          <a:p>
            <a:pPr indent="-311150" lvl="2" marL="1371600" rtl="0" algn="l">
              <a:spcBef>
                <a:spcPts val="1000"/>
              </a:spcBef>
              <a:spcAft>
                <a:spcPts val="0"/>
              </a:spcAft>
              <a:buClr>
                <a:srgbClr val="FFFF00"/>
              </a:buClr>
              <a:buSzPts val="1300"/>
              <a:buChar char="■"/>
            </a:pPr>
            <a:r>
              <a:rPr lang="en" sz="1300"/>
              <a:t>Workplace Readiness</a:t>
            </a:r>
            <a:endParaRPr sz="1300"/>
          </a:p>
          <a:p>
            <a:pPr indent="-311150" lvl="2" marL="1371600" rtl="0" algn="l">
              <a:spcBef>
                <a:spcPts val="1000"/>
              </a:spcBef>
              <a:spcAft>
                <a:spcPts val="0"/>
              </a:spcAft>
              <a:buClr>
                <a:srgbClr val="FFFF00"/>
              </a:buClr>
              <a:buSzPts val="1300"/>
              <a:buChar char="■"/>
            </a:pPr>
            <a:r>
              <a:rPr lang="en" sz="1300"/>
              <a:t>Work Adjustment Training</a:t>
            </a:r>
            <a:endParaRPr sz="1300"/>
          </a:p>
          <a:p>
            <a:pPr indent="-311150" lvl="1" marL="914400" rtl="0" algn="l">
              <a:spcBef>
                <a:spcPts val="1000"/>
              </a:spcBef>
              <a:spcAft>
                <a:spcPts val="1200"/>
              </a:spcAft>
              <a:buClr>
                <a:schemeClr val="dk2"/>
              </a:buClr>
              <a:buSzPts val="1300"/>
              <a:buChar char="○"/>
            </a:pPr>
            <a:r>
              <a:rPr lang="en" sz="1300"/>
              <a:t>CD could be used with Juniors and Seniors who could benefit from CD</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Going forward with CD Services</a:t>
            </a:r>
            <a:endParaRPr b="1"/>
          </a:p>
        </p:txBody>
      </p:sp>
      <p:sp>
        <p:nvSpPr>
          <p:cNvPr id="103" name="Google Shape;103;p19"/>
          <p:cNvSpPr txBox="1"/>
          <p:nvPr>
            <p:ph idx="1" type="body"/>
          </p:nvPr>
        </p:nvSpPr>
        <p:spPr>
          <a:xfrm>
            <a:off x="311700" y="1234050"/>
            <a:ext cx="82485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solidFill>
                  <a:srgbClr val="000000"/>
                </a:solidFill>
              </a:rPr>
              <a:t>Changes from current discovery service</a:t>
            </a:r>
            <a:endParaRPr b="1" sz="2100">
              <a:solidFill>
                <a:srgbClr val="000000"/>
              </a:solidFill>
            </a:endParaRPr>
          </a:p>
          <a:p>
            <a:pPr indent="-342900" lvl="0" marL="457200" rtl="0" algn="l">
              <a:spcBef>
                <a:spcPts val="1200"/>
              </a:spcBef>
              <a:spcAft>
                <a:spcPts val="0"/>
              </a:spcAft>
              <a:buClr>
                <a:schemeClr val="accent4"/>
              </a:buClr>
              <a:buSzPts val="1800"/>
              <a:buChar char="●"/>
            </a:pPr>
            <a:r>
              <a:rPr lang="en" sz="1800"/>
              <a:t>No </a:t>
            </a:r>
            <a:r>
              <a:rPr lang="en" sz="1800">
                <a:highlight>
                  <a:schemeClr val="lt1"/>
                </a:highlight>
              </a:rPr>
              <a:t>newly </a:t>
            </a:r>
            <a:r>
              <a:rPr lang="en" sz="1800"/>
              <a:t>trained fidelity reviewers</a:t>
            </a:r>
            <a:endParaRPr sz="1800"/>
          </a:p>
          <a:p>
            <a:pPr indent="-342900" lvl="1" marL="914400" rtl="0" algn="l">
              <a:spcBef>
                <a:spcPts val="0"/>
              </a:spcBef>
              <a:spcAft>
                <a:spcPts val="0"/>
              </a:spcAft>
              <a:buSzPts val="1800"/>
              <a:buChar char="○"/>
            </a:pPr>
            <a:r>
              <a:rPr lang="en" sz="1800"/>
              <a:t>VR staff will be trained on what to expect from referral to outcome based on fidelity</a:t>
            </a:r>
            <a:endParaRPr sz="1800"/>
          </a:p>
          <a:p>
            <a:pPr indent="-342900" lvl="1" marL="914400" rtl="0" algn="l">
              <a:spcBef>
                <a:spcPts val="1000"/>
              </a:spcBef>
              <a:spcAft>
                <a:spcPts val="0"/>
              </a:spcAft>
              <a:buSzPts val="1800"/>
              <a:buChar char="○"/>
            </a:pPr>
            <a:r>
              <a:rPr lang="en" sz="1800">
                <a:highlight>
                  <a:schemeClr val="lt1"/>
                </a:highlight>
              </a:rPr>
              <a:t>TA provided to ensure consistent service delivery </a:t>
            </a:r>
            <a:endParaRPr sz="1800">
              <a:highlight>
                <a:schemeClr val="lt1"/>
              </a:highlight>
            </a:endParaRPr>
          </a:p>
          <a:p>
            <a:pPr indent="-342900" lvl="0" marL="457200" rtl="0" algn="l">
              <a:spcBef>
                <a:spcPts val="1000"/>
              </a:spcBef>
              <a:spcAft>
                <a:spcPts val="0"/>
              </a:spcAft>
              <a:buClr>
                <a:schemeClr val="accent4"/>
              </a:buClr>
              <a:buSzPts val="1800"/>
              <a:buChar char="●"/>
            </a:pPr>
            <a:r>
              <a:rPr lang="en" sz="1800"/>
              <a:t>Communication</a:t>
            </a:r>
            <a:endParaRPr sz="1800"/>
          </a:p>
          <a:p>
            <a:pPr indent="-342900" lvl="1" marL="914400" rtl="0" algn="l">
              <a:spcBef>
                <a:spcPts val="0"/>
              </a:spcBef>
              <a:spcAft>
                <a:spcPts val="0"/>
              </a:spcAft>
              <a:buSzPts val="1800"/>
              <a:buChar char="○"/>
            </a:pPr>
            <a:r>
              <a:rPr lang="en" sz="1800"/>
              <a:t>Routine/monthly meetings w/ CRPs to review progress, troubleshooting issues &amp; discuss potential referrals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555600"/>
            <a:ext cx="76761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t>New Hope Village &amp; IVRS Parternship</a:t>
            </a:r>
            <a:endParaRPr b="1" sz="3000"/>
          </a:p>
        </p:txBody>
      </p:sp>
      <p:sp>
        <p:nvSpPr>
          <p:cNvPr id="109" name="Google Shape;109;p20"/>
          <p:cNvSpPr txBox="1"/>
          <p:nvPr>
            <p:ph idx="1" type="body"/>
          </p:nvPr>
        </p:nvSpPr>
        <p:spPr>
          <a:xfrm>
            <a:off x="1972500" y="1389600"/>
            <a:ext cx="41541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Key factors to our success:</a:t>
            </a:r>
            <a:endParaRPr sz="2500"/>
          </a:p>
          <a:p>
            <a:pPr indent="-355600" lvl="0" marL="457200" rtl="0" algn="l">
              <a:spcBef>
                <a:spcPts val="1200"/>
              </a:spcBef>
              <a:spcAft>
                <a:spcPts val="0"/>
              </a:spcAft>
              <a:buSzPts val="2000"/>
              <a:buChar char="●"/>
            </a:pPr>
            <a:r>
              <a:rPr lang="en" sz="2000"/>
              <a:t>Communication</a:t>
            </a:r>
            <a:endParaRPr sz="2000"/>
          </a:p>
          <a:p>
            <a:pPr indent="-355600" lvl="0" marL="457200" rtl="0" algn="l">
              <a:spcBef>
                <a:spcPts val="0"/>
              </a:spcBef>
              <a:spcAft>
                <a:spcPts val="0"/>
              </a:spcAft>
              <a:buSzPts val="2000"/>
              <a:buChar char="●"/>
            </a:pPr>
            <a:r>
              <a:rPr lang="en" sz="2000"/>
              <a:t>Routine meetings</a:t>
            </a:r>
            <a:endParaRPr sz="2000"/>
          </a:p>
          <a:p>
            <a:pPr indent="-355600" lvl="1" marL="914400" rtl="0" algn="l">
              <a:spcBef>
                <a:spcPts val="0"/>
              </a:spcBef>
              <a:spcAft>
                <a:spcPts val="0"/>
              </a:spcAft>
              <a:buSzPts val="2000"/>
              <a:buChar char="○"/>
            </a:pPr>
            <a:r>
              <a:rPr lang="en" sz="2000"/>
              <a:t>TA w/ GHA</a:t>
            </a:r>
            <a:endParaRPr sz="2000"/>
          </a:p>
          <a:p>
            <a:pPr indent="-355600" lvl="1" marL="914400" rtl="0" algn="l">
              <a:spcBef>
                <a:spcPts val="0"/>
              </a:spcBef>
              <a:spcAft>
                <a:spcPts val="0"/>
              </a:spcAft>
              <a:buSzPts val="2000"/>
              <a:buChar char="○"/>
            </a:pPr>
            <a:r>
              <a:rPr lang="en" sz="2000"/>
              <a:t>CRP-IVRS to review cases</a:t>
            </a:r>
            <a:endParaRPr sz="2000"/>
          </a:p>
          <a:p>
            <a:pPr indent="-355600" lvl="0" marL="457200" rtl="0" algn="l">
              <a:spcBef>
                <a:spcPts val="0"/>
              </a:spcBef>
              <a:spcAft>
                <a:spcPts val="0"/>
              </a:spcAft>
              <a:buSzPts val="2000"/>
              <a:buChar char="●"/>
            </a:pPr>
            <a:r>
              <a:rPr lang="en" sz="2000"/>
              <a:t>Open mindedness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Success Story</a:t>
            </a:r>
            <a:endParaRPr b="1"/>
          </a:p>
        </p:txBody>
      </p:sp>
      <p:sp>
        <p:nvSpPr>
          <p:cNvPr id="115" name="Google Shape;115;p21"/>
          <p:cNvSpPr txBox="1"/>
          <p:nvPr>
            <p:ph idx="1" type="body"/>
          </p:nvPr>
        </p:nvSpPr>
        <p:spPr>
          <a:xfrm>
            <a:off x="311700" y="1234050"/>
            <a:ext cx="3999900" cy="3334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Meet Annie A!</a:t>
            </a:r>
            <a:endParaRPr/>
          </a:p>
          <a:p>
            <a:pPr indent="0" lvl="0" marL="0" rtl="0" algn="l">
              <a:spcBef>
                <a:spcPts val="1200"/>
              </a:spcBef>
              <a:spcAft>
                <a:spcPts val="0"/>
              </a:spcAft>
              <a:buNone/>
            </a:pPr>
            <a:r>
              <a:rPr lang="en"/>
              <a:t>Began Discovery senior year, graduated last week!</a:t>
            </a:r>
            <a:endParaRPr/>
          </a:p>
          <a:p>
            <a:pPr indent="0" lvl="0" marL="0" rtl="0" algn="l">
              <a:spcBef>
                <a:spcPts val="1200"/>
              </a:spcBef>
              <a:spcAft>
                <a:spcPts val="0"/>
              </a:spcAft>
              <a:buNone/>
            </a:pPr>
            <a:r>
              <a:rPr lang="en"/>
              <a:t>Annie’s Themes: Helping People (Young/Old) Animals/Animal Care, Cooking/Baking/Food service.</a:t>
            </a:r>
            <a:endParaRPr/>
          </a:p>
          <a:p>
            <a:pPr indent="0" lvl="0" marL="0" rtl="0" algn="l">
              <a:spcBef>
                <a:spcPts val="1200"/>
              </a:spcBef>
              <a:spcAft>
                <a:spcPts val="0"/>
              </a:spcAft>
              <a:buNone/>
            </a:pPr>
            <a:r>
              <a:rPr lang="en"/>
              <a:t>Employed at St. Anthony Regional Hosp./Dietary Department.</a:t>
            </a:r>
            <a:endParaRPr/>
          </a:p>
          <a:p>
            <a:pPr indent="0" lvl="0" marL="0" rtl="0" algn="l">
              <a:spcBef>
                <a:spcPts val="1200"/>
              </a:spcBef>
              <a:spcAft>
                <a:spcPts val="0"/>
              </a:spcAft>
              <a:buNone/>
            </a:pPr>
            <a:r>
              <a:rPr lang="en"/>
              <a:t>-Began part time as a HS student.</a:t>
            </a:r>
            <a:endParaRPr/>
          </a:p>
          <a:p>
            <a:pPr indent="0" lvl="0" marL="0" rtl="0" algn="l">
              <a:spcBef>
                <a:spcPts val="1200"/>
              </a:spcBef>
              <a:spcAft>
                <a:spcPts val="0"/>
              </a:spcAft>
              <a:buNone/>
            </a:pPr>
            <a:r>
              <a:rPr lang="en"/>
              <a:t>More to come for Annie…</a:t>
            </a:r>
            <a:endParaRPr/>
          </a:p>
          <a:p>
            <a:pPr indent="0" lvl="0" marL="0" rtl="0" algn="l">
              <a:spcBef>
                <a:spcPts val="1200"/>
              </a:spcBef>
              <a:spcAft>
                <a:spcPts val="1200"/>
              </a:spcAft>
              <a:buNone/>
            </a:pPr>
            <a:r>
              <a:t/>
            </a:r>
            <a:endParaRPr/>
          </a:p>
        </p:txBody>
      </p:sp>
      <p:pic>
        <p:nvPicPr>
          <p:cNvPr id="116" name="Google Shape;116;p21"/>
          <p:cNvPicPr preferRelativeResize="0"/>
          <p:nvPr/>
        </p:nvPicPr>
        <p:blipFill>
          <a:blip r:embed="rId3">
            <a:alphaModFix/>
          </a:blip>
          <a:stretch>
            <a:fillRect/>
          </a:stretch>
        </p:blipFill>
        <p:spPr>
          <a:xfrm>
            <a:off x="4464000" y="1170125"/>
            <a:ext cx="4527600" cy="339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